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014f477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014f477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014f4771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014f477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177c23fd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177c23fd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177c23fd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177c23fd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14f477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14f477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177c23fd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177c23fd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177c23f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177c23f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014f477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014f477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177c23fd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177c23fd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77c23fd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77c23fd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177c23fd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177c23fd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177c23fd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177c23fd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469800"/>
            <a:ext cx="8520600" cy="232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COVID-19’s Impact on the Real Estate Industry: A Zillow Analysis</a:t>
            </a:r>
            <a:endParaRPr/>
          </a:p>
        </p:txBody>
      </p:sp>
      <p:sp>
        <p:nvSpPr>
          <p:cNvPr id="60" name="Google Shape;60;p13"/>
          <p:cNvSpPr txBox="1"/>
          <p:nvPr>
            <p:ph idx="1" type="subTitle"/>
          </p:nvPr>
        </p:nvSpPr>
        <p:spPr>
          <a:xfrm>
            <a:off x="3612775" y="3854550"/>
            <a:ext cx="5405100" cy="877800"/>
          </a:xfrm>
          <a:prstGeom prst="rect">
            <a:avLst/>
          </a:prstGeom>
        </p:spPr>
        <p:txBody>
          <a:bodyPr anchorCtr="0" anchor="t" bIns="91425" lIns="91425" spcFirstLastPara="1" rIns="91425" wrap="square" tIns="91425">
            <a:normAutofit fontScale="55000" lnSpcReduction="20000"/>
          </a:bodyPr>
          <a:lstStyle/>
          <a:p>
            <a:pPr indent="0" lvl="0" marL="0" marR="0" rtl="0" algn="l">
              <a:lnSpc>
                <a:spcPct val="100000"/>
              </a:lnSpc>
              <a:spcBef>
                <a:spcPts val="0"/>
              </a:spcBef>
              <a:spcAft>
                <a:spcPts val="0"/>
              </a:spcAft>
              <a:buNone/>
            </a:pPr>
            <a:r>
              <a:rPr lang="en" sz="4800"/>
              <a:t>Laura Magallanes, Rob Huibregtse, </a:t>
            </a:r>
            <a:endParaRPr sz="4800"/>
          </a:p>
          <a:p>
            <a:pPr indent="0" lvl="0" marL="0" marR="0" rtl="0" algn="l">
              <a:lnSpc>
                <a:spcPct val="100000"/>
              </a:lnSpc>
              <a:spcBef>
                <a:spcPts val="0"/>
              </a:spcBef>
              <a:spcAft>
                <a:spcPts val="0"/>
              </a:spcAft>
              <a:buNone/>
            </a:pPr>
            <a:r>
              <a:rPr lang="en" sz="4800"/>
              <a:t>Jane Hedges, James Pelletier</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were not able to reject the null hypothesis for any of our metrics - meaning we could not find a significant change in these four metrics between large metro areas and smaller metro areas during the pandemic. </a:t>
            </a:r>
            <a:endParaRPr/>
          </a:p>
          <a:p>
            <a:pPr indent="-342900" lvl="0" marL="457200" rtl="0" algn="l">
              <a:spcBef>
                <a:spcPts val="0"/>
              </a:spcBef>
              <a:spcAft>
                <a:spcPts val="0"/>
              </a:spcAft>
              <a:buSzPts val="1800"/>
              <a:buChar char="-"/>
            </a:pPr>
            <a:r>
              <a:rPr lang="en"/>
              <a:t>We did observe significant changes in the housing market, though: </a:t>
            </a:r>
            <a:endParaRPr/>
          </a:p>
          <a:p>
            <a:pPr indent="-317500" lvl="1" marL="914400" rtl="0" algn="l">
              <a:spcBef>
                <a:spcPts val="0"/>
              </a:spcBef>
              <a:spcAft>
                <a:spcPts val="0"/>
              </a:spcAft>
              <a:buSzPts val="1400"/>
              <a:buChar char="-"/>
            </a:pPr>
            <a:r>
              <a:rPr lang="en"/>
              <a:t>Nationwide housing inventory dropped significantly.</a:t>
            </a:r>
            <a:endParaRPr/>
          </a:p>
          <a:p>
            <a:pPr indent="-317500" lvl="1" marL="914400" rtl="0" algn="l">
              <a:spcBef>
                <a:spcPts val="0"/>
              </a:spcBef>
              <a:spcAft>
                <a:spcPts val="0"/>
              </a:spcAft>
              <a:buSzPts val="1400"/>
              <a:buChar char="-"/>
            </a:pPr>
            <a:r>
              <a:rPr lang="en"/>
              <a:t>Home values and rent (which are strongly correlated) continued to go up.</a:t>
            </a:r>
            <a:endParaRPr/>
          </a:p>
          <a:p>
            <a:pPr indent="-317500" lvl="1" marL="914400" rtl="0" algn="l">
              <a:spcBef>
                <a:spcPts val="0"/>
              </a:spcBef>
              <a:spcAft>
                <a:spcPts val="0"/>
              </a:spcAft>
              <a:buSzPts val="1400"/>
              <a:buChar char="-"/>
            </a:pPr>
            <a:r>
              <a:rPr lang="en"/>
              <a:t>The Federal Reserve’s use of interest rates to respond to the pandemic appeared effective in the housing market; the once positive correlation between interest rates and demand was reversed, and the two are now negatively correlated again (as basic economics would predict).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 Considerations</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Recent reporting suggests an increase in private equity firms buying single-family housing. How could we factor this into the trends in housing inventory?</a:t>
            </a:r>
            <a:endParaRPr/>
          </a:p>
          <a:p>
            <a:pPr indent="-293211" lvl="0" marL="457200" rtl="0" algn="l">
              <a:spcBef>
                <a:spcPts val="0"/>
              </a:spcBef>
              <a:spcAft>
                <a:spcPts val="0"/>
              </a:spcAft>
              <a:buClr>
                <a:srgbClr val="000000"/>
              </a:buClr>
              <a:buSzPct val="61111"/>
              <a:buFont typeface="Arial"/>
              <a:buChar char="-"/>
            </a:pPr>
            <a:r>
              <a:rPr lang="en"/>
              <a:t>How do these inventory trends correlate with other economic indicators like housing prices, population growth, or job markets?</a:t>
            </a:r>
            <a:endParaRPr/>
          </a:p>
          <a:p>
            <a:pPr indent="-334327" lvl="0" marL="457200" rtl="0" algn="l">
              <a:spcBef>
                <a:spcPts val="0"/>
              </a:spcBef>
              <a:spcAft>
                <a:spcPts val="0"/>
              </a:spcAft>
              <a:buSzPct val="100000"/>
              <a:buChar char="-"/>
            </a:pPr>
            <a:r>
              <a:rPr lang="en"/>
              <a:t>How do variations in rent prices across different city sizes compare to other economic indicators like housing indexes or rates of inflation?</a:t>
            </a:r>
            <a:endParaRPr/>
          </a:p>
          <a:p>
            <a:pPr indent="-334327" lvl="0" marL="457200" rtl="0" algn="l">
              <a:spcBef>
                <a:spcPts val="0"/>
              </a:spcBef>
              <a:spcAft>
                <a:spcPts val="0"/>
              </a:spcAft>
              <a:buSzPct val="100000"/>
              <a:buChar char="-"/>
            </a:pPr>
            <a:r>
              <a:rPr lang="en"/>
              <a:t>How do inventory trends correlate with broader economic conditions, as measured by GDP, unemployment rates, and housing prices?</a:t>
            </a:r>
            <a:endParaRPr/>
          </a:p>
          <a:p>
            <a:pPr indent="-334327" lvl="0" marL="457200" rtl="0" algn="l">
              <a:spcBef>
                <a:spcPts val="0"/>
              </a:spcBef>
              <a:spcAft>
                <a:spcPts val="0"/>
              </a:spcAft>
              <a:buSzPct val="100000"/>
              <a:buChar char="-"/>
            </a:pPr>
            <a:r>
              <a:rPr lang="en"/>
              <a:t>How do inventory trends differ across urban, suburban, and rural settings?</a:t>
            </a:r>
            <a:endParaRPr/>
          </a:p>
          <a:p>
            <a:pPr indent="-334327" lvl="0" marL="457200" rtl="0" algn="l">
              <a:spcBef>
                <a:spcPts val="0"/>
              </a:spcBef>
              <a:spcAft>
                <a:spcPts val="0"/>
              </a:spcAft>
              <a:buSzPct val="100000"/>
              <a:buChar char="-"/>
            </a:pPr>
            <a:r>
              <a:rPr lang="en"/>
              <a:t>Our analysis was conducted at the national level - what might we find if we factored in geography? </a:t>
            </a:r>
            <a:endParaRPr/>
          </a:p>
          <a:p>
            <a:pPr indent="-310832" lvl="1" marL="914400" rtl="0" algn="l">
              <a:spcBef>
                <a:spcPts val="0"/>
              </a:spcBef>
              <a:spcAft>
                <a:spcPts val="0"/>
              </a:spcAft>
              <a:buSzPct val="100000"/>
              <a:buChar char="-"/>
            </a:pPr>
            <a:r>
              <a:rPr lang="en"/>
              <a:t>Analyze a few specific states with the largest metro areas (New York, for example)</a:t>
            </a:r>
            <a:endParaRPr/>
          </a:p>
          <a:p>
            <a:pPr indent="-310832" lvl="1" marL="914400" rtl="0" algn="l">
              <a:spcBef>
                <a:spcPts val="0"/>
              </a:spcBef>
              <a:spcAft>
                <a:spcPts val="0"/>
              </a:spcAft>
              <a:buSzPct val="100000"/>
              <a:buChar char="-"/>
            </a:pPr>
            <a:r>
              <a:rPr lang="en"/>
              <a:t>Figure out how to correlate geographic distance into changes in housing metrics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 Consideration</a:t>
            </a:r>
            <a:endParaRPr/>
          </a:p>
        </p:txBody>
      </p:sp>
      <p:sp>
        <p:nvSpPr>
          <p:cNvPr id="141" name="Google Shape;141;p24"/>
          <p:cNvSpPr txBox="1"/>
          <p:nvPr>
            <p:ph idx="1" type="body"/>
          </p:nvPr>
        </p:nvSpPr>
        <p:spPr>
          <a:xfrm>
            <a:off x="311700" y="1152475"/>
            <a:ext cx="5550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York State:</a:t>
            </a:r>
            <a:endParaRPr/>
          </a:p>
          <a:p>
            <a:pPr indent="-317500" lvl="1" marL="914400" rtl="0" algn="l">
              <a:spcBef>
                <a:spcPts val="0"/>
              </a:spcBef>
              <a:spcAft>
                <a:spcPts val="0"/>
              </a:spcAft>
              <a:buSzPts val="1400"/>
              <a:buChar char="-"/>
            </a:pPr>
            <a:r>
              <a:rPr lang="en"/>
              <a:t>Contains largest metro area in the country, New York City</a:t>
            </a:r>
            <a:endParaRPr/>
          </a:p>
          <a:p>
            <a:pPr indent="-317500" lvl="2" marL="1371600" rtl="0" algn="l">
              <a:spcBef>
                <a:spcPts val="0"/>
              </a:spcBef>
              <a:spcAft>
                <a:spcPts val="0"/>
              </a:spcAft>
              <a:buSzPts val="1400"/>
              <a:buChar char="-"/>
            </a:pPr>
            <a:r>
              <a:rPr lang="en"/>
              <a:t>Large hub of finance and tech jobs, which transitioned to WFH models</a:t>
            </a:r>
            <a:endParaRPr/>
          </a:p>
          <a:p>
            <a:pPr indent="-317500" lvl="2" marL="1371600" rtl="0" algn="l">
              <a:spcBef>
                <a:spcPts val="0"/>
              </a:spcBef>
              <a:spcAft>
                <a:spcPts val="0"/>
              </a:spcAft>
              <a:buSzPts val="1400"/>
              <a:buChar char="-"/>
            </a:pPr>
            <a:r>
              <a:rPr lang="en"/>
              <a:t>Early COVID-19 epicenter in America</a:t>
            </a:r>
            <a:endParaRPr/>
          </a:p>
          <a:p>
            <a:pPr indent="-317500" lvl="1" marL="914400" rtl="0" algn="l">
              <a:spcBef>
                <a:spcPts val="0"/>
              </a:spcBef>
              <a:spcAft>
                <a:spcPts val="0"/>
              </a:spcAft>
              <a:buSzPts val="1400"/>
              <a:buChar char="-"/>
            </a:pPr>
            <a:r>
              <a:rPr lang="en"/>
              <a:t>Also contains many metro areas of different size segments</a:t>
            </a:r>
            <a:endParaRPr/>
          </a:p>
          <a:p>
            <a:pPr indent="-317500" lvl="1" marL="914400" rtl="0" algn="l">
              <a:spcBef>
                <a:spcPts val="0"/>
              </a:spcBef>
              <a:spcAft>
                <a:spcPts val="0"/>
              </a:spcAft>
              <a:buSzPts val="1400"/>
              <a:buChar char="-"/>
            </a:pPr>
            <a:r>
              <a:rPr lang="en"/>
              <a:t>See graph: Cyan line is New York City, while green line is all other cities in the Zillow Top 100</a:t>
            </a:r>
            <a:endParaRPr/>
          </a:p>
          <a:p>
            <a:pPr indent="-317500" lvl="1" marL="914400" rtl="0" algn="l">
              <a:spcBef>
                <a:spcPts val="0"/>
              </a:spcBef>
              <a:spcAft>
                <a:spcPts val="0"/>
              </a:spcAft>
              <a:buSzPts val="1400"/>
              <a:buChar char="-"/>
            </a:pPr>
            <a:r>
              <a:rPr lang="en"/>
              <a:t>During the pandemic, demand in other large metro areas in New York drastically increased compared to New York City</a:t>
            </a:r>
            <a:endParaRPr/>
          </a:p>
        </p:txBody>
      </p:sp>
      <p:pic>
        <p:nvPicPr>
          <p:cNvPr id="142" name="Google Shape;142;p24"/>
          <p:cNvPicPr preferRelativeResize="0"/>
          <p:nvPr/>
        </p:nvPicPr>
        <p:blipFill rotWithShape="1">
          <a:blip r:embed="rId3">
            <a:alphaModFix/>
          </a:blip>
          <a:srcRect b="0" l="0" r="0" t="1797"/>
          <a:stretch/>
        </p:blipFill>
        <p:spPr>
          <a:xfrm>
            <a:off x="5862475" y="470050"/>
            <a:ext cx="2969825" cy="2225975"/>
          </a:xfrm>
          <a:prstGeom prst="rect">
            <a:avLst/>
          </a:prstGeom>
          <a:noFill/>
          <a:ln>
            <a:noFill/>
          </a:ln>
        </p:spPr>
      </p:pic>
      <p:pic>
        <p:nvPicPr>
          <p:cNvPr id="143" name="Google Shape;143;p24"/>
          <p:cNvPicPr preferRelativeResize="0"/>
          <p:nvPr/>
        </p:nvPicPr>
        <p:blipFill>
          <a:blip r:embed="rId4">
            <a:alphaModFix/>
          </a:blip>
          <a:stretch>
            <a:fillRect/>
          </a:stretch>
        </p:blipFill>
        <p:spPr>
          <a:xfrm>
            <a:off x="5862475" y="2848425"/>
            <a:ext cx="2969825" cy="214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Large cities had considerable declines in the rent index during the pandemic, but a p-value of more than 0.05 indicates that the data is not statistically significant. </a:t>
            </a:r>
            <a:endParaRPr/>
          </a:p>
          <a:p>
            <a:pPr indent="-342900" lvl="0" marL="457200" rtl="0" algn="l">
              <a:spcBef>
                <a:spcPts val="0"/>
              </a:spcBef>
              <a:spcAft>
                <a:spcPts val="0"/>
              </a:spcAft>
              <a:buSzPts val="1800"/>
              <a:buChar char="-"/>
            </a:pPr>
            <a:r>
              <a:rPr lang="en"/>
              <a:t>Large </a:t>
            </a:r>
            <a:r>
              <a:rPr lang="en"/>
              <a:t>cities</a:t>
            </a:r>
            <a:r>
              <a:rPr lang="en"/>
              <a:t> and smaller cities both experienced a significant decrease in inventory levels during the pandemic years (2019-2020).</a:t>
            </a:r>
            <a:endParaRPr/>
          </a:p>
          <a:p>
            <a:pPr indent="-342900" lvl="0" marL="457200" rtl="0" algn="l">
              <a:spcBef>
                <a:spcPts val="0"/>
              </a:spcBef>
              <a:spcAft>
                <a:spcPts val="0"/>
              </a:spcAft>
              <a:buSzPts val="1800"/>
              <a:buChar char="-"/>
            </a:pPr>
            <a:r>
              <a:rPr lang="en"/>
              <a:t>Home prices have risen </a:t>
            </a:r>
            <a:r>
              <a:rPr lang="en"/>
              <a:t>across</a:t>
            </a:r>
            <a:r>
              <a:rPr lang="en"/>
              <a:t> the board showing no </a:t>
            </a:r>
            <a:r>
              <a:rPr lang="en"/>
              <a:t>favoritism for smaller or larger cities. </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55850" y="23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Objective &amp; Scope</a:t>
            </a:r>
            <a:endParaRPr sz="2720"/>
          </a:p>
        </p:txBody>
      </p:sp>
      <p:sp>
        <p:nvSpPr>
          <p:cNvPr id="66" name="Google Shape;66;p14"/>
          <p:cNvSpPr txBox="1"/>
          <p:nvPr>
            <p:ph idx="1" type="body"/>
          </p:nvPr>
        </p:nvSpPr>
        <p:spPr>
          <a:xfrm>
            <a:off x="155850" y="878375"/>
            <a:ext cx="8832300" cy="4137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3051">
                <a:solidFill>
                  <a:schemeClr val="dk1"/>
                </a:solidFill>
              </a:rPr>
              <a:t>Project Objective: </a:t>
            </a:r>
            <a:r>
              <a:rPr lang="en" sz="3051">
                <a:solidFill>
                  <a:schemeClr val="dk1"/>
                </a:solidFill>
              </a:rPr>
              <a:t>Anecdotally, the COVID-19 pandemic and the resulting increase in work-from-home employment is said to have created a shift in the housing market by taking some air out of the market in large cities and increasing housing demand in smaller cities across the country. By analyzing data provided by Zillow regarding home values, rent, inventory, and market demand, from pre-pandemic through post-pandemic years, we aim to visualize and draw some conclusions about the magnitude of this change in the housing market</a:t>
            </a:r>
            <a:r>
              <a:rPr lang="en" sz="3051">
                <a:solidFill>
                  <a:srgbClr val="000000"/>
                </a:solidFill>
                <a:latin typeface="Arial"/>
                <a:ea typeface="Arial"/>
                <a:cs typeface="Arial"/>
                <a:sym typeface="Arial"/>
              </a:rPr>
              <a:t>.</a:t>
            </a:r>
            <a:endParaRPr sz="3051">
              <a:solidFill>
                <a:srgbClr val="000000"/>
              </a:solidFill>
              <a:latin typeface="Arial"/>
              <a:ea typeface="Arial"/>
              <a:cs typeface="Arial"/>
              <a:sym typeface="Arial"/>
            </a:endParaRPr>
          </a:p>
          <a:p>
            <a:pPr indent="0" lvl="0" marL="0" rtl="0" algn="l">
              <a:spcBef>
                <a:spcPts val="0"/>
              </a:spcBef>
              <a:spcAft>
                <a:spcPts val="0"/>
              </a:spcAft>
              <a:buNone/>
            </a:pPr>
            <a:r>
              <a:t/>
            </a:r>
            <a:endParaRPr sz="3051">
              <a:solidFill>
                <a:srgbClr val="000000"/>
              </a:solidFill>
              <a:latin typeface="Arial"/>
              <a:ea typeface="Arial"/>
              <a:cs typeface="Arial"/>
              <a:sym typeface="Arial"/>
            </a:endParaRPr>
          </a:p>
          <a:p>
            <a:pPr indent="0" lvl="0" marL="0" rtl="0" algn="l">
              <a:spcBef>
                <a:spcPts val="0"/>
              </a:spcBef>
              <a:spcAft>
                <a:spcPts val="0"/>
              </a:spcAft>
              <a:buNone/>
            </a:pPr>
            <a:r>
              <a:t/>
            </a:r>
            <a:endParaRPr sz="3051">
              <a:solidFill>
                <a:srgbClr val="000000"/>
              </a:solidFill>
              <a:latin typeface="Arial"/>
              <a:ea typeface="Arial"/>
              <a:cs typeface="Arial"/>
              <a:sym typeface="Arial"/>
            </a:endParaRPr>
          </a:p>
          <a:p>
            <a:pPr indent="0" lvl="0" marL="0" rtl="0" algn="l">
              <a:spcBef>
                <a:spcPts val="0"/>
              </a:spcBef>
              <a:spcAft>
                <a:spcPts val="0"/>
              </a:spcAft>
              <a:buNone/>
            </a:pPr>
            <a:r>
              <a:rPr lang="en" sz="3051">
                <a:solidFill>
                  <a:schemeClr val="dk1"/>
                </a:solidFill>
              </a:rPr>
              <a:t>Scope: The </a:t>
            </a:r>
            <a:r>
              <a:rPr lang="en" sz="3051">
                <a:solidFill>
                  <a:schemeClr val="dk1"/>
                </a:solidFill>
              </a:rPr>
              <a:t>project </a:t>
            </a:r>
            <a:r>
              <a:rPr lang="en" sz="3051">
                <a:solidFill>
                  <a:schemeClr val="dk1"/>
                </a:solidFill>
              </a:rPr>
              <a:t>analysis will be sourced </a:t>
            </a:r>
            <a:r>
              <a:rPr lang="en" sz="3051">
                <a:solidFill>
                  <a:schemeClr val="dk1"/>
                </a:solidFill>
              </a:rPr>
              <a:t>from Zillow’s real estate databases and </a:t>
            </a:r>
            <a:r>
              <a:rPr lang="en" sz="3051">
                <a:solidFill>
                  <a:schemeClr val="dk1"/>
                </a:solidFill>
              </a:rPr>
              <a:t>conducted on a nationwide scale during the time </a:t>
            </a:r>
            <a:r>
              <a:rPr lang="en" sz="3051">
                <a:solidFill>
                  <a:schemeClr val="dk1"/>
                </a:solidFill>
              </a:rPr>
              <a:t>period of 2018-2023, highlighting pre-pandemic, pandemic, and post-pandemic periods. The key metrics we aim to focus on are: Inventory Levels, Market Heat Index, Rent Index, and Home Value Index. </a:t>
            </a:r>
            <a:endParaRPr sz="3051">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Zillow Data Collection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Zillow’s data on four key metrics, broken down by metro area and ranked by size. </a:t>
            </a:r>
            <a:endParaRPr/>
          </a:p>
          <a:p>
            <a:pPr indent="-342900" lvl="0" marL="457200" rtl="0" algn="l">
              <a:spcBef>
                <a:spcPts val="1200"/>
              </a:spcBef>
              <a:spcAft>
                <a:spcPts val="0"/>
              </a:spcAft>
              <a:buSzPts val="1800"/>
              <a:buChar char="-"/>
            </a:pPr>
            <a:r>
              <a:rPr lang="en"/>
              <a:t>Metrics: </a:t>
            </a:r>
            <a:endParaRPr/>
          </a:p>
          <a:p>
            <a:pPr indent="-317500" lvl="1" marL="914400" rtl="0" algn="l">
              <a:spcBef>
                <a:spcPts val="0"/>
              </a:spcBef>
              <a:spcAft>
                <a:spcPts val="0"/>
              </a:spcAft>
              <a:buSzPts val="1400"/>
              <a:buChar char="-"/>
            </a:pPr>
            <a:r>
              <a:rPr lang="en"/>
              <a:t>Housing Inventory</a:t>
            </a:r>
            <a:endParaRPr/>
          </a:p>
          <a:p>
            <a:pPr indent="-317500" lvl="1" marL="914400" rtl="0" algn="l">
              <a:spcBef>
                <a:spcPts val="0"/>
              </a:spcBef>
              <a:spcAft>
                <a:spcPts val="0"/>
              </a:spcAft>
              <a:buSzPts val="1400"/>
              <a:buChar char="-"/>
            </a:pPr>
            <a:r>
              <a:rPr lang="en"/>
              <a:t>Home Value Index</a:t>
            </a:r>
            <a:endParaRPr/>
          </a:p>
          <a:p>
            <a:pPr indent="-317500" lvl="1" marL="914400" rtl="0" algn="l">
              <a:spcBef>
                <a:spcPts val="0"/>
              </a:spcBef>
              <a:spcAft>
                <a:spcPts val="0"/>
              </a:spcAft>
              <a:buSzPts val="1400"/>
              <a:buChar char="-"/>
            </a:pPr>
            <a:r>
              <a:rPr lang="en"/>
              <a:t>Rent Index</a:t>
            </a:r>
            <a:endParaRPr/>
          </a:p>
          <a:p>
            <a:pPr indent="-317500" lvl="1" marL="914400" rtl="0" algn="l">
              <a:spcBef>
                <a:spcPts val="0"/>
              </a:spcBef>
              <a:spcAft>
                <a:spcPts val="0"/>
              </a:spcAft>
              <a:buSzPts val="1400"/>
              <a:buChar char="-"/>
            </a:pPr>
            <a:r>
              <a:rPr lang="en"/>
              <a:t>Market Heat Index</a:t>
            </a:r>
            <a:endParaRPr/>
          </a:p>
          <a:p>
            <a:pPr indent="-342900" lvl="0" marL="457200" rtl="0" algn="l">
              <a:spcBef>
                <a:spcPts val="0"/>
              </a:spcBef>
              <a:spcAft>
                <a:spcPts val="0"/>
              </a:spcAft>
              <a:buSzPts val="1800"/>
              <a:buChar char="-"/>
            </a:pPr>
            <a:r>
              <a:rPr lang="en"/>
              <a:t>939 total metro areas recognized by Zillow</a:t>
            </a:r>
            <a:endParaRPr/>
          </a:p>
          <a:p>
            <a:pPr indent="-342900" lvl="0" marL="457200" rtl="0" algn="l">
              <a:spcBef>
                <a:spcPts val="0"/>
              </a:spcBef>
              <a:spcAft>
                <a:spcPts val="0"/>
              </a:spcAft>
              <a:buSzPts val="1800"/>
              <a:buChar char="-"/>
            </a:pPr>
            <a:r>
              <a:rPr lang="en"/>
              <a:t>Most data only does back to 2018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250" y="23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Hypotheses &amp; Research Questions</a:t>
            </a:r>
            <a:endParaRPr/>
          </a:p>
        </p:txBody>
      </p:sp>
      <p:sp>
        <p:nvSpPr>
          <p:cNvPr id="78" name="Google Shape;78;p16"/>
          <p:cNvSpPr txBox="1"/>
          <p:nvPr>
            <p:ph idx="1" type="body"/>
          </p:nvPr>
        </p:nvSpPr>
        <p:spPr>
          <a:xfrm>
            <a:off x="174300" y="743075"/>
            <a:ext cx="5224500" cy="428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58"/>
              <a:buNone/>
            </a:pPr>
            <a:r>
              <a:rPr b="1" lang="en" sz="1050">
                <a:solidFill>
                  <a:srgbClr val="000000"/>
                </a:solidFill>
              </a:rPr>
              <a:t>Hypothesis 1:</a:t>
            </a:r>
            <a:r>
              <a:rPr lang="en" sz="1050">
                <a:solidFill>
                  <a:srgbClr val="000000"/>
                </a:solidFill>
              </a:rPr>
              <a:t> Larger Cities experienced an increase in inventory compared to smaller cities due to individuals moving from larger cities to more remote locations during the pandemic period (2020-2021). </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Ho</a:t>
            </a:r>
            <a:r>
              <a:rPr lang="en" sz="1050">
                <a:solidFill>
                  <a:srgbClr val="000000"/>
                </a:solidFill>
              </a:rPr>
              <a:t>: Larger cities do not experience a significant increase in inventory compared to smaller cities during the pandemic period (2020-2021).</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Ha</a:t>
            </a:r>
            <a:r>
              <a:rPr lang="en" sz="1050">
                <a:solidFill>
                  <a:srgbClr val="000000"/>
                </a:solidFill>
              </a:rPr>
              <a:t>: Larger cities experienced a significant increase in inventory compared to smaller cities </a:t>
            </a:r>
            <a:r>
              <a:rPr lang="en" sz="1050">
                <a:solidFill>
                  <a:srgbClr val="000000"/>
                </a:solidFill>
              </a:rPr>
              <a:t>during the pandemic period (2020-2021).</a:t>
            </a:r>
            <a:endParaRPr sz="1050">
              <a:solidFill>
                <a:srgbClr val="000000"/>
              </a:solidFill>
            </a:endParaRPr>
          </a:p>
          <a:p>
            <a:pPr indent="0" lvl="0" marL="0" marR="0" rtl="0" algn="l">
              <a:lnSpc>
                <a:spcPct val="100000"/>
              </a:lnSpc>
              <a:spcBef>
                <a:spcPts val="0"/>
              </a:spcBef>
              <a:spcAft>
                <a:spcPts val="0"/>
              </a:spcAft>
              <a:buSzPts val="358"/>
              <a:buNone/>
            </a:pPr>
            <a:r>
              <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Hypothesis 2:</a:t>
            </a:r>
            <a:r>
              <a:rPr lang="en" sz="1050">
                <a:solidFill>
                  <a:srgbClr val="000000"/>
                </a:solidFill>
              </a:rPr>
              <a:t> Larger cities experienced a decrease in rent value index compared to smaller cities during the pandemic period (2020-2021)</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Ho</a:t>
            </a:r>
            <a:r>
              <a:rPr lang="en" sz="1050">
                <a:solidFill>
                  <a:srgbClr val="000000"/>
                </a:solidFill>
              </a:rPr>
              <a:t>: Larger cities did not experience a significant decrease in rent value index</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Ha:</a:t>
            </a:r>
            <a:r>
              <a:rPr lang="en" sz="1050">
                <a:solidFill>
                  <a:srgbClr val="000000"/>
                </a:solidFill>
              </a:rPr>
              <a:t> Larger cities did experience a significant decrease in rent value index</a:t>
            </a:r>
            <a:endParaRPr sz="1050">
              <a:solidFill>
                <a:srgbClr val="000000"/>
              </a:solidFill>
            </a:endParaRPr>
          </a:p>
          <a:p>
            <a:pPr indent="0" lvl="0" marL="0" marR="0" rtl="0" algn="l">
              <a:lnSpc>
                <a:spcPct val="100000"/>
              </a:lnSpc>
              <a:spcBef>
                <a:spcPts val="0"/>
              </a:spcBef>
              <a:spcAft>
                <a:spcPts val="0"/>
              </a:spcAft>
              <a:buSzPts val="358"/>
              <a:buNone/>
            </a:pPr>
            <a:r>
              <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Hypothesis 3:</a:t>
            </a:r>
            <a:r>
              <a:rPr lang="en" sz="1050">
                <a:solidFill>
                  <a:srgbClr val="000000"/>
                </a:solidFill>
              </a:rPr>
              <a:t> </a:t>
            </a:r>
            <a:r>
              <a:rPr lang="en" sz="1050">
                <a:solidFill>
                  <a:srgbClr val="000000"/>
                </a:solidFill>
              </a:rPr>
              <a:t> Larger Cities experienced a decrease in home value index compared to smaller cities due to individuals moving from larger cities to more remote locations during the pandemic period (2020-2021). </a:t>
            </a:r>
            <a:endParaRPr sz="1050">
              <a:solidFill>
                <a:srgbClr val="000000"/>
              </a:solidFill>
            </a:endParaRPr>
          </a:p>
          <a:p>
            <a:pPr indent="0" lvl="0" marL="0" rtl="0" algn="l">
              <a:lnSpc>
                <a:spcPct val="100000"/>
              </a:lnSpc>
              <a:spcBef>
                <a:spcPts val="0"/>
              </a:spcBef>
              <a:spcAft>
                <a:spcPts val="0"/>
              </a:spcAft>
              <a:buSzPts val="358"/>
              <a:buNone/>
            </a:pPr>
            <a:r>
              <a:rPr b="1" lang="en" sz="1050">
                <a:solidFill>
                  <a:srgbClr val="000000"/>
                </a:solidFill>
              </a:rPr>
              <a:t>Ho</a:t>
            </a:r>
            <a:r>
              <a:rPr lang="en" sz="1050">
                <a:solidFill>
                  <a:srgbClr val="000000"/>
                </a:solidFill>
              </a:rPr>
              <a:t>: Larger cities do not experience a significant decrease in home value index.</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Ha:</a:t>
            </a:r>
            <a:r>
              <a:rPr lang="en" sz="1050">
                <a:solidFill>
                  <a:srgbClr val="000000"/>
                </a:solidFill>
              </a:rPr>
              <a:t> Larger cities do experience a significant decrease in home value. </a:t>
            </a:r>
            <a:endParaRPr sz="1050">
              <a:solidFill>
                <a:srgbClr val="000000"/>
              </a:solidFill>
            </a:endParaRPr>
          </a:p>
          <a:p>
            <a:pPr indent="0" lvl="0" marL="0" marR="0" rtl="0" algn="l">
              <a:lnSpc>
                <a:spcPct val="100000"/>
              </a:lnSpc>
              <a:spcBef>
                <a:spcPts val="0"/>
              </a:spcBef>
              <a:spcAft>
                <a:spcPts val="0"/>
              </a:spcAft>
              <a:buSzPts val="358"/>
              <a:buNone/>
            </a:pPr>
            <a:r>
              <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Hypothesis 4:</a:t>
            </a:r>
            <a:r>
              <a:rPr lang="en" sz="1050">
                <a:solidFill>
                  <a:srgbClr val="000000"/>
                </a:solidFill>
              </a:rPr>
              <a:t> </a:t>
            </a:r>
            <a:r>
              <a:rPr lang="en" sz="1050">
                <a:solidFill>
                  <a:srgbClr val="000000"/>
                </a:solidFill>
              </a:rPr>
              <a:t>Larger cities experienced a decrease in market heat index compared to smaller cities during the pandemic period (2020-2021)</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Ho</a:t>
            </a:r>
            <a:r>
              <a:rPr lang="en" sz="1050">
                <a:solidFill>
                  <a:srgbClr val="000000"/>
                </a:solidFill>
              </a:rPr>
              <a:t>: </a:t>
            </a:r>
            <a:r>
              <a:rPr lang="en" sz="1050">
                <a:solidFill>
                  <a:srgbClr val="000000"/>
                </a:solidFill>
              </a:rPr>
              <a:t>Larger cities did not experience a significant decrease in market heat index</a:t>
            </a:r>
            <a:endParaRPr sz="1050">
              <a:solidFill>
                <a:srgbClr val="000000"/>
              </a:solidFill>
            </a:endParaRPr>
          </a:p>
          <a:p>
            <a:pPr indent="0" lvl="0" marL="0" marR="0" rtl="0" algn="l">
              <a:lnSpc>
                <a:spcPct val="100000"/>
              </a:lnSpc>
              <a:spcBef>
                <a:spcPts val="0"/>
              </a:spcBef>
              <a:spcAft>
                <a:spcPts val="0"/>
              </a:spcAft>
              <a:buSzPts val="358"/>
              <a:buNone/>
            </a:pPr>
            <a:r>
              <a:rPr b="1" lang="en" sz="1050">
                <a:solidFill>
                  <a:srgbClr val="000000"/>
                </a:solidFill>
              </a:rPr>
              <a:t>Ha</a:t>
            </a:r>
            <a:r>
              <a:rPr lang="en" sz="1050">
                <a:solidFill>
                  <a:srgbClr val="000000"/>
                </a:solidFill>
              </a:rPr>
              <a:t>: </a:t>
            </a:r>
            <a:r>
              <a:rPr lang="en" sz="1050">
                <a:solidFill>
                  <a:srgbClr val="000000"/>
                </a:solidFill>
              </a:rPr>
              <a:t>Larger cities did experience a significant decrease in market heat index</a:t>
            </a:r>
            <a:endParaRPr sz="1050">
              <a:solidFill>
                <a:srgbClr val="000000"/>
              </a:solidFill>
              <a:latin typeface="Arial"/>
              <a:ea typeface="Arial"/>
              <a:cs typeface="Arial"/>
              <a:sym typeface="Arial"/>
            </a:endParaRPr>
          </a:p>
        </p:txBody>
      </p:sp>
      <p:sp>
        <p:nvSpPr>
          <p:cNvPr id="79" name="Google Shape;79;p16"/>
          <p:cNvSpPr txBox="1"/>
          <p:nvPr>
            <p:ph idx="2" type="body"/>
          </p:nvPr>
        </p:nvSpPr>
        <p:spPr>
          <a:xfrm>
            <a:off x="5398800" y="743075"/>
            <a:ext cx="3680700" cy="404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1050">
                <a:solidFill>
                  <a:srgbClr val="000000"/>
                </a:solidFill>
              </a:rPr>
              <a:t>Question 1: How did market heat index and interest rates correlate from 2018 - 2023?</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2: How did housing inventory change from 2018-2023?</a:t>
            </a:r>
            <a:endParaRPr sz="1050">
              <a:solidFill>
                <a:srgbClr val="000000"/>
              </a:solidFill>
            </a:endParaRPr>
          </a:p>
          <a:p>
            <a:pPr indent="0" lvl="0" marL="0" marR="0" rtl="0" algn="l">
              <a:lnSpc>
                <a:spcPct val="100000"/>
              </a:lnSpc>
              <a:spcBef>
                <a:spcPts val="0"/>
              </a:spcBef>
              <a:spcAft>
                <a:spcPts val="0"/>
              </a:spcAft>
              <a:buNone/>
            </a:pPr>
            <a:r>
              <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3: How did rent index change in large and small cities between 2018 and 2023?</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4: When compared to the rent index in smaller cities between 2020 and 2021, is the decline in the rent index in large cities statistically significant? </a:t>
            </a:r>
            <a:endParaRPr sz="1050">
              <a:solidFill>
                <a:srgbClr val="000000"/>
              </a:solidFill>
            </a:endParaRPr>
          </a:p>
          <a:p>
            <a:pPr indent="0" lvl="0" marL="0" marR="0" rtl="0" algn="l">
              <a:lnSpc>
                <a:spcPct val="100000"/>
              </a:lnSpc>
              <a:spcBef>
                <a:spcPts val="0"/>
              </a:spcBef>
              <a:spcAft>
                <a:spcPts val="0"/>
              </a:spcAft>
              <a:buNone/>
            </a:pPr>
            <a:r>
              <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5: Is there a statistically significant difference in the measures of central tendency between large and small cities in 2021 compared to 2019?</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6: How do inventory index levels compare across different city size segments?</a:t>
            </a:r>
            <a:endParaRPr sz="1050">
              <a:solidFill>
                <a:srgbClr val="000000"/>
              </a:solidFill>
            </a:endParaRPr>
          </a:p>
          <a:p>
            <a:pPr indent="0" lvl="0" marL="0" marR="0" rtl="0" algn="l">
              <a:lnSpc>
                <a:spcPct val="100000"/>
              </a:lnSpc>
              <a:spcBef>
                <a:spcPts val="0"/>
              </a:spcBef>
              <a:spcAft>
                <a:spcPts val="0"/>
              </a:spcAft>
              <a:buNone/>
            </a:pPr>
            <a:r>
              <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7: Has there been a notable dip in the Home Value Index for in large cities between 2018 - 2023?</a:t>
            </a:r>
            <a:endParaRPr sz="1050">
              <a:solidFill>
                <a:srgbClr val="000000"/>
              </a:solidFill>
            </a:endParaRPr>
          </a:p>
          <a:p>
            <a:pPr indent="0" lvl="0" marL="0" marR="0" rtl="0" algn="l">
              <a:lnSpc>
                <a:spcPct val="100000"/>
              </a:lnSpc>
              <a:spcBef>
                <a:spcPts val="0"/>
              </a:spcBef>
              <a:spcAft>
                <a:spcPts val="0"/>
              </a:spcAft>
              <a:buNone/>
            </a:pPr>
            <a:r>
              <a:rPr lang="en" sz="1050">
                <a:solidFill>
                  <a:srgbClr val="000000"/>
                </a:solidFill>
              </a:rPr>
              <a:t>Question 8: Have home prices </a:t>
            </a:r>
            <a:r>
              <a:rPr lang="en" sz="1050">
                <a:solidFill>
                  <a:srgbClr val="000000"/>
                </a:solidFill>
              </a:rPr>
              <a:t>increased</a:t>
            </a:r>
            <a:r>
              <a:rPr lang="en" sz="1050">
                <a:solidFill>
                  <a:srgbClr val="000000"/>
                </a:solidFill>
              </a:rPr>
              <a:t> at a faster rate in smaller cities compared to </a:t>
            </a:r>
            <a:r>
              <a:rPr lang="en" sz="1050">
                <a:solidFill>
                  <a:srgbClr val="000000"/>
                </a:solidFill>
              </a:rPr>
              <a:t>large cities?</a:t>
            </a:r>
            <a:endParaRPr sz="1050">
              <a:solidFill>
                <a:srgbClr val="000000"/>
              </a:solidFill>
            </a:endParaRPr>
          </a:p>
          <a:p>
            <a:pPr indent="0" lvl="0" marL="0" marR="0" rtl="0" algn="l">
              <a:lnSpc>
                <a:spcPct val="100000"/>
              </a:lnSpc>
              <a:spcBef>
                <a:spcPts val="0"/>
              </a:spcBef>
              <a:spcAft>
                <a:spcPts val="0"/>
              </a:spcAft>
              <a:buClr>
                <a:srgbClr val="000000"/>
              </a:buClr>
              <a:buSzPts val="358"/>
              <a:buFont typeface="Arial"/>
              <a:buNone/>
            </a:pPr>
            <a:r>
              <a:t/>
            </a:r>
            <a:endParaRPr sz="1050">
              <a:solidFill>
                <a:srgbClr val="000000"/>
              </a:solidFill>
            </a:endParaRPr>
          </a:p>
          <a:p>
            <a:pPr indent="0" lvl="0" marL="0" marR="0" rtl="0" algn="l">
              <a:lnSpc>
                <a:spcPct val="100000"/>
              </a:lnSpc>
              <a:spcBef>
                <a:spcPts val="0"/>
              </a:spcBef>
              <a:spcAft>
                <a:spcPts val="0"/>
              </a:spcAft>
              <a:buClr>
                <a:srgbClr val="000000"/>
              </a:buClr>
              <a:buSzPts val="358"/>
              <a:buFont typeface="Arial"/>
              <a:buNone/>
            </a:pPr>
            <a:r>
              <a:t/>
            </a:r>
            <a:endParaRPr sz="105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0" y="62425"/>
            <a:ext cx="4007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Inventory Index Analysis</a:t>
            </a:r>
            <a:endParaRPr sz="2220"/>
          </a:p>
        </p:txBody>
      </p:sp>
      <p:pic>
        <p:nvPicPr>
          <p:cNvPr id="85" name="Google Shape;85;p17"/>
          <p:cNvPicPr preferRelativeResize="0"/>
          <p:nvPr/>
        </p:nvPicPr>
        <p:blipFill>
          <a:blip r:embed="rId3">
            <a:alphaModFix/>
          </a:blip>
          <a:stretch>
            <a:fillRect/>
          </a:stretch>
        </p:blipFill>
        <p:spPr>
          <a:xfrm>
            <a:off x="4191425" y="0"/>
            <a:ext cx="4952575" cy="3076675"/>
          </a:xfrm>
          <a:prstGeom prst="rect">
            <a:avLst/>
          </a:prstGeom>
          <a:noFill/>
          <a:ln>
            <a:noFill/>
          </a:ln>
        </p:spPr>
      </p:pic>
      <p:pic>
        <p:nvPicPr>
          <p:cNvPr id="86" name="Google Shape;86;p17"/>
          <p:cNvPicPr preferRelativeResize="0"/>
          <p:nvPr/>
        </p:nvPicPr>
        <p:blipFill>
          <a:blip r:embed="rId4">
            <a:alphaModFix/>
          </a:blip>
          <a:stretch>
            <a:fillRect/>
          </a:stretch>
        </p:blipFill>
        <p:spPr>
          <a:xfrm>
            <a:off x="0" y="559100"/>
            <a:ext cx="4140725" cy="2747708"/>
          </a:xfrm>
          <a:prstGeom prst="rect">
            <a:avLst/>
          </a:prstGeom>
          <a:noFill/>
          <a:ln>
            <a:noFill/>
          </a:ln>
        </p:spPr>
      </p:pic>
      <p:pic>
        <p:nvPicPr>
          <p:cNvPr id="87" name="Google Shape;87;p17"/>
          <p:cNvPicPr preferRelativeResize="0"/>
          <p:nvPr/>
        </p:nvPicPr>
        <p:blipFill>
          <a:blip r:embed="rId5">
            <a:alphaModFix/>
          </a:blip>
          <a:stretch>
            <a:fillRect/>
          </a:stretch>
        </p:blipFill>
        <p:spPr>
          <a:xfrm>
            <a:off x="1625525" y="3237288"/>
            <a:ext cx="3098043" cy="1762026"/>
          </a:xfrm>
          <a:prstGeom prst="rect">
            <a:avLst/>
          </a:prstGeom>
          <a:noFill/>
          <a:ln>
            <a:noFill/>
          </a:ln>
        </p:spPr>
      </p:pic>
      <p:pic>
        <p:nvPicPr>
          <p:cNvPr id="88" name="Google Shape;88;p17"/>
          <p:cNvPicPr preferRelativeResize="0"/>
          <p:nvPr/>
        </p:nvPicPr>
        <p:blipFill>
          <a:blip r:embed="rId6">
            <a:alphaModFix/>
          </a:blip>
          <a:stretch>
            <a:fillRect/>
          </a:stretch>
        </p:blipFill>
        <p:spPr>
          <a:xfrm>
            <a:off x="4941900" y="3237300"/>
            <a:ext cx="3098074" cy="176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Rent Index Changes</a:t>
            </a:r>
            <a:r>
              <a:rPr lang="en" sz="2300"/>
              <a:t> </a:t>
            </a:r>
            <a:endParaRPr sz="230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 y="1827073"/>
            <a:ext cx="4571999" cy="2574727"/>
          </a:xfrm>
          <a:prstGeom prst="rect">
            <a:avLst/>
          </a:prstGeom>
          <a:noFill/>
          <a:ln>
            <a:noFill/>
          </a:ln>
        </p:spPr>
      </p:pic>
      <p:pic>
        <p:nvPicPr>
          <p:cNvPr id="96" name="Google Shape;96;p18"/>
          <p:cNvPicPr preferRelativeResize="0"/>
          <p:nvPr/>
        </p:nvPicPr>
        <p:blipFill>
          <a:blip r:embed="rId4">
            <a:alphaModFix/>
          </a:blip>
          <a:stretch>
            <a:fillRect/>
          </a:stretch>
        </p:blipFill>
        <p:spPr>
          <a:xfrm>
            <a:off x="4572000" y="0"/>
            <a:ext cx="4227650" cy="2911700"/>
          </a:xfrm>
          <a:prstGeom prst="rect">
            <a:avLst/>
          </a:prstGeom>
          <a:noFill/>
          <a:ln>
            <a:noFill/>
          </a:ln>
        </p:spPr>
      </p:pic>
      <p:pic>
        <p:nvPicPr>
          <p:cNvPr id="97" name="Google Shape;97;p18"/>
          <p:cNvPicPr preferRelativeResize="0"/>
          <p:nvPr/>
        </p:nvPicPr>
        <p:blipFill>
          <a:blip r:embed="rId5">
            <a:alphaModFix/>
          </a:blip>
          <a:stretch>
            <a:fillRect/>
          </a:stretch>
        </p:blipFill>
        <p:spPr>
          <a:xfrm>
            <a:off x="5908325" y="2911700"/>
            <a:ext cx="2891325" cy="223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Value Index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p:txBody>
      </p:sp>
      <p:pic>
        <p:nvPicPr>
          <p:cNvPr id="104" name="Google Shape;104;p19"/>
          <p:cNvPicPr preferRelativeResize="0"/>
          <p:nvPr/>
        </p:nvPicPr>
        <p:blipFill>
          <a:blip r:embed="rId3">
            <a:alphaModFix/>
          </a:blip>
          <a:stretch>
            <a:fillRect/>
          </a:stretch>
        </p:blipFill>
        <p:spPr>
          <a:xfrm>
            <a:off x="0" y="1918000"/>
            <a:ext cx="4986500" cy="3111050"/>
          </a:xfrm>
          <a:prstGeom prst="rect">
            <a:avLst/>
          </a:prstGeom>
          <a:noFill/>
          <a:ln>
            <a:noFill/>
          </a:ln>
        </p:spPr>
      </p:pic>
      <p:sp>
        <p:nvSpPr>
          <p:cNvPr id="105" name="Google Shape;105;p19"/>
          <p:cNvSpPr txBox="1"/>
          <p:nvPr/>
        </p:nvSpPr>
        <p:spPr>
          <a:xfrm>
            <a:off x="403275" y="3252175"/>
            <a:ext cx="3871800" cy="13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highlight>
                <a:srgbClr val="FFFFFF"/>
              </a:highlight>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106" name="Google Shape;106;p19"/>
          <p:cNvPicPr preferRelativeResize="0"/>
          <p:nvPr/>
        </p:nvPicPr>
        <p:blipFill>
          <a:blip r:embed="rId4">
            <a:alphaModFix/>
          </a:blip>
          <a:stretch>
            <a:fillRect/>
          </a:stretch>
        </p:blipFill>
        <p:spPr>
          <a:xfrm>
            <a:off x="4836975" y="0"/>
            <a:ext cx="4307026" cy="2609126"/>
          </a:xfrm>
          <a:prstGeom prst="rect">
            <a:avLst/>
          </a:prstGeom>
          <a:noFill/>
          <a:ln>
            <a:noFill/>
          </a:ln>
        </p:spPr>
      </p:pic>
      <p:pic>
        <p:nvPicPr>
          <p:cNvPr id="107" name="Google Shape;107;p19"/>
          <p:cNvPicPr preferRelativeResize="0"/>
          <p:nvPr/>
        </p:nvPicPr>
        <p:blipFill>
          <a:blip r:embed="rId5">
            <a:alphaModFix/>
          </a:blip>
          <a:stretch>
            <a:fillRect/>
          </a:stretch>
        </p:blipFill>
        <p:spPr>
          <a:xfrm>
            <a:off x="4874350" y="2646500"/>
            <a:ext cx="4269651" cy="242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Heat Index + Interest Rates</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Market Heat Index represents market demand</a:t>
            </a:r>
            <a:endParaRPr sz="1100"/>
          </a:p>
          <a:p>
            <a:pPr indent="-298450" lvl="0" marL="457200" rtl="0" algn="l">
              <a:spcBef>
                <a:spcPts val="0"/>
              </a:spcBef>
              <a:spcAft>
                <a:spcPts val="0"/>
              </a:spcAft>
              <a:buSzPts val="1100"/>
              <a:buChar char="-"/>
            </a:pPr>
            <a:r>
              <a:rPr lang="en" sz="1100"/>
              <a:t>.5 is neutral, below .5 is low demand, above .5 is high demand</a:t>
            </a:r>
            <a:endParaRPr sz="1100"/>
          </a:p>
          <a:p>
            <a:pPr indent="-298450" lvl="0" marL="457200" rtl="0" algn="l">
              <a:spcBef>
                <a:spcPts val="0"/>
              </a:spcBef>
              <a:spcAft>
                <a:spcPts val="0"/>
              </a:spcAft>
              <a:buSzPts val="1100"/>
              <a:buChar char="-"/>
            </a:pPr>
            <a:r>
              <a:rPr lang="en" sz="1100"/>
              <a:t>No significant difference between change in demand between size segments</a:t>
            </a:r>
            <a:endParaRPr sz="1100"/>
          </a:p>
          <a:p>
            <a:pPr indent="-298450" lvl="0" marL="457200" rtl="0" algn="l">
              <a:spcBef>
                <a:spcPts val="0"/>
              </a:spcBef>
              <a:spcAft>
                <a:spcPts val="0"/>
              </a:spcAft>
              <a:buSzPts val="1100"/>
              <a:buChar char="-"/>
            </a:pPr>
            <a:r>
              <a:rPr lang="en" sz="1100"/>
              <a:t>Positive correlation with interest rates before pandemic</a:t>
            </a:r>
            <a:endParaRPr sz="1100"/>
          </a:p>
          <a:p>
            <a:pPr indent="-298450" lvl="0" marL="457200" rtl="0" algn="l">
              <a:spcBef>
                <a:spcPts val="0"/>
              </a:spcBef>
              <a:spcAft>
                <a:spcPts val="0"/>
              </a:spcAft>
              <a:buSzPts val="1100"/>
              <a:buChar char="-"/>
            </a:pPr>
            <a:r>
              <a:rPr lang="en" sz="1100"/>
              <a:t>When interest rates dropped during pandemic, correlation turned negative</a:t>
            </a:r>
            <a:endParaRPr sz="1100"/>
          </a:p>
        </p:txBody>
      </p:sp>
      <p:pic>
        <p:nvPicPr>
          <p:cNvPr id="114" name="Google Shape;114;p20"/>
          <p:cNvPicPr preferRelativeResize="0"/>
          <p:nvPr/>
        </p:nvPicPr>
        <p:blipFill rotWithShape="1">
          <a:blip r:embed="rId3">
            <a:alphaModFix/>
          </a:blip>
          <a:srcRect b="0" l="0" r="0" t="1797"/>
          <a:stretch/>
        </p:blipFill>
        <p:spPr>
          <a:xfrm>
            <a:off x="5862475" y="470050"/>
            <a:ext cx="2969825" cy="2225975"/>
          </a:xfrm>
          <a:prstGeom prst="rect">
            <a:avLst/>
          </a:prstGeom>
          <a:noFill/>
          <a:ln>
            <a:noFill/>
          </a:ln>
        </p:spPr>
      </p:pic>
      <p:pic>
        <p:nvPicPr>
          <p:cNvPr id="115" name="Google Shape;115;p20"/>
          <p:cNvPicPr preferRelativeResize="0"/>
          <p:nvPr/>
        </p:nvPicPr>
        <p:blipFill rotWithShape="1">
          <a:blip r:embed="rId4">
            <a:alphaModFix/>
          </a:blip>
          <a:srcRect b="1244" l="724" r="0" t="0"/>
          <a:stretch/>
        </p:blipFill>
        <p:spPr>
          <a:xfrm>
            <a:off x="5830075" y="2647400"/>
            <a:ext cx="2969824" cy="2328600"/>
          </a:xfrm>
          <a:prstGeom prst="rect">
            <a:avLst/>
          </a:prstGeom>
          <a:noFill/>
          <a:ln>
            <a:noFill/>
          </a:ln>
        </p:spPr>
      </p:pic>
      <p:pic>
        <p:nvPicPr>
          <p:cNvPr id="116" name="Google Shape;116;p20"/>
          <p:cNvPicPr preferRelativeResize="0"/>
          <p:nvPr/>
        </p:nvPicPr>
        <p:blipFill>
          <a:blip r:embed="rId5">
            <a:alphaModFix/>
          </a:blip>
          <a:stretch>
            <a:fillRect/>
          </a:stretch>
        </p:blipFill>
        <p:spPr>
          <a:xfrm>
            <a:off x="436635" y="2632775"/>
            <a:ext cx="4135364" cy="2357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all metrics</a:t>
            </a:r>
            <a:endParaRPr/>
          </a:p>
        </p:txBody>
      </p:sp>
      <p:sp>
        <p:nvSpPr>
          <p:cNvPr id="122" name="Google Shape;122;p21"/>
          <p:cNvSpPr txBox="1"/>
          <p:nvPr>
            <p:ph idx="1" type="body"/>
          </p:nvPr>
        </p:nvSpPr>
        <p:spPr>
          <a:xfrm>
            <a:off x="311700" y="1152475"/>
            <a:ext cx="377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Strongest Correlation: Home Value Index and Rent Index</a:t>
            </a:r>
            <a:endParaRPr/>
          </a:p>
          <a:p>
            <a:pPr indent="-342900" lvl="0" marL="457200" rtl="0" algn="l">
              <a:spcBef>
                <a:spcPts val="0"/>
              </a:spcBef>
              <a:spcAft>
                <a:spcPts val="0"/>
              </a:spcAft>
              <a:buSzPts val="1800"/>
              <a:buChar char="-"/>
            </a:pPr>
            <a:r>
              <a:rPr lang="en"/>
              <a:t>Weakest Correlation: Housing Inventory and Federal Funds Rate</a:t>
            </a:r>
            <a:endParaRPr/>
          </a:p>
        </p:txBody>
      </p:sp>
      <p:pic>
        <p:nvPicPr>
          <p:cNvPr id="123" name="Google Shape;123;p21"/>
          <p:cNvPicPr preferRelativeResize="0"/>
          <p:nvPr/>
        </p:nvPicPr>
        <p:blipFill>
          <a:blip r:embed="rId3">
            <a:alphaModFix/>
          </a:blip>
          <a:stretch>
            <a:fillRect/>
          </a:stretch>
        </p:blipFill>
        <p:spPr>
          <a:xfrm>
            <a:off x="4149375" y="1325350"/>
            <a:ext cx="4682925" cy="109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