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sldIdLst>
    <p:sldId id="256" r:id="rId2"/>
    <p:sldId id="271" r:id="rId3"/>
    <p:sldId id="257" r:id="rId4"/>
    <p:sldId id="258" r:id="rId5"/>
    <p:sldId id="292" r:id="rId6"/>
    <p:sldId id="295" r:id="rId7"/>
    <p:sldId id="296" r:id="rId8"/>
    <p:sldId id="294" r:id="rId9"/>
    <p:sldId id="260" r:id="rId10"/>
    <p:sldId id="259" r:id="rId11"/>
    <p:sldId id="266" r:id="rId12"/>
    <p:sldId id="265" r:id="rId13"/>
    <p:sldId id="267" r:id="rId14"/>
    <p:sldId id="270" r:id="rId15"/>
    <p:sldId id="268" r:id="rId16"/>
    <p:sldId id="269" r:id="rId17"/>
    <p:sldId id="272" r:id="rId18"/>
    <p:sldId id="273" r:id="rId19"/>
    <p:sldId id="288" r:id="rId20"/>
    <p:sldId id="286" r:id="rId21"/>
    <p:sldId id="287" r:id="rId22"/>
    <p:sldId id="275" r:id="rId23"/>
    <p:sldId id="289" r:id="rId24"/>
    <p:sldId id="290" r:id="rId25"/>
    <p:sldId id="291" r:id="rId26"/>
    <p:sldId id="276" r:id="rId27"/>
    <p:sldId id="277" r:id="rId28"/>
    <p:sldId id="279" r:id="rId29"/>
    <p:sldId id="278" r:id="rId30"/>
    <p:sldId id="280" r:id="rId31"/>
    <p:sldId id="285" r:id="rId32"/>
    <p:sldId id="283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>
        <p:scale>
          <a:sx n="50" d="100"/>
          <a:sy n="50" d="100"/>
        </p:scale>
        <p:origin x="3354" y="13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D8E268-DFF6-4B88-963A-24E023614C9F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6A8F90-8694-409D-B9CB-47956611F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029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Mention why you chose this picture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A8F90-8694-409D-B9CB-47956611F48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533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dirty="0">
                <a:latin typeface="Aaux Next Black" panose="02000000000000000000" pitchFamily="50" charset="0"/>
              </a:rPr>
              <a:t>A House Divided Feels Drafty: Understanding </a:t>
            </a:r>
            <a:r>
              <a:rPr i="1" dirty="0">
                <a:latin typeface="Aaux Next Black" panose="02000000000000000000" pitchFamily="50" charset="0"/>
              </a:rPr>
              <a:t>Intra</a:t>
            </a:r>
            <a:r>
              <a:rPr dirty="0">
                <a:latin typeface="Aaux Next Black" panose="02000000000000000000" pitchFamily="50" charset="0"/>
              </a:rPr>
              <a:t>-party Coldness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marL="0" lvl="0" indent="0">
              <a:buNone/>
            </a:pPr>
            <a:br>
              <a:rPr dirty="0">
                <a:latin typeface="Aaux Next Light" panose="02000506000000020003" pitchFamily="50" charset="0"/>
              </a:rPr>
            </a:br>
            <a:br>
              <a:rPr dirty="0">
                <a:latin typeface="Aaux Next Light" panose="02000506000000020003" pitchFamily="50" charset="0"/>
              </a:rPr>
            </a:br>
            <a:r>
              <a:rPr dirty="0">
                <a:latin typeface="Aaux Next Light" panose="02000506000000020003" pitchFamily="50" charset="0"/>
              </a:rPr>
              <a:t>Rob Lytle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9/</a:t>
            </a:r>
            <a:r>
              <a:rPr lang="en-US" dirty="0"/>
              <a:t>20</a:t>
            </a:r>
            <a:r>
              <a:rPr dirty="0"/>
              <a:t>/2021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40878AC-72CB-442C-BEA3-143C3FE1A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8206"/>
            <a:ext cx="9144000" cy="610158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erson with his mouth open&#10;&#10;Description automatically generated with medium confidence">
            <a:extLst>
              <a:ext uri="{FF2B5EF4-FFF2-40B4-BE49-F238E27FC236}">
                <a16:creationId xmlns:a16="http://schemas.microsoft.com/office/drawing/2014/main" id="{B33C1BBC-FB5F-41C3-9764-00ADFB1631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142" r="38381" b="9091"/>
          <a:stretch/>
        </p:blipFill>
        <p:spPr>
          <a:xfrm>
            <a:off x="2642616" y="10"/>
            <a:ext cx="6501384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7004404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5ED1E7E6-F446-4475-AD41-F4B1F7882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485" y="1122363"/>
            <a:ext cx="3017520" cy="320413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l" defTabSz="914400">
              <a:lnSpc>
                <a:spcPct val="90000"/>
              </a:lnSpc>
            </a:pPr>
            <a:r>
              <a:rPr lang="en-US" sz="4200" dirty="0">
                <a:latin typeface="Aaux Next Black Italic" panose="02000506000000020004" pitchFamily="50" charset="0"/>
              </a:rPr>
              <a:t>Why, why, why, why, why, why, why, why, why, why,</a:t>
            </a:r>
            <a:br>
              <a:rPr lang="en-US" sz="4200" dirty="0">
                <a:latin typeface="Aaux Next Black Italic" panose="02000506000000020004" pitchFamily="50" charset="0"/>
              </a:rPr>
            </a:br>
            <a:r>
              <a:rPr lang="en-US" sz="4200" dirty="0">
                <a:latin typeface="Aaux Next Black Italic" panose="02000506000000020004" pitchFamily="50" charset="0"/>
              </a:rPr>
              <a:t>why, why?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1653" y="434802"/>
            <a:ext cx="146304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0771" y="4546920"/>
            <a:ext cx="298323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67740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>
                <a:latin typeface="Aaux Next Black" panose="02000000000000000000" pitchFamily="50" charset="0"/>
              </a:rPr>
              <a:t>Intra-party competition</a:t>
            </a:r>
            <a:endParaRPr dirty="0">
              <a:latin typeface="Aaux Next Black" panose="02000000000000000000" pitchFamily="50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C6DF59-88AE-47A0-8C0D-09E0839ACF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Aaux Next Light" panose="02000506000000020003" pitchFamily="50" charset="0"/>
              </a:rPr>
              <a:t>Voters cannot rely on the party-id heuristic for intra-party contests (primaries)</a:t>
            </a:r>
          </a:p>
          <a:p>
            <a:pPr marL="0" indent="0">
              <a:buNone/>
            </a:pPr>
            <a:endParaRPr lang="en-US" dirty="0">
              <a:latin typeface="Aaux Next Light" panose="02000506000000020003" pitchFamily="50" charset="0"/>
            </a:endParaRPr>
          </a:p>
          <a:p>
            <a:pPr marL="0" indent="0">
              <a:buNone/>
            </a:pPr>
            <a:r>
              <a:rPr lang="en-US" dirty="0">
                <a:latin typeface="Aaux Next Light" panose="02000506000000020003" pitchFamily="50" charset="0"/>
              </a:rPr>
              <a:t>Candidates must differentiate themselves from their (in-party opponents)</a:t>
            </a:r>
          </a:p>
          <a:p>
            <a:pPr marL="0" indent="0">
              <a:buNone/>
            </a:pPr>
            <a:endParaRPr lang="en-US" dirty="0">
              <a:latin typeface="Aaux Next Light" panose="02000506000000020003" pitchFamily="50" charset="0"/>
            </a:endParaRPr>
          </a:p>
          <a:p>
            <a:pPr marL="0" indent="0">
              <a:buNone/>
            </a:pPr>
            <a:r>
              <a:rPr lang="en-US" dirty="0">
                <a:latin typeface="Aaux Next Light" panose="02000506000000020003" pitchFamily="50" charset="0"/>
              </a:rPr>
              <a:t>Primaries upset the in-group/out-group partisan dynamic</a:t>
            </a:r>
          </a:p>
        </p:txBody>
      </p:sp>
    </p:spTree>
    <p:extLst>
      <p:ext uri="{BB962C8B-B14F-4D97-AF65-F5344CB8AC3E}">
        <p14:creationId xmlns:p14="http://schemas.microsoft.com/office/powerpoint/2010/main" val="2315492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474517FC-F417-4550-A0AF-3E161BA3C71C}"/>
              </a:ext>
            </a:extLst>
          </p:cNvPr>
          <p:cNvSpPr txBox="1"/>
          <p:nvPr/>
        </p:nvSpPr>
        <p:spPr>
          <a:xfrm>
            <a:off x="211015" y="2274838"/>
            <a:ext cx="76668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Aaux Next Black" panose="02000000000000000000" pitchFamily="50" charset="0"/>
              </a:rPr>
              <a:t>Supporters of primary losers should </a:t>
            </a:r>
          </a:p>
          <a:p>
            <a:r>
              <a:rPr lang="en-US" sz="4800" dirty="0">
                <a:latin typeface="Aaux Next Black" panose="02000000000000000000" pitchFamily="50" charset="0"/>
              </a:rPr>
              <a:t>like their party less.</a:t>
            </a:r>
          </a:p>
        </p:txBody>
      </p:sp>
    </p:spTree>
    <p:extLst>
      <p:ext uri="{BB962C8B-B14F-4D97-AF65-F5344CB8AC3E}">
        <p14:creationId xmlns:p14="http://schemas.microsoft.com/office/powerpoint/2010/main" val="2085435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EC4F507-C30E-4180-867D-833B69B179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969" y="798836"/>
            <a:ext cx="7702062" cy="52603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84834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EC4F507-C30E-4180-867D-833B69B179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969" y="798836"/>
            <a:ext cx="7702062" cy="526032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5EB9592E-940D-441C-AF4F-72E780C63CB1}"/>
              </a:ext>
            </a:extLst>
          </p:cNvPr>
          <p:cNvSpPr/>
          <p:nvPr/>
        </p:nvSpPr>
        <p:spPr>
          <a:xfrm>
            <a:off x="2567354" y="2382715"/>
            <a:ext cx="2875084" cy="703385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9500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ED228B-C64F-47D7-B792-7C0650403C16}"/>
              </a:ext>
            </a:extLst>
          </p:cNvPr>
          <p:cNvSpPr txBox="1"/>
          <p:nvPr/>
        </p:nvSpPr>
        <p:spPr>
          <a:xfrm>
            <a:off x="193433" y="1905506"/>
            <a:ext cx="815046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Aaux Next Black" panose="02000000000000000000" pitchFamily="50" charset="0"/>
              </a:rPr>
              <a:t>Do cold partisans pick losing candidates or do losing candidates make cold partisans?</a:t>
            </a:r>
          </a:p>
        </p:txBody>
      </p:sp>
    </p:spTree>
    <p:extLst>
      <p:ext uri="{BB962C8B-B14F-4D97-AF65-F5344CB8AC3E}">
        <p14:creationId xmlns:p14="http://schemas.microsoft.com/office/powerpoint/2010/main" val="10281107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ED228B-C64F-47D7-B792-7C0650403C16}"/>
              </a:ext>
            </a:extLst>
          </p:cNvPr>
          <p:cNvSpPr txBox="1"/>
          <p:nvPr/>
        </p:nvSpPr>
        <p:spPr>
          <a:xfrm>
            <a:off x="193433" y="1905506"/>
            <a:ext cx="81504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Aaux Next Black" panose="02000000000000000000" pitchFamily="50" charset="0"/>
              </a:rPr>
              <a:t>Overcoming observational equivalence with a survey experiment.</a:t>
            </a:r>
          </a:p>
        </p:txBody>
      </p:sp>
    </p:spTree>
    <p:extLst>
      <p:ext uri="{BB962C8B-B14F-4D97-AF65-F5344CB8AC3E}">
        <p14:creationId xmlns:p14="http://schemas.microsoft.com/office/powerpoint/2010/main" val="20216622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ED228B-C64F-47D7-B792-7C0650403C16}"/>
              </a:ext>
            </a:extLst>
          </p:cNvPr>
          <p:cNvSpPr txBox="1"/>
          <p:nvPr/>
        </p:nvSpPr>
        <p:spPr>
          <a:xfrm>
            <a:off x="263771" y="797510"/>
            <a:ext cx="81504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Aaux Next Black" panose="02000000000000000000" pitchFamily="50" charset="0"/>
              </a:rPr>
              <a:t>3 Conditions:</a:t>
            </a:r>
          </a:p>
          <a:p>
            <a:endParaRPr lang="en-US" sz="4800" dirty="0">
              <a:latin typeface="Aaux Next Black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4372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ED228B-C64F-47D7-B792-7C0650403C16}"/>
              </a:ext>
            </a:extLst>
          </p:cNvPr>
          <p:cNvSpPr txBox="1"/>
          <p:nvPr/>
        </p:nvSpPr>
        <p:spPr>
          <a:xfrm>
            <a:off x="263771" y="797510"/>
            <a:ext cx="815046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Aaux Next Black" panose="02000000000000000000" pitchFamily="50" charset="0"/>
              </a:rPr>
              <a:t>3 Conditions:</a:t>
            </a:r>
          </a:p>
          <a:p>
            <a:endParaRPr lang="en-US" sz="4800" dirty="0">
              <a:latin typeface="Aaux Next Black" panose="02000000000000000000" pitchFamily="50" charset="0"/>
            </a:endParaRPr>
          </a:p>
          <a:p>
            <a:pPr algn="r"/>
            <a:r>
              <a:rPr lang="en-US" sz="4800" dirty="0">
                <a:latin typeface="Aaux Next Light Italic" panose="02000506000000020003" pitchFamily="50" charset="0"/>
              </a:rPr>
              <a:t>Winners</a:t>
            </a:r>
          </a:p>
          <a:p>
            <a:pPr algn="r"/>
            <a:endParaRPr lang="en-US" sz="4800" dirty="0">
              <a:latin typeface="Aaux Next Light Italic" panose="02000506000000020003" pitchFamily="50" charset="0"/>
            </a:endParaRPr>
          </a:p>
          <a:p>
            <a:pPr algn="r"/>
            <a:endParaRPr lang="en-US" sz="4800" dirty="0">
              <a:latin typeface="Aaux Next Light Italic" panose="020005060000000200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8396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393" y="2857500"/>
            <a:ext cx="5037992" cy="1143000"/>
          </a:xfrm>
        </p:spPr>
        <p:txBody>
          <a:bodyPr>
            <a:noAutofit/>
          </a:bodyPr>
          <a:lstStyle/>
          <a:p>
            <a:pPr marL="0" lvl="0" indent="0" algn="l">
              <a:buNone/>
            </a:pPr>
            <a:r>
              <a:rPr sz="4800" dirty="0">
                <a:latin typeface="Aaux Next Black" panose="02000000000000000000" pitchFamily="50" charset="0"/>
              </a:rPr>
              <a:t>We know a lot about </a:t>
            </a:r>
            <a:r>
              <a:rPr sz="4800" i="1" dirty="0">
                <a:latin typeface="Aaux Next Black" panose="02000000000000000000" pitchFamily="50" charset="0"/>
              </a:rPr>
              <a:t>inter</a:t>
            </a:r>
            <a:r>
              <a:rPr sz="4800" dirty="0">
                <a:latin typeface="Aaux Next Black" panose="02000000000000000000" pitchFamily="50" charset="0"/>
              </a:rPr>
              <a:t>-party affect</a:t>
            </a:r>
          </a:p>
        </p:txBody>
      </p:sp>
    </p:spTree>
    <p:extLst>
      <p:ext uri="{BB962C8B-B14F-4D97-AF65-F5344CB8AC3E}">
        <p14:creationId xmlns:p14="http://schemas.microsoft.com/office/powerpoint/2010/main" val="26218530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ED228B-C64F-47D7-B792-7C0650403C16}"/>
              </a:ext>
            </a:extLst>
          </p:cNvPr>
          <p:cNvSpPr txBox="1"/>
          <p:nvPr/>
        </p:nvSpPr>
        <p:spPr>
          <a:xfrm>
            <a:off x="263771" y="797510"/>
            <a:ext cx="815046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Aaux Next Black" panose="02000000000000000000" pitchFamily="50" charset="0"/>
              </a:rPr>
              <a:t>3 Conditions:</a:t>
            </a:r>
          </a:p>
          <a:p>
            <a:endParaRPr lang="en-US" sz="4800" dirty="0">
              <a:latin typeface="Aaux Next Black" panose="02000000000000000000" pitchFamily="50" charset="0"/>
            </a:endParaRPr>
          </a:p>
          <a:p>
            <a:pPr algn="r"/>
            <a:r>
              <a:rPr lang="en-US" sz="4800" dirty="0">
                <a:latin typeface="Aaux Next Light Italic" panose="02000506000000020003" pitchFamily="50" charset="0"/>
              </a:rPr>
              <a:t>Winners</a:t>
            </a:r>
          </a:p>
          <a:p>
            <a:pPr algn="r"/>
            <a:endParaRPr lang="en-US" sz="4800" dirty="0">
              <a:latin typeface="Aaux Next Light Italic" panose="02000506000000020003" pitchFamily="50" charset="0"/>
            </a:endParaRPr>
          </a:p>
          <a:p>
            <a:pPr algn="r"/>
            <a:r>
              <a:rPr lang="en-US" sz="4800" dirty="0">
                <a:latin typeface="Aaux Next Light Italic" panose="02000506000000020003" pitchFamily="50" charset="0"/>
              </a:rPr>
              <a:t>Losers</a:t>
            </a:r>
          </a:p>
          <a:p>
            <a:pPr algn="r"/>
            <a:endParaRPr lang="en-US" sz="4800" dirty="0">
              <a:latin typeface="Aaux Next Light Italic" panose="020005060000000200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50763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ED228B-C64F-47D7-B792-7C0650403C16}"/>
              </a:ext>
            </a:extLst>
          </p:cNvPr>
          <p:cNvSpPr txBox="1"/>
          <p:nvPr/>
        </p:nvSpPr>
        <p:spPr>
          <a:xfrm>
            <a:off x="263771" y="797510"/>
            <a:ext cx="815046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Aaux Next Black" panose="02000000000000000000" pitchFamily="50" charset="0"/>
              </a:rPr>
              <a:t>3 Conditions:</a:t>
            </a:r>
          </a:p>
          <a:p>
            <a:endParaRPr lang="en-US" sz="4800" dirty="0">
              <a:latin typeface="Aaux Next Black" panose="02000000000000000000" pitchFamily="50" charset="0"/>
            </a:endParaRPr>
          </a:p>
          <a:p>
            <a:pPr algn="r"/>
            <a:r>
              <a:rPr lang="en-US" sz="4800" dirty="0">
                <a:latin typeface="Aaux Next Light Italic" panose="02000506000000020003" pitchFamily="50" charset="0"/>
              </a:rPr>
              <a:t>Winners</a:t>
            </a:r>
          </a:p>
          <a:p>
            <a:pPr algn="r"/>
            <a:endParaRPr lang="en-US" sz="4800" dirty="0">
              <a:latin typeface="Aaux Next Light Italic" panose="02000506000000020003" pitchFamily="50" charset="0"/>
            </a:endParaRPr>
          </a:p>
          <a:p>
            <a:pPr algn="r"/>
            <a:r>
              <a:rPr lang="en-US" sz="4800" dirty="0">
                <a:latin typeface="Aaux Next Light Italic" panose="02000506000000020003" pitchFamily="50" charset="0"/>
              </a:rPr>
              <a:t>Losers</a:t>
            </a:r>
          </a:p>
          <a:p>
            <a:pPr algn="r"/>
            <a:endParaRPr lang="en-US" sz="4800" dirty="0">
              <a:latin typeface="Aaux Next Light Italic" panose="02000506000000020003" pitchFamily="50" charset="0"/>
            </a:endParaRPr>
          </a:p>
          <a:p>
            <a:pPr algn="r"/>
            <a:r>
              <a:rPr lang="en-US" sz="4800" dirty="0">
                <a:latin typeface="Aaux Next Light Italic" panose="02000506000000020003" pitchFamily="50" charset="0"/>
              </a:rPr>
              <a:t>Control</a:t>
            </a:r>
          </a:p>
        </p:txBody>
      </p:sp>
    </p:spTree>
    <p:extLst>
      <p:ext uri="{BB962C8B-B14F-4D97-AF65-F5344CB8AC3E}">
        <p14:creationId xmlns:p14="http://schemas.microsoft.com/office/powerpoint/2010/main" val="13525922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ED228B-C64F-47D7-B792-7C0650403C16}"/>
              </a:ext>
            </a:extLst>
          </p:cNvPr>
          <p:cNvSpPr txBox="1"/>
          <p:nvPr/>
        </p:nvSpPr>
        <p:spPr>
          <a:xfrm>
            <a:off x="263771" y="797510"/>
            <a:ext cx="81504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Aaux Next Black" panose="02000000000000000000" pitchFamily="50" charset="0"/>
              </a:rPr>
              <a:t>3 Outcomes:</a:t>
            </a:r>
          </a:p>
          <a:p>
            <a:endParaRPr lang="en-US" sz="4800" dirty="0">
              <a:latin typeface="Aaux Next Black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8822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ED228B-C64F-47D7-B792-7C0650403C16}"/>
              </a:ext>
            </a:extLst>
          </p:cNvPr>
          <p:cNvSpPr txBox="1"/>
          <p:nvPr/>
        </p:nvSpPr>
        <p:spPr>
          <a:xfrm>
            <a:off x="263771" y="797510"/>
            <a:ext cx="815046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Aaux Next Black" panose="02000000000000000000" pitchFamily="50" charset="0"/>
              </a:rPr>
              <a:t>3 Outcomes:</a:t>
            </a:r>
          </a:p>
          <a:p>
            <a:endParaRPr lang="en-US" sz="4800" dirty="0">
              <a:latin typeface="Aaux Next Black" panose="02000000000000000000" pitchFamily="50" charset="0"/>
            </a:endParaRPr>
          </a:p>
          <a:p>
            <a:pPr algn="r"/>
            <a:r>
              <a:rPr lang="en-US" sz="4800" dirty="0">
                <a:latin typeface="Aaux Next Light Italic" panose="02000506000000020003" pitchFamily="50" charset="0"/>
              </a:rPr>
              <a:t>Affect</a:t>
            </a:r>
          </a:p>
          <a:p>
            <a:pPr algn="r"/>
            <a:endParaRPr lang="en-US" sz="4800" dirty="0">
              <a:latin typeface="Aaux Next Light Italic" panose="020005060000000200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82323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ED228B-C64F-47D7-B792-7C0650403C16}"/>
              </a:ext>
            </a:extLst>
          </p:cNvPr>
          <p:cNvSpPr txBox="1"/>
          <p:nvPr/>
        </p:nvSpPr>
        <p:spPr>
          <a:xfrm>
            <a:off x="263771" y="797510"/>
            <a:ext cx="815046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Aaux Next Black" panose="02000000000000000000" pitchFamily="50" charset="0"/>
              </a:rPr>
              <a:t>3 Outcomes:</a:t>
            </a:r>
          </a:p>
          <a:p>
            <a:endParaRPr lang="en-US" sz="4800" dirty="0">
              <a:latin typeface="Aaux Next Black" panose="02000000000000000000" pitchFamily="50" charset="0"/>
            </a:endParaRPr>
          </a:p>
          <a:p>
            <a:pPr algn="r"/>
            <a:r>
              <a:rPr lang="en-US" sz="4800" dirty="0">
                <a:latin typeface="Aaux Next Light Italic" panose="02000506000000020003" pitchFamily="50" charset="0"/>
              </a:rPr>
              <a:t>Affect</a:t>
            </a:r>
          </a:p>
          <a:p>
            <a:pPr algn="r"/>
            <a:endParaRPr lang="en-US" sz="4800" dirty="0">
              <a:latin typeface="Aaux Next Light Italic" panose="02000506000000020003" pitchFamily="50" charset="0"/>
            </a:endParaRPr>
          </a:p>
          <a:p>
            <a:pPr algn="r"/>
            <a:r>
              <a:rPr lang="en-US" sz="4800" dirty="0">
                <a:latin typeface="Aaux Next Light Italic" panose="02000506000000020003" pitchFamily="50" charset="0"/>
              </a:rPr>
              <a:t>Efficacy</a:t>
            </a:r>
          </a:p>
        </p:txBody>
      </p:sp>
    </p:spTree>
    <p:extLst>
      <p:ext uri="{BB962C8B-B14F-4D97-AF65-F5344CB8AC3E}">
        <p14:creationId xmlns:p14="http://schemas.microsoft.com/office/powerpoint/2010/main" val="32130953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ED228B-C64F-47D7-B792-7C0650403C16}"/>
              </a:ext>
            </a:extLst>
          </p:cNvPr>
          <p:cNvSpPr txBox="1"/>
          <p:nvPr/>
        </p:nvSpPr>
        <p:spPr>
          <a:xfrm>
            <a:off x="263771" y="797510"/>
            <a:ext cx="815046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Aaux Next Black" panose="02000000000000000000" pitchFamily="50" charset="0"/>
              </a:rPr>
              <a:t>3 Outcomes:</a:t>
            </a:r>
          </a:p>
          <a:p>
            <a:endParaRPr lang="en-US" sz="4800" dirty="0">
              <a:latin typeface="Aaux Next Black" panose="02000000000000000000" pitchFamily="50" charset="0"/>
            </a:endParaRPr>
          </a:p>
          <a:p>
            <a:pPr algn="r"/>
            <a:r>
              <a:rPr lang="en-US" sz="4800" dirty="0">
                <a:latin typeface="Aaux Next Light Italic" panose="02000506000000020003" pitchFamily="50" charset="0"/>
              </a:rPr>
              <a:t>Affect</a:t>
            </a:r>
          </a:p>
          <a:p>
            <a:pPr algn="r"/>
            <a:endParaRPr lang="en-US" sz="4800" dirty="0">
              <a:latin typeface="Aaux Next Light Italic" panose="02000506000000020003" pitchFamily="50" charset="0"/>
            </a:endParaRPr>
          </a:p>
          <a:p>
            <a:pPr algn="r"/>
            <a:r>
              <a:rPr lang="en-US" sz="4800" dirty="0">
                <a:latin typeface="Aaux Next Light Italic" panose="02000506000000020003" pitchFamily="50" charset="0"/>
              </a:rPr>
              <a:t>Efficacy</a:t>
            </a:r>
          </a:p>
          <a:p>
            <a:pPr algn="r"/>
            <a:endParaRPr lang="en-US" sz="4800" dirty="0">
              <a:latin typeface="Aaux Next Light Italic" panose="02000506000000020003" pitchFamily="50" charset="0"/>
            </a:endParaRPr>
          </a:p>
          <a:p>
            <a:pPr algn="r"/>
            <a:r>
              <a:rPr lang="en-US" sz="4800" dirty="0">
                <a:latin typeface="Aaux Next Light Italic" panose="02000506000000020003" pitchFamily="50" charset="0"/>
              </a:rPr>
              <a:t>Voting</a:t>
            </a:r>
          </a:p>
        </p:txBody>
      </p:sp>
    </p:spTree>
    <p:extLst>
      <p:ext uri="{BB962C8B-B14F-4D97-AF65-F5344CB8AC3E}">
        <p14:creationId xmlns:p14="http://schemas.microsoft.com/office/powerpoint/2010/main" val="31961608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84E0C1F-A107-4FD7-8E5A-96B6E24C68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903" y="0"/>
            <a:ext cx="7954193" cy="685800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6302C545-5B37-46C2-AB65-343912EF5E36}"/>
              </a:ext>
            </a:extLst>
          </p:cNvPr>
          <p:cNvSpPr/>
          <p:nvPr/>
        </p:nvSpPr>
        <p:spPr>
          <a:xfrm>
            <a:off x="2980592" y="2795953"/>
            <a:ext cx="1107831" cy="703385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6981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68E2735-4D75-4CB2-8DD9-21B901289A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86766"/>
            <a:ext cx="9144000" cy="3484468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79C711D7-494D-47CB-B207-A34C777E5831}"/>
              </a:ext>
            </a:extLst>
          </p:cNvPr>
          <p:cNvSpPr/>
          <p:nvPr/>
        </p:nvSpPr>
        <p:spPr>
          <a:xfrm>
            <a:off x="3042139" y="2593729"/>
            <a:ext cx="2584938" cy="703385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2840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474517FC-F417-4550-A0AF-3E161BA3C71C}"/>
              </a:ext>
            </a:extLst>
          </p:cNvPr>
          <p:cNvSpPr txBox="1"/>
          <p:nvPr/>
        </p:nvSpPr>
        <p:spPr>
          <a:xfrm>
            <a:off x="211015" y="3013501"/>
            <a:ext cx="76668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Aaux Next Black" panose="02000000000000000000" pitchFamily="50" charset="0"/>
              </a:rPr>
              <a:t>Who cares?</a:t>
            </a:r>
          </a:p>
        </p:txBody>
      </p:sp>
    </p:spTree>
    <p:extLst>
      <p:ext uri="{BB962C8B-B14F-4D97-AF65-F5344CB8AC3E}">
        <p14:creationId xmlns:p14="http://schemas.microsoft.com/office/powerpoint/2010/main" val="34376103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79C711D7-494D-47CB-B207-A34C777E5831}"/>
              </a:ext>
            </a:extLst>
          </p:cNvPr>
          <p:cNvSpPr/>
          <p:nvPr/>
        </p:nvSpPr>
        <p:spPr>
          <a:xfrm>
            <a:off x="-2365130" y="712175"/>
            <a:ext cx="2584938" cy="703385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0F1A79-11F9-448D-8B2C-87C7BB9A0B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9330"/>
            <a:ext cx="9144000" cy="54045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CD8BEDD-9283-47D2-933B-FDB4B28B4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5893885"/>
            <a:ext cx="9091243" cy="323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567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01462"/>
            <a:ext cx="8229600" cy="4525963"/>
          </a:xfrm>
        </p:spPr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lang="en-US" b="1" dirty="0">
                <a:latin typeface="Aaux Next Light" panose="02000506000000020003" pitchFamily="50" charset="0"/>
              </a:rPr>
              <a:t>Republicans and Democrats don’t like each other.</a:t>
            </a:r>
            <a:endParaRPr b="1" dirty="0">
              <a:latin typeface="Aaux Next Light" panose="02000506000000020003" pitchFamily="50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79C711D7-494D-47CB-B207-A34C777E5831}"/>
              </a:ext>
            </a:extLst>
          </p:cNvPr>
          <p:cNvSpPr/>
          <p:nvPr/>
        </p:nvSpPr>
        <p:spPr>
          <a:xfrm>
            <a:off x="-2365130" y="712175"/>
            <a:ext cx="2584938" cy="703385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D1D4C01-14E0-418B-B125-080B6378C2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0416"/>
            <a:ext cx="9144000" cy="6297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3739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picture containing person, people, group, crowd&#10;&#10;Description automatically generated">
            <a:extLst>
              <a:ext uri="{FF2B5EF4-FFF2-40B4-BE49-F238E27FC236}">
                <a16:creationId xmlns:a16="http://schemas.microsoft.com/office/drawing/2014/main" id="{F09BC592-A33F-4520-84CF-EF5CF20843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85" r="33587" b="9091"/>
          <a:stretch/>
        </p:blipFill>
        <p:spPr>
          <a:xfrm>
            <a:off x="2642616" y="10"/>
            <a:ext cx="6501384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7004404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74298D-B380-4147-9529-AE30B6109D4A}"/>
              </a:ext>
            </a:extLst>
          </p:cNvPr>
          <p:cNvSpPr txBox="1"/>
          <p:nvPr/>
        </p:nvSpPr>
        <p:spPr>
          <a:xfrm>
            <a:off x="358485" y="1122363"/>
            <a:ext cx="3017520" cy="3204134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dirty="0">
                <a:latin typeface="Aaux Next Bold Italic" panose="02000506000000020004" pitchFamily="50" charset="0"/>
                <a:ea typeface="+mj-ea"/>
                <a:cs typeface="+mj-cs"/>
              </a:rPr>
              <a:t>Primaries may reproduce the problems they were introduced to solve.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1653" y="434802"/>
            <a:ext cx="146304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0771" y="4546920"/>
            <a:ext cx="298323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96291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474517FC-F417-4550-A0AF-3E161BA3C71C}"/>
              </a:ext>
            </a:extLst>
          </p:cNvPr>
          <p:cNvSpPr txBox="1"/>
          <p:nvPr/>
        </p:nvSpPr>
        <p:spPr>
          <a:xfrm>
            <a:off x="211015" y="2274838"/>
            <a:ext cx="76668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Aaux Next Black" panose="02000000000000000000" pitchFamily="50" charset="0"/>
              </a:rPr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2841993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ABE8B37-DB34-4C61-B6D0-7B4FE4810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4391"/>
            <a:ext cx="9144000" cy="582921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731745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C8573BA-FF96-4547-8F7D-7A0E1F0210EE}"/>
              </a:ext>
            </a:extLst>
          </p:cNvPr>
          <p:cNvSpPr txBox="1">
            <a:spLocks/>
          </p:cNvSpPr>
          <p:nvPr/>
        </p:nvSpPr>
        <p:spPr>
          <a:xfrm>
            <a:off x="278320" y="1161288"/>
            <a:ext cx="2578608" cy="11247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400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latin typeface="Aaux Next Bold" panose="02000506000000020004" pitchFamily="50" charset="0"/>
              </a:rPr>
              <a:t>Scholars hold intra-party affect to be: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87775" y="674370"/>
            <a:ext cx="73152" cy="411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183" y="2443480"/>
            <a:ext cx="2475738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B332-206E-4DCD-BC53-7F1BB789D143}"/>
              </a:ext>
            </a:extLst>
          </p:cNvPr>
          <p:cNvSpPr txBox="1">
            <a:spLocks/>
          </p:cNvSpPr>
          <p:nvPr/>
        </p:nvSpPr>
        <p:spPr>
          <a:xfrm>
            <a:off x="278320" y="2718054"/>
            <a:ext cx="2579180" cy="3207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lnSpc>
                <a:spcPct val="90000"/>
              </a:lnSpc>
              <a:spcBef>
                <a:spcPts val="3000"/>
              </a:spcBef>
              <a:buNone/>
            </a:pPr>
            <a:endParaRPr lang="en-US" sz="2000" b="1" dirty="0">
              <a:latin typeface="Aaux Next Light Italic" panose="020005060000000200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70739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731745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C8573BA-FF96-4547-8F7D-7A0E1F0210EE}"/>
              </a:ext>
            </a:extLst>
          </p:cNvPr>
          <p:cNvSpPr txBox="1">
            <a:spLocks/>
          </p:cNvSpPr>
          <p:nvPr/>
        </p:nvSpPr>
        <p:spPr>
          <a:xfrm>
            <a:off x="278320" y="1161288"/>
            <a:ext cx="2578608" cy="11247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400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latin typeface="Aaux Next Bold" panose="02000506000000020004" pitchFamily="50" charset="0"/>
              </a:rPr>
              <a:t>Scholars hold intra-party affect to be: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87775" y="674370"/>
            <a:ext cx="73152" cy="411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183" y="2443480"/>
            <a:ext cx="2475738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B332-206E-4DCD-BC53-7F1BB789D143}"/>
              </a:ext>
            </a:extLst>
          </p:cNvPr>
          <p:cNvSpPr txBox="1">
            <a:spLocks/>
          </p:cNvSpPr>
          <p:nvPr/>
        </p:nvSpPr>
        <p:spPr>
          <a:xfrm>
            <a:off x="278320" y="2718054"/>
            <a:ext cx="2579180" cy="3207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lnSpc>
                <a:spcPct val="90000"/>
              </a:lnSpc>
              <a:spcBef>
                <a:spcPts val="3000"/>
              </a:spcBef>
              <a:buNone/>
            </a:pPr>
            <a:r>
              <a:rPr lang="en-US" sz="2000" b="1" dirty="0">
                <a:latin typeface="Aaux Next Light Italic" panose="02000506000000020003" pitchFamily="50" charset="0"/>
              </a:rPr>
              <a:t>Positive.</a:t>
            </a:r>
          </a:p>
        </p:txBody>
      </p:sp>
    </p:spTree>
    <p:extLst>
      <p:ext uri="{BB962C8B-B14F-4D97-AF65-F5344CB8AC3E}">
        <p14:creationId xmlns:p14="http://schemas.microsoft.com/office/powerpoint/2010/main" val="12951841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731745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C8573BA-FF96-4547-8F7D-7A0E1F0210EE}"/>
              </a:ext>
            </a:extLst>
          </p:cNvPr>
          <p:cNvSpPr txBox="1">
            <a:spLocks/>
          </p:cNvSpPr>
          <p:nvPr/>
        </p:nvSpPr>
        <p:spPr>
          <a:xfrm>
            <a:off x="278320" y="1161288"/>
            <a:ext cx="2578608" cy="11247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400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latin typeface="Aaux Next Bold" panose="02000506000000020004" pitchFamily="50" charset="0"/>
              </a:rPr>
              <a:t>Scholars hold intra-party affect to be: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87775" y="674370"/>
            <a:ext cx="73152" cy="411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183" y="2443480"/>
            <a:ext cx="2475738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B332-206E-4DCD-BC53-7F1BB789D143}"/>
              </a:ext>
            </a:extLst>
          </p:cNvPr>
          <p:cNvSpPr txBox="1">
            <a:spLocks/>
          </p:cNvSpPr>
          <p:nvPr/>
        </p:nvSpPr>
        <p:spPr>
          <a:xfrm>
            <a:off x="278320" y="2718054"/>
            <a:ext cx="2579180" cy="3207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lnSpc>
                <a:spcPct val="90000"/>
              </a:lnSpc>
              <a:spcBef>
                <a:spcPts val="3000"/>
              </a:spcBef>
              <a:buNone/>
            </a:pPr>
            <a:r>
              <a:rPr lang="en-US" sz="2000" b="1" dirty="0">
                <a:latin typeface="Aaux Next Light Italic" panose="02000506000000020003" pitchFamily="50" charset="0"/>
              </a:rPr>
              <a:t>Positive.</a:t>
            </a:r>
          </a:p>
          <a:p>
            <a:pPr marL="0" indent="0" defTabSz="914400">
              <a:lnSpc>
                <a:spcPct val="90000"/>
              </a:lnSpc>
              <a:spcBef>
                <a:spcPts val="3000"/>
              </a:spcBef>
              <a:buNone/>
            </a:pPr>
            <a:r>
              <a:rPr lang="en-US" sz="2000" b="1" dirty="0">
                <a:latin typeface="Aaux Next Light Italic" panose="02000506000000020003" pitchFamily="50" charset="0"/>
              </a:rPr>
              <a:t>Stable.</a:t>
            </a:r>
          </a:p>
        </p:txBody>
      </p:sp>
    </p:spTree>
    <p:extLst>
      <p:ext uri="{BB962C8B-B14F-4D97-AF65-F5344CB8AC3E}">
        <p14:creationId xmlns:p14="http://schemas.microsoft.com/office/powerpoint/2010/main" val="33980367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text, rock, nature&#10;&#10;Description automatically generated">
            <a:extLst>
              <a:ext uri="{FF2B5EF4-FFF2-40B4-BE49-F238E27FC236}">
                <a16:creationId xmlns:a16="http://schemas.microsoft.com/office/drawing/2014/main" id="{025CB07B-AD40-44E9-9526-F408149415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949" t="9091" r="31479"/>
          <a:stretch/>
        </p:blipFill>
        <p:spPr>
          <a:xfrm flipH="1">
            <a:off x="2915292" y="-38936"/>
            <a:ext cx="6902542" cy="6896925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731745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C8573BA-FF96-4547-8F7D-7A0E1F0210EE}"/>
              </a:ext>
            </a:extLst>
          </p:cNvPr>
          <p:cNvSpPr txBox="1">
            <a:spLocks/>
          </p:cNvSpPr>
          <p:nvPr/>
        </p:nvSpPr>
        <p:spPr>
          <a:xfrm>
            <a:off x="278320" y="1161288"/>
            <a:ext cx="2578608" cy="11247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400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latin typeface="Aaux Next Bold" panose="02000506000000020004" pitchFamily="50" charset="0"/>
              </a:rPr>
              <a:t>Scholars hold intra-party affect to be: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87775" y="674370"/>
            <a:ext cx="73152" cy="411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183" y="2443480"/>
            <a:ext cx="2475738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B332-206E-4DCD-BC53-7F1BB789D143}"/>
              </a:ext>
            </a:extLst>
          </p:cNvPr>
          <p:cNvSpPr txBox="1">
            <a:spLocks/>
          </p:cNvSpPr>
          <p:nvPr/>
        </p:nvSpPr>
        <p:spPr>
          <a:xfrm>
            <a:off x="278320" y="2718054"/>
            <a:ext cx="2579180" cy="3207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lnSpc>
                <a:spcPct val="90000"/>
              </a:lnSpc>
              <a:spcBef>
                <a:spcPts val="3000"/>
              </a:spcBef>
              <a:buNone/>
            </a:pPr>
            <a:r>
              <a:rPr lang="en-US" sz="2000" b="1" dirty="0">
                <a:latin typeface="Aaux Next Light Italic" panose="02000506000000020003" pitchFamily="50" charset="0"/>
              </a:rPr>
              <a:t>Positive.</a:t>
            </a:r>
          </a:p>
          <a:p>
            <a:pPr marL="0" indent="0" defTabSz="914400">
              <a:lnSpc>
                <a:spcPct val="90000"/>
              </a:lnSpc>
              <a:spcBef>
                <a:spcPts val="3000"/>
              </a:spcBef>
              <a:buNone/>
            </a:pPr>
            <a:r>
              <a:rPr lang="en-US" sz="2000" b="1" dirty="0">
                <a:latin typeface="Aaux Next Light Italic" panose="02000506000000020003" pitchFamily="50" charset="0"/>
              </a:rPr>
              <a:t>Stable.</a:t>
            </a:r>
          </a:p>
          <a:p>
            <a:pPr marL="0" indent="0" defTabSz="914400">
              <a:lnSpc>
                <a:spcPct val="90000"/>
              </a:lnSpc>
              <a:spcBef>
                <a:spcPts val="3000"/>
              </a:spcBef>
              <a:buNone/>
            </a:pPr>
            <a:r>
              <a:rPr lang="en-US" sz="2000" b="1" dirty="0">
                <a:latin typeface="Aaux Next Light Italic" panose="02000506000000020003" pitchFamily="50" charset="0"/>
              </a:rPr>
              <a:t>Homogenous.</a:t>
            </a:r>
          </a:p>
        </p:txBody>
      </p:sp>
    </p:spTree>
    <p:extLst>
      <p:ext uri="{BB962C8B-B14F-4D97-AF65-F5344CB8AC3E}">
        <p14:creationId xmlns:p14="http://schemas.microsoft.com/office/powerpoint/2010/main" val="17947748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F4D0090-9149-4C16-BEE8-846A118C9B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1304"/>
            <a:ext cx="9144000" cy="621539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7051</TotalTime>
  <Words>219</Words>
  <Application>Microsoft Office PowerPoint</Application>
  <PresentationFormat>On-screen Show (4:3)</PresentationFormat>
  <Paragraphs>63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1" baseType="lpstr">
      <vt:lpstr>Aaux Next Black</vt:lpstr>
      <vt:lpstr>Aaux Next Black Italic</vt:lpstr>
      <vt:lpstr>Aaux Next Bold</vt:lpstr>
      <vt:lpstr>Aaux Next Bold Italic</vt:lpstr>
      <vt:lpstr>Aaux Next Light</vt:lpstr>
      <vt:lpstr>Aaux Next Light Italic</vt:lpstr>
      <vt:lpstr>Arial</vt:lpstr>
      <vt:lpstr>Calibri</vt:lpstr>
      <vt:lpstr>Office Theme</vt:lpstr>
      <vt:lpstr>A House Divided Feels Drafty: Understanding Intra-party Coldness</vt:lpstr>
      <vt:lpstr>We know a lot about inter-party affect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Why, why, why, why, why, why, why, why, why, why, why, why?</vt:lpstr>
      <vt:lpstr>Intra-party competition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House Divided Feels Drafty: Understanding Intra-party Coldness</dc:title>
  <dc:creator>Rob Lytle</dc:creator>
  <cp:keywords/>
  <cp:lastModifiedBy>Rob Lytle</cp:lastModifiedBy>
  <cp:revision>3</cp:revision>
  <dcterms:created xsi:type="dcterms:W3CDTF">2021-09-20T16:57:02Z</dcterms:created>
  <dcterms:modified xsi:type="dcterms:W3CDTF">2021-09-25T14:39:35Z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9/2/2021</vt:lpwstr>
  </property>
  <property fmtid="{D5CDD505-2E9C-101B-9397-08002B2CF9AE}" pid="3" name="output">
    <vt:lpwstr>powerpoint_presentation</vt:lpwstr>
  </property>
</Properties>
</file>