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6" r:id="rId4"/>
    <p:sldId id="310" r:id="rId5"/>
    <p:sldId id="274" r:id="rId6"/>
    <p:sldId id="304" r:id="rId7"/>
    <p:sldId id="259" r:id="rId8"/>
    <p:sldId id="260" r:id="rId9"/>
    <p:sldId id="305" r:id="rId10"/>
    <p:sldId id="261" r:id="rId11"/>
    <p:sldId id="268" r:id="rId12"/>
    <p:sldId id="307" r:id="rId13"/>
    <p:sldId id="308" r:id="rId14"/>
    <p:sldId id="312" r:id="rId15"/>
    <p:sldId id="269" r:id="rId16"/>
    <p:sldId id="270" r:id="rId17"/>
    <p:sldId id="311" r:id="rId18"/>
    <p:sldId id="309" r:id="rId19"/>
    <p:sldId id="273" r:id="rId20"/>
    <p:sldId id="275" r:id="rId21"/>
    <p:sldId id="263" r:id="rId22"/>
    <p:sldId id="313" r:id="rId23"/>
    <p:sldId id="264" r:id="rId24"/>
    <p:sldId id="265" r:id="rId25"/>
    <p:sldId id="282" r:id="rId2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177" autoAdjust="0"/>
  </p:normalViewPr>
  <p:slideViewPr>
    <p:cSldViewPr snapToGrid="0" snapToObjects="1">
      <p:cViewPr varScale="1">
        <p:scale>
          <a:sx n="46" d="100"/>
          <a:sy n="46" d="100"/>
        </p:scale>
        <p:origin x="-2200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568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R, at its heart, is a functional programming (FP) language. This means that it provides many tools for the creation and manipulation of functions. In particular, R has what’s known as first class functions. You can do anything with functions that you can do with vectors: you can assign them to variables, store them in lists, pass them as arguments to other functions, create them inside functions, and even return them as the result of a function.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Eg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. apply(mtcars,2,function(x){mean(x)})</a:t>
            </a:r>
          </a:p>
          <a:p>
            <a:endParaRPr lang="en-US" sz="2200" dirty="0" smtClean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dirty="0" smtClean="0"/>
              <a:t>In-Memory Object</a:t>
            </a:r>
            <a:r>
              <a:rPr lang="en-US" baseline="0" dirty="0" smtClean="0"/>
              <a:t> Storage</a:t>
            </a:r>
          </a:p>
          <a:p>
            <a:r>
              <a:rPr lang="en-US" baseline="0" dirty="0" smtClean="0"/>
              <a:t>+ This has implications for the way you adopt certain programming patterns in R.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 Usage of vectors, matrices, linear algebra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0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7227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2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 – function</a:t>
            </a:r>
          </a:p>
          <a:p>
            <a:endParaRPr lang="en-US" dirty="0" smtClean="0"/>
          </a:p>
          <a:p>
            <a:r>
              <a:rPr lang="en-US" dirty="0" smtClean="0"/>
              <a:t>help(stats) – package and enclosing</a:t>
            </a:r>
            <a:r>
              <a:rPr lang="en-US" baseline="0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vignette(all</a:t>
            </a:r>
            <a:r>
              <a:rPr lang="en-US" baseline="0" dirty="0" smtClean="0"/>
              <a:t> = TRUE) – Be careful! This may take a long time if you have lots of packages.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browseVignettes</a:t>
            </a:r>
            <a:r>
              <a:rPr lang="en-US" baseline="0" dirty="0" smtClean="0"/>
              <a:t> – in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9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arayanan@uchicago.edu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rdocumentation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riceonomics.com/jobs/puzz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eddit.com/r/uchicagorprogramm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r/rstats" TargetMode="External"/><Relationship Id="rId4" Type="http://schemas.openxmlformats.org/officeDocument/2006/relationships/hyperlink" Target="http://www.reddit.com/r/RStudio" TargetMode="External"/><Relationship Id="rId5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search?q=rsta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5289428"/>
            <a:ext cx="10464800" cy="1422401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80"/>
              <a:t>R Programming Workshop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78994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Narayanan Venkataraman</a:t>
            </a:r>
          </a:p>
          <a:p>
            <a:pPr lvl="0">
              <a:defRPr sz="1800"/>
            </a:pPr>
            <a:r>
              <a:rPr sz="3200" u="sng">
                <a:hlinkClick r:id="rId2"/>
              </a:rPr>
              <a:t>narayanan@uchicago.edu</a:t>
            </a:r>
            <a:r>
              <a:rPr sz="3200"/>
              <a:t> 312.721.9944</a:t>
            </a:r>
          </a:p>
        </p:txBody>
      </p:sp>
      <p:pic>
        <p:nvPicPr>
          <p:cNvPr id="34" name="UChicago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2111" y="2531991"/>
            <a:ext cx="8740578" cy="175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Wo</a:t>
            </a:r>
            <a:r>
              <a:rPr lang="en-US" sz="8000" dirty="0" smtClean="0"/>
              <a:t>rking with RStudio</a:t>
            </a:r>
            <a:endParaRPr sz="8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Folder</a:t>
            </a:r>
          </a:p>
          <a:p>
            <a:r>
              <a:rPr lang="en-US" dirty="0" smtClean="0"/>
              <a:t>Enclosing folders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37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RStudio</a:t>
            </a:r>
            <a:r>
              <a:rPr lang="en-US" dirty="0" smtClean="0"/>
              <a:t> GUI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layout overview</a:t>
            </a:r>
          </a:p>
          <a:p>
            <a:r>
              <a:rPr lang="en-US" dirty="0" smtClean="0"/>
              <a:t>working directory</a:t>
            </a:r>
          </a:p>
          <a:p>
            <a:pPr lvl="1"/>
            <a:r>
              <a:rPr lang="en-US" dirty="0" smtClean="0"/>
              <a:t>session &gt; set working directory</a:t>
            </a:r>
          </a:p>
          <a:p>
            <a:r>
              <a:rPr lang="en-US" dirty="0" smtClean="0"/>
              <a:t>console</a:t>
            </a:r>
          </a:p>
          <a:p>
            <a:r>
              <a:rPr lang="en-US" dirty="0" smtClean="0"/>
              <a:t>code editor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customizations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791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Wo</a:t>
            </a:r>
            <a:r>
              <a:rPr lang="en-US" sz="8000" dirty="0" smtClean="0"/>
              <a:t>rking with Packages in R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6493410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Finding a package - </a:t>
            </a:r>
            <a:r>
              <a:rPr lang="en-US" dirty="0" smtClean="0">
                <a:hlinkClick r:id="rId3" action="ppaction://hlinkfile"/>
              </a:rPr>
              <a:t>rdocumentation.org</a:t>
            </a:r>
            <a:endParaRPr lang="en-US" dirty="0" smtClean="0"/>
          </a:p>
          <a:p>
            <a:r>
              <a:rPr lang="en-US" dirty="0" smtClean="0"/>
              <a:t>Installing</a:t>
            </a:r>
          </a:p>
          <a:p>
            <a:pPr lvl="1"/>
            <a:r>
              <a:rPr lang="en-US" b="1" dirty="0" err="1" smtClean="0"/>
              <a:t>install.packages</a:t>
            </a:r>
            <a:r>
              <a:rPr lang="en-US" b="1" dirty="0" smtClean="0"/>
              <a:t>(“</a:t>
            </a:r>
            <a:r>
              <a:rPr lang="en-US" b="1" dirty="0" err="1" smtClean="0"/>
              <a:t>packagename</a:t>
            </a:r>
            <a:r>
              <a:rPr lang="en-US" b="1" dirty="0" smtClean="0"/>
              <a:t>”)</a:t>
            </a:r>
          </a:p>
          <a:p>
            <a:r>
              <a:rPr lang="en-US" dirty="0" smtClean="0"/>
              <a:t>Loading</a:t>
            </a:r>
          </a:p>
          <a:p>
            <a:pPr lvl="1"/>
            <a:r>
              <a:rPr lang="en-US" b="1" dirty="0" smtClean="0"/>
              <a:t>library(</a:t>
            </a:r>
            <a:r>
              <a:rPr lang="en-US" b="1" dirty="0" err="1" smtClean="0"/>
              <a:t>packagename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require(</a:t>
            </a:r>
            <a:r>
              <a:rPr lang="en-US" dirty="0" err="1" smtClean="0"/>
              <a:t>packagename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Unloading</a:t>
            </a:r>
          </a:p>
          <a:p>
            <a:pPr lvl="1"/>
            <a:r>
              <a:rPr lang="en-US" b="1" dirty="0"/>
              <a:t>detach("</a:t>
            </a:r>
            <a:r>
              <a:rPr lang="en-US" b="1" dirty="0" err="1" smtClean="0"/>
              <a:t>package:packagename</a:t>
            </a:r>
            <a:r>
              <a:rPr lang="en-US" b="1" dirty="0" smtClean="0"/>
              <a:t>"</a:t>
            </a:r>
            <a:r>
              <a:rPr lang="en-US" b="1" dirty="0"/>
              <a:t>, unload=TRUE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89517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console: </a:t>
            </a:r>
            <a:r>
              <a:rPr lang="en-US" b="1" dirty="0" err="1" smtClean="0"/>
              <a:t>devtools</a:t>
            </a:r>
            <a:endParaRPr lang="en-US" b="1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Rstudio</a:t>
            </a:r>
            <a:r>
              <a:rPr lang="en-US" dirty="0" smtClean="0"/>
              <a:t> GUI: </a:t>
            </a:r>
            <a:r>
              <a:rPr lang="en-US" b="1" dirty="0" smtClean="0"/>
              <a:t>ggplot2</a:t>
            </a:r>
          </a:p>
          <a:p>
            <a:r>
              <a:rPr lang="en-US" dirty="0" smtClean="0"/>
              <a:t>Your choice: </a:t>
            </a:r>
          </a:p>
          <a:p>
            <a:pPr lvl="1"/>
            <a:r>
              <a:rPr lang="en-US" b="1" smtClean="0"/>
              <a:t>dplyr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21929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install_github</a:t>
            </a:r>
            <a:r>
              <a:rPr lang="en-US" dirty="0" smtClean="0"/>
              <a:t>("</a:t>
            </a:r>
            <a:r>
              <a:rPr lang="en-US" b="1" dirty="0" err="1" smtClean="0"/>
              <a:t>ramnathv</a:t>
            </a:r>
            <a:r>
              <a:rPr lang="en-US" b="1" dirty="0" smtClean="0"/>
              <a:t>/</a:t>
            </a:r>
            <a:r>
              <a:rPr lang="en-US" b="1" dirty="0" err="1" smtClean="0"/>
              <a:t>slidify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devtools</a:t>
            </a:r>
            <a:r>
              <a:rPr lang="en-US" dirty="0" smtClean="0"/>
              <a:t>::</a:t>
            </a:r>
            <a:r>
              <a:rPr lang="en-US" dirty="0" err="1" smtClean="0"/>
              <a:t>install_github</a:t>
            </a:r>
            <a:r>
              <a:rPr lang="en-US" dirty="0" smtClean="0"/>
              <a:t>("</a:t>
            </a:r>
            <a:r>
              <a:rPr lang="en-US" b="1" dirty="0" err="1" smtClean="0"/>
              <a:t>ramnathv</a:t>
            </a:r>
            <a:r>
              <a:rPr lang="en-US" b="1" dirty="0" smtClean="0"/>
              <a:t>/</a:t>
            </a:r>
            <a:r>
              <a:rPr lang="en-US" b="1" dirty="0" err="1" smtClean="0"/>
              <a:t>slidify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library(</a:t>
            </a:r>
            <a:r>
              <a:rPr lang="en-US" b="1" dirty="0" err="1" smtClean="0"/>
              <a:t>devtools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install_github</a:t>
            </a:r>
            <a:r>
              <a:rPr lang="en-US" dirty="0" smtClean="0"/>
              <a:t>(“</a:t>
            </a:r>
            <a:r>
              <a:rPr lang="en-US" b="1" dirty="0" err="1" smtClean="0"/>
              <a:t>ramnathv</a:t>
            </a:r>
            <a:r>
              <a:rPr lang="en-US" b="1" dirty="0" smtClean="0"/>
              <a:t>/</a:t>
            </a:r>
            <a:r>
              <a:rPr lang="en-US" b="1" dirty="0" err="1" smtClean="0"/>
              <a:t>slidifyLibraries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7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Under the Hood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/>
              <a:t>.packages()</a:t>
            </a:r>
            <a:r>
              <a:rPr lang="en-US" dirty="0" smtClean="0"/>
              <a:t>)</a:t>
            </a:r>
          </a:p>
          <a:p>
            <a:r>
              <a:rPr lang="en-US" dirty="0"/>
              <a:t>search(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searchpaths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217784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Getting Help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6493410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– Exact match</a:t>
            </a:r>
          </a:p>
          <a:p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help(stats)</a:t>
            </a:r>
          </a:p>
          <a:p>
            <a:r>
              <a:rPr lang="en-US" dirty="0" smtClean="0"/>
              <a:t>library(help = “stats”)</a:t>
            </a:r>
          </a:p>
          <a:p>
            <a:r>
              <a:rPr lang="en-US" dirty="0" smtClean="0"/>
              <a:t>?? – Fuzzy match</a:t>
            </a:r>
          </a:p>
        </p:txBody>
      </p:sp>
    </p:spTree>
    <p:extLst>
      <p:ext uri="{BB962C8B-B14F-4D97-AF65-F5344CB8AC3E}">
        <p14:creationId xmlns:p14="http://schemas.microsoft.com/office/powerpoint/2010/main" val="42293199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Workshop Objectives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Get Comfortable with R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For Your Classes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Individual </a:t>
            </a:r>
            <a:r>
              <a:rPr lang="en-US" sz="3168" dirty="0" smtClean="0"/>
              <a:t>Projects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to </a:t>
            </a:r>
            <a:r>
              <a:rPr lang="en-US" sz="3168" dirty="0" smtClean="0"/>
              <a:t>Work with Packages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 smtClean="0"/>
              <a:t>Learn </a:t>
            </a:r>
            <a:r>
              <a:rPr lang="en-US" sz="3168" dirty="0" smtClean="0"/>
              <a:t>t</a:t>
            </a:r>
            <a:r>
              <a:rPr sz="3168" dirty="0" smtClean="0"/>
              <a:t>o </a:t>
            </a:r>
            <a:r>
              <a:rPr sz="3168" dirty="0"/>
              <a:t>Think </a:t>
            </a:r>
            <a:r>
              <a:rPr lang="en-US" sz="3168" dirty="0" smtClean="0"/>
              <a:t>like a Programmer</a:t>
            </a:r>
          </a:p>
          <a:p>
            <a:pPr marL="391159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Apply Performance and Optimization Methods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Sources of Information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to Collaborate on Data Projects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??vignettes</a:t>
            </a:r>
          </a:p>
          <a:p>
            <a:r>
              <a:rPr lang="en-US" dirty="0" smtClean="0"/>
              <a:t>vignette</a:t>
            </a:r>
            <a:r>
              <a:rPr lang="en-US" dirty="0"/>
              <a:t>(all = FALSE) </a:t>
            </a:r>
            <a:r>
              <a:rPr lang="en-US" dirty="0" smtClean="0"/>
              <a:t># All *ATTACHED* Packages</a:t>
            </a:r>
          </a:p>
          <a:p>
            <a:r>
              <a:rPr lang="en-US" dirty="0"/>
              <a:t>vignette(all = TRUE</a:t>
            </a:r>
            <a:r>
              <a:rPr lang="en-US" dirty="0" smtClean="0"/>
              <a:t>) # All *INSTALLED* Packages</a:t>
            </a:r>
          </a:p>
          <a:p>
            <a:r>
              <a:rPr lang="en-US" dirty="0" smtClean="0"/>
              <a:t>vignette(package=“grid”)</a:t>
            </a:r>
          </a:p>
          <a:p>
            <a:pPr lvl="1"/>
            <a:r>
              <a:rPr lang="en-US" dirty="0" smtClean="0"/>
              <a:t>vignette(“</a:t>
            </a:r>
            <a:r>
              <a:rPr lang="en-US" dirty="0" err="1" smtClean="0"/>
              <a:t>plotexample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 err="1" smtClean="0"/>
              <a:t>browseVignettes</a:t>
            </a:r>
            <a:r>
              <a:rPr lang="en-US" dirty="0"/>
              <a:t>()</a:t>
            </a:r>
          </a:p>
          <a:p>
            <a:r>
              <a:rPr lang="en-US" dirty="0" err="1"/>
              <a:t>browseVignettes</a:t>
            </a:r>
            <a:r>
              <a:rPr lang="en-US" dirty="0"/>
              <a:t>(package="</a:t>
            </a:r>
            <a:r>
              <a:rPr lang="en-US" dirty="0" err="1" smtClean="0"/>
              <a:t>httr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036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R Markdown</a:t>
            </a:r>
            <a:endParaRPr sz="8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Libraries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Within R</a:t>
            </a:r>
          </a:p>
          <a:p>
            <a:r>
              <a:rPr lang="en-US" dirty="0" err="1" smtClean="0"/>
              <a:t>knitr</a:t>
            </a:r>
            <a:endParaRPr lang="en-US" dirty="0" smtClean="0"/>
          </a:p>
          <a:p>
            <a:r>
              <a:rPr lang="en-US" dirty="0" err="1" smtClean="0"/>
              <a:t>rmarkdown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Outside R </a:t>
            </a:r>
            <a:r>
              <a:rPr lang="en-US" dirty="0" smtClean="0"/>
              <a:t>(for PDF output)</a:t>
            </a:r>
            <a:endParaRPr lang="en-US" b="1" dirty="0" smtClean="0"/>
          </a:p>
          <a:p>
            <a:r>
              <a:rPr lang="en-US" dirty="0" err="1" smtClean="0"/>
              <a:t>pandoc</a:t>
            </a:r>
            <a:endParaRPr lang="en-US" dirty="0" smtClean="0"/>
          </a:p>
          <a:p>
            <a:r>
              <a:rPr lang="en-US" dirty="0" err="1" smtClean="0"/>
              <a:t>LaTeX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250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8000" dirty="0"/>
              <a:t>Data </a:t>
            </a:r>
            <a:r>
              <a:rPr sz="8000" dirty="0" smtClean="0"/>
              <a:t>Structures</a:t>
            </a: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>(Session 2)</a:t>
            </a:r>
            <a:endParaRPr sz="8000" dirty="0"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Data Structures</a:t>
            </a:r>
          </a:p>
          <a:p>
            <a:pPr lvl="1">
              <a:defRPr sz="1800"/>
            </a:pPr>
            <a:r>
              <a:rPr sz="3600"/>
              <a:t>Vectors</a:t>
            </a:r>
          </a:p>
          <a:p>
            <a:pPr lvl="1">
              <a:defRPr sz="1800"/>
            </a:pPr>
            <a:r>
              <a:rPr sz="3600"/>
              <a:t>Matrices and Arrays</a:t>
            </a:r>
          </a:p>
          <a:p>
            <a:pPr lvl="1">
              <a:defRPr sz="1800"/>
            </a:pPr>
            <a:r>
              <a:rPr sz="3600"/>
              <a:t>DataFrames</a:t>
            </a:r>
          </a:p>
          <a:p>
            <a:pPr lvl="1">
              <a:defRPr sz="1800"/>
            </a:pPr>
            <a:r>
              <a:rPr sz="3600"/>
              <a:t>Factors</a:t>
            </a:r>
          </a:p>
          <a:p>
            <a:pPr lvl="1">
              <a:defRPr sz="1800"/>
            </a:pPr>
            <a:r>
              <a:rPr sz="3600"/>
              <a:t>data.table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8000" dirty="0"/>
              <a:t>Control </a:t>
            </a:r>
            <a:r>
              <a:rPr sz="8000" dirty="0" smtClean="0"/>
              <a:t>Structures</a:t>
            </a:r>
            <a:r>
              <a:rPr lang="en-US" sz="8000" dirty="0" smtClean="0"/>
              <a:t> (Session 3)</a:t>
            </a:r>
            <a:endParaRPr sz="8000" dirty="0"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Control Statements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if - else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switch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ifelse</a:t>
            </a:r>
          </a:p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Loops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for</a:t>
            </a:r>
            <a:endParaRPr sz="2160"/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while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 i="1"/>
              <a:t>nested</a:t>
            </a:r>
            <a:r>
              <a:rPr sz="2160"/>
              <a:t> (AVOID!)</a:t>
            </a:r>
            <a:endParaRPr sz="2160" i="1"/>
          </a:p>
          <a:p>
            <a:pPr marL="266700" lvl="0" indent="-266700" defTabSz="350520">
              <a:spcBef>
                <a:spcPts val="2500"/>
              </a:spcBef>
              <a:defRPr sz="1800"/>
            </a:pPr>
            <a:r>
              <a:rPr sz="2160"/>
              <a:t>Arithmetic and Boolean Operations</a:t>
            </a:r>
          </a:p>
          <a:p>
            <a:pPr marL="533400" lvl="1" indent="-266700" defTabSz="350520">
              <a:spcBef>
                <a:spcPts val="2500"/>
              </a:spcBef>
              <a:defRPr sz="1800"/>
            </a:pPr>
            <a:r>
              <a:rPr sz="2160"/>
              <a:t>Compound Statements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049" y="2603500"/>
            <a:ext cx="7675869" cy="6286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://priceonomics.com/jobs/puzzle/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4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https://www.reddit.com/r/UChicagoRProgramming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650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- </a:t>
            </a:r>
            <a:r>
              <a:rPr lang="en-US" dirty="0" smtClean="0">
                <a:hlinkClick r:id="rId2"/>
              </a:rPr>
              <a:t>http://stackoverflow.com/search?q=rstats</a:t>
            </a:r>
            <a:endParaRPr lang="en-US" dirty="0" smtClean="0"/>
          </a:p>
          <a:p>
            <a:r>
              <a:rPr lang="en-US" dirty="0" err="1" smtClean="0"/>
              <a:t>Reddit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/</a:t>
            </a:r>
            <a:r>
              <a:rPr lang="en-US" dirty="0">
                <a:hlinkClick r:id="rId3"/>
              </a:rPr>
              <a:t>r/</a:t>
            </a:r>
            <a:r>
              <a:rPr lang="en-US" dirty="0" err="1" smtClean="0">
                <a:hlinkClick r:id="rId3"/>
              </a:rPr>
              <a:t>rstats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/r/RStudio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Bloggers - </a:t>
            </a:r>
            <a:r>
              <a:rPr lang="en-US" dirty="0">
                <a:hlinkClick r:id="rId5"/>
              </a:rPr>
              <a:t>http://</a:t>
            </a:r>
            <a:r>
              <a:rPr lang="en-US" dirty="0" err="1">
                <a:hlinkClick r:id="rId5"/>
              </a:rPr>
              <a:t>www.r-bloggers.com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779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542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 of R Features</a:t>
            </a:r>
          </a:p>
          <a:p>
            <a:pPr lvl="1"/>
            <a:r>
              <a:rPr lang="en-US" dirty="0" smtClean="0"/>
              <a:t>And How They Influence Coding Decisions</a:t>
            </a:r>
          </a:p>
          <a:p>
            <a:r>
              <a:rPr lang="en-US" dirty="0" smtClean="0"/>
              <a:t>Managing Workflows with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Installing Packages</a:t>
            </a:r>
          </a:p>
          <a:p>
            <a:r>
              <a:rPr lang="en-US" dirty="0" smtClean="0"/>
              <a:t>Finding </a:t>
            </a:r>
            <a:r>
              <a:rPr lang="en-US" dirty="0" smtClean="0"/>
              <a:t>Help</a:t>
            </a:r>
          </a:p>
          <a:p>
            <a:r>
              <a:rPr lang="en-US" dirty="0" smtClean="0"/>
              <a:t>Working with </a:t>
            </a:r>
            <a:r>
              <a:rPr lang="en-US" i="1" dirty="0" err="1" smtClean="0"/>
              <a:t>RMarkdown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955378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Why</a:t>
            </a:r>
            <a:r>
              <a:rPr lang="en-US" sz="8000" dirty="0" smtClean="0"/>
              <a:t> 			</a:t>
            </a:r>
            <a:r>
              <a:rPr lang="en-US" dirty="0"/>
              <a:t> </a:t>
            </a:r>
            <a:r>
              <a:rPr lang="en-US" dirty="0" smtClean="0"/>
              <a:t>      	</a:t>
            </a:r>
            <a:r>
              <a:rPr sz="8000" dirty="0" smtClean="0"/>
              <a:t>?</a:t>
            </a:r>
            <a:endParaRPr sz="8000" dirty="0"/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558" y="4125330"/>
            <a:ext cx="1745516" cy="1324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Features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In-Memory Object </a:t>
            </a:r>
            <a:r>
              <a:rPr lang="en-US" dirty="0" smtClean="0"/>
              <a:t>Storage</a:t>
            </a:r>
          </a:p>
          <a:p>
            <a:r>
              <a:rPr lang="en-US" dirty="0"/>
              <a:t>Support for Statistical Packages</a:t>
            </a:r>
          </a:p>
          <a:p>
            <a:r>
              <a:rPr lang="en-US" dirty="0" smtClean="0"/>
              <a:t>Functional Programming</a:t>
            </a:r>
          </a:p>
          <a:p>
            <a:r>
              <a:rPr lang="en-US" dirty="0" smtClean="0"/>
              <a:t>Growing Integration Across Data Analysis Value Chain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1259" y="6902760"/>
            <a:ext cx="102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" y="2025130"/>
            <a:ext cx="12521068" cy="6659664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8548" y="5355084"/>
            <a:ext cx="2107454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6362" y="5386957"/>
            <a:ext cx="1876513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66316" y="5386957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Transform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48111" y="3518633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Visualize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48111" y="7250601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Model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96002" y="5718304"/>
            <a:ext cx="1010360" cy="3187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282875" y="5731915"/>
            <a:ext cx="1183441" cy="1826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V="1">
            <a:off x="8870505" y="4245073"/>
            <a:ext cx="777606" cy="1110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850206" y="4245073"/>
            <a:ext cx="0" cy="300552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70505" y="6113397"/>
            <a:ext cx="777606" cy="11142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ounded Rectangle 22"/>
          <p:cNvSpPr/>
          <p:nvPr/>
        </p:nvSpPr>
        <p:spPr>
          <a:xfrm>
            <a:off x="6466316" y="4033552"/>
            <a:ext cx="2404189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dplyr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reshape2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tidyr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013998" y="2469456"/>
            <a:ext cx="1672416" cy="93075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base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ggplot2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96999" y="3397618"/>
            <a:ext cx="1672416" cy="1732717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haven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readxl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jsonlite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RCurl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4381" y="2469456"/>
            <a:ext cx="9470587" cy="5951911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9489" y="8709395"/>
            <a:ext cx="5743836" cy="930751"/>
            <a:chOff x="519489" y="8709395"/>
            <a:chExt cx="5743836" cy="930751"/>
          </a:xfrm>
        </p:grpSpPr>
        <p:sp>
          <p:nvSpPr>
            <p:cNvPr id="29" name="Rounded Rectangle 28"/>
            <p:cNvSpPr/>
            <p:nvPr/>
          </p:nvSpPr>
          <p:spPr>
            <a:xfrm>
              <a:off x="3971093" y="8709395"/>
              <a:ext cx="2292232" cy="93075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spc="0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knitr</a:t>
              </a:r>
              <a:endPara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i="1" dirty="0" err="1" smtClean="0">
                  <a:solidFill>
                    <a:schemeClr val="tx1"/>
                  </a:solidFill>
                </a:rPr>
                <a:t>rmarkdown</a:t>
              </a:r>
              <a:endParaRPr kumimoji="0" lang="en-US" sz="24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9489" y="8878071"/>
              <a:ext cx="3346057" cy="7264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Document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5" name="Right Brace 34"/>
          <p:cNvSpPr/>
          <p:nvPr/>
        </p:nvSpPr>
        <p:spPr>
          <a:xfrm rot="5400000">
            <a:off x="5773811" y="4065922"/>
            <a:ext cx="729243" cy="546414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17209" y="7157141"/>
            <a:ext cx="2292232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structures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25743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628</Words>
  <Application>Microsoft Macintosh PowerPoint</Application>
  <PresentationFormat>Custom</PresentationFormat>
  <Paragraphs>149</Paragraphs>
  <Slides>25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White</vt:lpstr>
      <vt:lpstr>R Programming Workshop</vt:lpstr>
      <vt:lpstr>Workshop Objectives</vt:lpstr>
      <vt:lpstr>Discussion Board</vt:lpstr>
      <vt:lpstr>Resources</vt:lpstr>
      <vt:lpstr>Intros</vt:lpstr>
      <vt:lpstr>Today’s Objectives</vt:lpstr>
      <vt:lpstr>Why            ?</vt:lpstr>
      <vt:lpstr>Features</vt:lpstr>
      <vt:lpstr>Data Analysis Flow</vt:lpstr>
      <vt:lpstr>Working with RStudio</vt:lpstr>
      <vt:lpstr>RStudio Project</vt:lpstr>
      <vt:lpstr>Working with RStudio GUI</vt:lpstr>
      <vt:lpstr>Working with Packages in R</vt:lpstr>
      <vt:lpstr>Installing Packages from CRAN</vt:lpstr>
      <vt:lpstr>Installing Packages From CRAN</vt:lpstr>
      <vt:lpstr>Installing Packages From Github</vt:lpstr>
      <vt:lpstr>Looking Under the Hood</vt:lpstr>
      <vt:lpstr>Getting Help</vt:lpstr>
      <vt:lpstr>Getting Help</vt:lpstr>
      <vt:lpstr>Vignettes</vt:lpstr>
      <vt:lpstr>R Markdown</vt:lpstr>
      <vt:lpstr>Required Libraries</vt:lpstr>
      <vt:lpstr>Data Structures  (Session 2)</vt:lpstr>
      <vt:lpstr>Control Structures (Session 3)</vt:lpstr>
      <vt:lpstr>Practice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Workshop</dc:title>
  <cp:lastModifiedBy>Narayanan Venkataraman</cp:lastModifiedBy>
  <cp:revision>446</cp:revision>
  <dcterms:modified xsi:type="dcterms:W3CDTF">2015-04-11T16:15:51Z</dcterms:modified>
</cp:coreProperties>
</file>