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14" r:id="rId3"/>
    <p:sldId id="257" r:id="rId4"/>
    <p:sldId id="306" r:id="rId5"/>
    <p:sldId id="310" r:id="rId6"/>
    <p:sldId id="304" r:id="rId7"/>
    <p:sldId id="259" r:id="rId8"/>
    <p:sldId id="305" r:id="rId9"/>
    <p:sldId id="261" r:id="rId10"/>
    <p:sldId id="308" r:id="rId11"/>
    <p:sldId id="312" r:id="rId12"/>
    <p:sldId id="269" r:id="rId13"/>
    <p:sldId id="270" r:id="rId14"/>
    <p:sldId id="273" r:id="rId15"/>
    <p:sldId id="263" r:id="rId16"/>
    <p:sldId id="313" r:id="rId17"/>
    <p:sldId id="315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77" autoAdjust="0"/>
  </p:normalViewPr>
  <p:slideViewPr>
    <p:cSldViewPr snapToGrid="0" snapToObjects="1">
      <p:cViewPr varScale="1">
        <p:scale>
          <a:sx n="46" d="100"/>
          <a:sy n="46" d="100"/>
        </p:scale>
        <p:origin x="-2192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568566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7227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help(</a:t>
            </a:r>
            <a:r>
              <a:rPr lang="en-US" dirty="0" err="1" smtClean="0"/>
              <a:t>pnorm</a:t>
            </a:r>
            <a:r>
              <a:rPr lang="en-US" dirty="0" smtClean="0"/>
              <a:t>) – function</a:t>
            </a:r>
          </a:p>
          <a:p>
            <a:endParaRPr lang="en-US" dirty="0" smtClean="0"/>
          </a:p>
          <a:p>
            <a:r>
              <a:rPr lang="en-US" dirty="0" smtClean="0"/>
              <a:t>help(stats) – package and enclosing</a:t>
            </a:r>
            <a:r>
              <a:rPr lang="en-US" baseline="0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arayanan@uchicago.edu" TargetMode="Externa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rdocumentation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reddit.com/r/uchicagorprogramm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dit.com/r/rstats" TargetMode="External"/><Relationship Id="rId4" Type="http://schemas.openxmlformats.org/officeDocument/2006/relationships/hyperlink" Target="http://www.reddit.com/r/RStudio" TargetMode="External"/><Relationship Id="rId5" Type="http://schemas.openxmlformats.org/officeDocument/2006/relationships/hyperlink" Target="http://www.r-bloggers.com/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stackoverflow.com/search?q=rsta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5289428"/>
            <a:ext cx="10464800" cy="1422401"/>
          </a:xfrm>
          <a:prstGeom prst="rect">
            <a:avLst/>
          </a:prstGeom>
        </p:spPr>
        <p:txBody>
          <a:bodyPr>
            <a:noAutofit/>
          </a:bodyPr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00" dirty="0"/>
              <a:t>R Programming </a:t>
            </a:r>
            <a:r>
              <a:rPr sz="6800" dirty="0" smtClean="0"/>
              <a:t>Workshop</a:t>
            </a:r>
            <a:r>
              <a:rPr lang="en-US" sz="6800" dirty="0" smtClean="0"/>
              <a:t/>
            </a:r>
            <a:br>
              <a:rPr lang="en-US" sz="6800" dirty="0" smtClean="0"/>
            </a:br>
            <a:r>
              <a:rPr lang="en-US" sz="6800" dirty="0" smtClean="0"/>
              <a:t>Fall 2015</a:t>
            </a:r>
            <a:endParaRPr sz="68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78994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/>
              <a:t>Narayanan Venkataraman</a:t>
            </a:r>
          </a:p>
          <a:p>
            <a:pPr lvl="0">
              <a:defRPr sz="1800"/>
            </a:pPr>
            <a:r>
              <a:rPr sz="3200" u="sng" dirty="0">
                <a:hlinkClick r:id="rId2"/>
              </a:rPr>
              <a:t>narayanan@</a:t>
            </a:r>
            <a:r>
              <a:rPr sz="3200" u="sng" dirty="0" smtClean="0">
                <a:hlinkClick r:id="rId2"/>
              </a:rPr>
              <a:t>uchicago.edu</a:t>
            </a:r>
            <a:r>
              <a:rPr sz="3200" dirty="0" smtClean="0"/>
              <a:t> </a:t>
            </a:r>
            <a:r>
              <a:rPr lang="en-US" sz="3200" dirty="0" smtClean="0"/>
              <a:t>| @nvenkataraman1</a:t>
            </a:r>
            <a:endParaRPr sz="3200" dirty="0"/>
          </a:p>
        </p:txBody>
      </p:sp>
      <p:pic>
        <p:nvPicPr>
          <p:cNvPr id="34" name="UChicago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2111" y="2531991"/>
            <a:ext cx="8740578" cy="175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1403468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Working with Packages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649341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package - </a:t>
            </a:r>
            <a:r>
              <a:rPr lang="en-US" dirty="0" smtClean="0">
                <a:hlinkClick r:id="rId3" action="ppaction://hlinkfile"/>
              </a:rPr>
              <a:t>rdocumentation.org</a:t>
            </a:r>
            <a:endParaRPr lang="en-US" dirty="0" smtClean="0"/>
          </a:p>
          <a:p>
            <a:r>
              <a:rPr lang="en-US" dirty="0" smtClean="0"/>
              <a:t>Installing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install.packages</a:t>
            </a:r>
            <a:r>
              <a:rPr lang="en-US" b="1" dirty="0" smtClean="0"/>
              <a:t>(“</a:t>
            </a:r>
            <a:r>
              <a:rPr lang="en-US" b="1" dirty="0" err="1" smtClean="0"/>
              <a:t>packagename</a:t>
            </a:r>
            <a:r>
              <a:rPr lang="en-US" b="1" dirty="0" smtClean="0"/>
              <a:t>”)</a:t>
            </a:r>
          </a:p>
          <a:p>
            <a:r>
              <a:rPr lang="en-US" dirty="0" smtClean="0"/>
              <a:t>Loading</a:t>
            </a:r>
          </a:p>
          <a:p>
            <a:pPr marL="0" indent="0">
              <a:buNone/>
            </a:pPr>
            <a:r>
              <a:rPr lang="en-US" b="1" dirty="0" smtClean="0"/>
              <a:t>&gt; library</a:t>
            </a:r>
            <a:r>
              <a:rPr lang="en-US" b="1" dirty="0" smtClean="0"/>
              <a:t>(</a:t>
            </a:r>
            <a:r>
              <a:rPr lang="en-US" b="1" dirty="0" err="1" smtClean="0"/>
              <a:t>packagename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dirty="0" smtClean="0"/>
              <a:t>require(</a:t>
            </a:r>
            <a:r>
              <a:rPr lang="en-US" dirty="0" err="1" smtClean="0"/>
              <a:t>packagename</a:t>
            </a:r>
            <a:r>
              <a:rPr lang="en-US" dirty="0" smtClean="0"/>
              <a:t>) #when using </a:t>
            </a:r>
            <a:r>
              <a:rPr lang="en-US" dirty="0" err="1" smtClean="0"/>
              <a:t>RMarkdown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89517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CRAN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devtools</a:t>
            </a:r>
            <a:endParaRPr lang="en-US" b="1" dirty="0" smtClean="0"/>
          </a:p>
          <a:p>
            <a:r>
              <a:rPr lang="en-US" b="1" dirty="0" err="1" smtClean="0"/>
              <a:t>rmarkdown</a:t>
            </a:r>
            <a:endParaRPr lang="en-US" b="1" dirty="0" smtClean="0"/>
          </a:p>
          <a:p>
            <a:r>
              <a:rPr lang="en-US" b="1" dirty="0" err="1" smtClean="0"/>
              <a:t>knitr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929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Packages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 library</a:t>
            </a:r>
            <a:r>
              <a:rPr lang="en-US" dirty="0" smtClean="0"/>
              <a:t>(</a:t>
            </a:r>
            <a:r>
              <a:rPr lang="en-US" b="1" dirty="0" err="1" smtClean="0"/>
              <a:t>devtools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install_github</a:t>
            </a:r>
            <a:r>
              <a:rPr lang="en-US" dirty="0" smtClean="0"/>
              <a:t>(</a:t>
            </a:r>
            <a:r>
              <a:rPr lang="en-US" dirty="0" smtClean="0"/>
              <a:t>“</a:t>
            </a:r>
            <a:r>
              <a:rPr lang="en-US" b="1" dirty="0" err="1" smtClean="0"/>
              <a:t>dgrtwo</a:t>
            </a:r>
            <a:r>
              <a:rPr lang="en-US" b="1" dirty="0" smtClean="0"/>
              <a:t>/broom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278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Help in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– Exact </a:t>
            </a:r>
            <a:r>
              <a:rPr lang="en-US" dirty="0" smtClean="0"/>
              <a:t>match</a:t>
            </a:r>
          </a:p>
          <a:p>
            <a:endParaRPr lang="en-US" dirty="0" smtClean="0"/>
          </a:p>
          <a:p>
            <a:r>
              <a:rPr lang="en-US" dirty="0"/>
              <a:t>?? – Fuzzy </a:t>
            </a:r>
            <a:r>
              <a:rPr lang="en-US" dirty="0" smtClean="0"/>
              <a:t>match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319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8000" dirty="0" smtClean="0"/>
              <a:t>R Markdown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Libraries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Within R</a:t>
            </a:r>
          </a:p>
          <a:p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err="1" smtClean="0"/>
              <a:t>rmarkdown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Outside R </a:t>
            </a:r>
            <a:r>
              <a:rPr lang="en-US" dirty="0" smtClean="0"/>
              <a:t>(for PDF output)</a:t>
            </a:r>
            <a:endParaRPr lang="en-US" b="1" dirty="0" smtClean="0"/>
          </a:p>
          <a:p>
            <a:r>
              <a:rPr lang="en-US" dirty="0" err="1" smtClean="0"/>
              <a:t>pandoc</a:t>
            </a:r>
            <a:endParaRPr lang="en-US" dirty="0" smtClean="0"/>
          </a:p>
          <a:p>
            <a:r>
              <a:rPr lang="en-US" dirty="0" err="1" smtClean="0"/>
              <a:t>LaTeX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50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smtClean="0"/>
              <a:t>Setting up an </a:t>
            </a:r>
            <a:r>
              <a:rPr lang="en-US" dirty="0" err="1" smtClean="0"/>
              <a:t>RStudio</a:t>
            </a:r>
            <a:r>
              <a:rPr lang="en-US" dirty="0" smtClean="0"/>
              <a:t> Project</a:t>
            </a:r>
          </a:p>
          <a:p>
            <a:r>
              <a:rPr lang="en-US" dirty="0" smtClean="0"/>
              <a:t>Overview of Data Analysis Value Chain</a:t>
            </a:r>
          </a:p>
          <a:p>
            <a:r>
              <a:rPr lang="en-US" dirty="0" smtClean="0"/>
              <a:t>Installing and Updating Packages</a:t>
            </a:r>
          </a:p>
          <a:p>
            <a:r>
              <a:rPr lang="en-US" dirty="0" smtClean="0"/>
              <a:t>Finding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98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0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Workshop Objectives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Get Comfortable with R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For Your Classes</a:t>
            </a:r>
          </a:p>
          <a:p>
            <a:pPr marL="782319" lvl="1" indent="-391159" defTabSz="514095">
              <a:spcBef>
                <a:spcPts val="3600"/>
              </a:spcBef>
              <a:defRPr sz="1800"/>
            </a:pPr>
            <a:r>
              <a:rPr sz="3168" dirty="0"/>
              <a:t>Individual </a:t>
            </a:r>
            <a:r>
              <a:rPr lang="en-US" sz="3168" dirty="0" smtClean="0"/>
              <a:t>Projects</a:t>
            </a:r>
            <a:endParaRPr sz="3168" dirty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sz="3168" dirty="0"/>
              <a:t>Learn to </a:t>
            </a:r>
            <a:r>
              <a:rPr lang="en-US" sz="3168" dirty="0" smtClean="0"/>
              <a:t>Work with </a:t>
            </a:r>
            <a:endParaRPr lang="en-US" sz="3168" dirty="0" smtClean="0"/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Core R: data structures and methods to work with data</a:t>
            </a:r>
          </a:p>
          <a:p>
            <a:pPr marL="835659" lvl="1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Extensions: packages that make life easier</a:t>
            </a:r>
            <a:endParaRPr lang="en-US" sz="3168" dirty="0" smtClean="0"/>
          </a:p>
          <a:p>
            <a:pPr marL="391159" lvl="0" indent="-391159" defTabSz="514095">
              <a:spcBef>
                <a:spcPts val="3600"/>
              </a:spcBef>
              <a:defRPr sz="1800"/>
            </a:pPr>
            <a:r>
              <a:rPr lang="en-US" sz="3168" dirty="0" smtClean="0"/>
              <a:t>Understand the Ecosystem</a:t>
            </a:r>
            <a:endParaRPr sz="3168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https://www.reddit.com/r/UChicagoRProgramming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650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- </a:t>
            </a:r>
            <a:r>
              <a:rPr lang="en-US" dirty="0" smtClean="0">
                <a:hlinkClick r:id="rId2"/>
              </a:rPr>
              <a:t>http://stackoverflow.com/search?q=rstats</a:t>
            </a:r>
            <a:endParaRPr lang="en-US" dirty="0" smtClean="0"/>
          </a:p>
          <a:p>
            <a:r>
              <a:rPr lang="en-US" dirty="0" err="1" smtClean="0"/>
              <a:t>Reddit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/</a:t>
            </a:r>
            <a:r>
              <a:rPr lang="en-US" dirty="0">
                <a:hlinkClick r:id="rId3"/>
              </a:rPr>
              <a:t>r/</a:t>
            </a:r>
            <a:r>
              <a:rPr lang="en-US" dirty="0" err="1" smtClean="0">
                <a:hlinkClick r:id="rId3"/>
              </a:rPr>
              <a:t>rstats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/r/RStudio</a:t>
            </a:r>
            <a:endParaRPr lang="en-US" dirty="0" smtClean="0"/>
          </a:p>
          <a:p>
            <a:r>
              <a:rPr lang="en-US" dirty="0" smtClean="0"/>
              <a:t>R </a:t>
            </a:r>
            <a:r>
              <a:rPr lang="en-US" dirty="0"/>
              <a:t>Bloggers - </a:t>
            </a:r>
            <a:r>
              <a:rPr lang="en-US" dirty="0">
                <a:hlinkClick r:id="rId5"/>
              </a:rPr>
              <a:t>http://</a:t>
            </a:r>
            <a:r>
              <a:rPr lang="en-US" dirty="0" err="1">
                <a:hlinkClick r:id="rId5"/>
              </a:rPr>
              <a:t>www.r-bloggers.com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7791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Brief Discussion of R for Data Science / Analysis</a:t>
            </a:r>
          </a:p>
          <a:p>
            <a:r>
              <a:rPr lang="en-US" dirty="0" smtClean="0"/>
              <a:t>Setting up and Customizing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Data Analysis Value Chain</a:t>
            </a:r>
          </a:p>
          <a:p>
            <a:r>
              <a:rPr lang="en-US" dirty="0" smtClean="0"/>
              <a:t>Installing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Finding </a:t>
            </a:r>
            <a:r>
              <a:rPr lang="en-US" dirty="0" smtClean="0"/>
              <a:t>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5537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Why</a:t>
            </a:r>
            <a:r>
              <a:rPr lang="en-US" sz="8000" dirty="0" smtClean="0"/>
              <a:t> 			</a:t>
            </a:r>
            <a:r>
              <a:rPr lang="en-US" dirty="0"/>
              <a:t> </a:t>
            </a:r>
            <a:r>
              <a:rPr lang="en-US" dirty="0" smtClean="0"/>
              <a:t>      	</a:t>
            </a:r>
            <a:r>
              <a:rPr sz="8000" dirty="0" smtClean="0"/>
              <a:t>?</a:t>
            </a:r>
            <a:endParaRPr sz="8000" dirty="0"/>
          </a:p>
        </p:txBody>
      </p:sp>
      <p:pic>
        <p:nvPicPr>
          <p:cNvPr id="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5558" y="4125330"/>
            <a:ext cx="1745516" cy="132418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270000" y="6477826"/>
            <a:ext cx="104648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</a:rPr>
              <a:t>(oh btw, I’ve heard of Python)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2400" y="2025130"/>
            <a:ext cx="12521068" cy="6659664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Analysis </a:t>
            </a:r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8548" y="5355084"/>
            <a:ext cx="2107454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Read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06362" y="5386957"/>
            <a:ext cx="1876513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66316" y="5386957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Transform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48111" y="3518633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48111" y="7250601"/>
            <a:ext cx="2404189" cy="72644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Model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96002" y="5718304"/>
            <a:ext cx="1010360" cy="3187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5282875" y="5731915"/>
            <a:ext cx="1183441" cy="1826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/>
          <p:cNvCxnSpPr/>
          <p:nvPr/>
        </p:nvCxnSpPr>
        <p:spPr>
          <a:xfrm flipV="1">
            <a:off x="8870505" y="4245073"/>
            <a:ext cx="777606" cy="111001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10850206" y="4245073"/>
            <a:ext cx="0" cy="300552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870505" y="6113397"/>
            <a:ext cx="777606" cy="111429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Rounded Rectangle 22"/>
          <p:cNvSpPr/>
          <p:nvPr/>
        </p:nvSpPr>
        <p:spPr>
          <a:xfrm>
            <a:off x="6466316" y="4033552"/>
            <a:ext cx="2404189" cy="1339374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dplyr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reshape2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tidyr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013998" y="2469456"/>
            <a:ext cx="1672416" cy="930751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base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ggplot2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96999" y="3397618"/>
            <a:ext cx="1672416" cy="173271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haven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readxl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jsonlite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i="1" dirty="0" err="1" smtClean="0">
                <a:solidFill>
                  <a:schemeClr val="tx1"/>
                </a:solidFill>
              </a:rPr>
              <a:t>RCurl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4381" y="2469456"/>
            <a:ext cx="9470587" cy="5951911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  <a:ln w="12700" cap="flat">
            <a:solidFill>
              <a:schemeClr val="tx1"/>
            </a:solidFill>
            <a:prstDash val="dash"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9489" y="8709395"/>
            <a:ext cx="5743836" cy="930751"/>
            <a:chOff x="519489" y="8709395"/>
            <a:chExt cx="5743836" cy="930751"/>
          </a:xfrm>
        </p:grpSpPr>
        <p:sp>
          <p:nvSpPr>
            <p:cNvPr id="29" name="Rounded Rectangle 28"/>
            <p:cNvSpPr/>
            <p:nvPr/>
          </p:nvSpPr>
          <p:spPr>
            <a:xfrm>
              <a:off x="3971093" y="8709395"/>
              <a:ext cx="2292232" cy="93075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1" u="none" strike="noStrike" cap="none" spc="0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knitr</a:t>
              </a:r>
              <a:endPara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2400" i="1" dirty="0" err="1" smtClean="0">
                  <a:solidFill>
                    <a:schemeClr val="tx1"/>
                  </a:solidFill>
                </a:rPr>
                <a:t>rmarkdown</a:t>
              </a:r>
              <a:endParaRPr kumimoji="0" lang="en-US" sz="2400" b="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19489" y="8878071"/>
              <a:ext cx="3346057" cy="72644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Document</a:t>
              </a:r>
              <a:endParaRPr kumimoji="0" lang="en-US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35" name="Right Brace 34"/>
          <p:cNvSpPr/>
          <p:nvPr/>
        </p:nvSpPr>
        <p:spPr>
          <a:xfrm rot="5400000">
            <a:off x="5773811" y="4065922"/>
            <a:ext cx="729243" cy="546414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17209" y="7157141"/>
            <a:ext cx="2292232" cy="522129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 structures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10188873" y="6923826"/>
            <a:ext cx="1497541" cy="149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743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 dirty="0" smtClean="0"/>
              <a:t>Wo</a:t>
            </a:r>
            <a:r>
              <a:rPr lang="en-US" sz="8000" dirty="0" smtClean="0"/>
              <a:t>rking with RStudio</a:t>
            </a:r>
            <a:endParaRPr sz="8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278</Words>
  <Application>Microsoft Macintosh PowerPoint</Application>
  <PresentationFormat>Custom</PresentationFormat>
  <Paragraphs>85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White</vt:lpstr>
      <vt:lpstr>R Programming Workshop Fall 2015</vt:lpstr>
      <vt:lpstr>Introductions</vt:lpstr>
      <vt:lpstr>Workshop Objectives</vt:lpstr>
      <vt:lpstr>Discussion Board</vt:lpstr>
      <vt:lpstr>Resources</vt:lpstr>
      <vt:lpstr>Today’s Objectives</vt:lpstr>
      <vt:lpstr>Why            ?</vt:lpstr>
      <vt:lpstr>Data Analysis Value Chain</vt:lpstr>
      <vt:lpstr>Working with RStudio</vt:lpstr>
      <vt:lpstr>Working with Packages</vt:lpstr>
      <vt:lpstr>Installing Packages from CRAN</vt:lpstr>
      <vt:lpstr>Installing Packages From CRAN</vt:lpstr>
      <vt:lpstr>Installing Packages From Github</vt:lpstr>
      <vt:lpstr>Finding Help in R</vt:lpstr>
      <vt:lpstr>R Markdown</vt:lpstr>
      <vt:lpstr>Required Libraries</vt:lpstr>
      <vt:lpstr>Recap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Workshop</dc:title>
  <cp:lastModifiedBy>Narayanan Venkataraman</cp:lastModifiedBy>
  <cp:revision>514</cp:revision>
  <dcterms:modified xsi:type="dcterms:W3CDTF">2015-08-27T10:16:47Z</dcterms:modified>
</cp:coreProperties>
</file>