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1" r:id="rId4"/>
    <p:sldId id="274" r:id="rId5"/>
    <p:sldId id="258" r:id="rId6"/>
    <p:sldId id="259" r:id="rId7"/>
    <p:sldId id="260" r:id="rId8"/>
    <p:sldId id="261" r:id="rId9"/>
    <p:sldId id="268" r:id="rId10"/>
    <p:sldId id="269" r:id="rId11"/>
    <p:sldId id="270" r:id="rId12"/>
    <p:sldId id="272" r:id="rId13"/>
    <p:sldId id="273" r:id="rId14"/>
    <p:sldId id="275" r:id="rId15"/>
    <p:sldId id="283" r:id="rId16"/>
    <p:sldId id="277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8" r:id="rId28"/>
    <p:sldId id="299" r:id="rId29"/>
    <p:sldId id="300" r:id="rId30"/>
    <p:sldId id="276" r:id="rId31"/>
    <p:sldId id="263" r:id="rId32"/>
    <p:sldId id="264" r:id="rId33"/>
    <p:sldId id="265" r:id="rId34"/>
    <p:sldId id="267" r:id="rId35"/>
    <p:sldId id="281" r:id="rId36"/>
    <p:sldId id="301" r:id="rId37"/>
    <p:sldId id="282" r:id="rId38"/>
    <p:sldId id="302" r:id="rId3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77" autoAdjust="0"/>
  </p:normalViewPr>
  <p:slideViewPr>
    <p:cSldViewPr snapToGrid="0" snapToObjects="1">
      <p:cViewPr varScale="1">
        <p:scale>
          <a:sx n="44" d="100"/>
          <a:sy n="44" d="100"/>
        </p:scale>
        <p:origin x="-228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R, at its heart, is a functional programming (FP) language. This means that it provides many tools for the creation and manipulation of functions. In particular, R has what’s known as first class functions. You can do anything with functions that you can do with vectors: you can assign them to variables, store them in lists, pass them as arguments to other functions, create them inside functions, and even return them as the result of a function.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Eg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. apply(mtcars,2,function(x){mean(x)})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 smtClean="0"/>
              <a:t>In-Memory Object</a:t>
            </a:r>
            <a:r>
              <a:rPr lang="en-US" baseline="0" dirty="0" smtClean="0"/>
              <a:t> Storage</a:t>
            </a:r>
          </a:p>
          <a:p>
            <a:r>
              <a:rPr lang="en-US" baseline="0" dirty="0" smtClean="0"/>
              <a:t>+ This has implications for the way you adopt certain programming patterns in R.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Usage of vectors, matrices, linear algebra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0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23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24</a:t>
            </a:fld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25</a:t>
            </a:fld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26</a:t>
            </a:fld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27</a:t>
            </a:fld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28</a:t>
            </a:fld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29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vignette(all</a:t>
            </a:r>
            <a:r>
              <a:rPr lang="en-US" baseline="0" dirty="0" smtClean="0"/>
              <a:t> = TRUE) – Be careful! This may take a long time if you have lots of packages.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browseVignettes</a:t>
            </a:r>
            <a:r>
              <a:rPr lang="en-US" baseline="0" dirty="0" smtClean="0"/>
              <a:t> – in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9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17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18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19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20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21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8BC2457-0B7C-48B9-BDD1-92A4A044B45F}" type="slidenum">
              <a:rPr lang="en-IE" smtClean="0"/>
              <a:t>22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DF9B0FEE-2562-4ECA-8249-9192E51E4D92}" type="datetimeFigureOut">
              <a:rPr lang="en-IE" smtClean="0"/>
              <a:pPr/>
              <a:t>1/29/15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845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DF9B0FEE-2562-4ECA-8249-9192E51E4D92}" type="datetimeFigureOut">
              <a:rPr lang="en-IE" smtClean="0"/>
              <a:pPr/>
              <a:t>1/29/15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24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arayanan@uchicago.edu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r/rstats" TargetMode="External"/><Relationship Id="rId4" Type="http://schemas.openxmlformats.org/officeDocument/2006/relationships/hyperlink" Target="http://www.reddit.com/r/RStudio" TargetMode="External"/><Relationship Id="rId5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search?q=rstat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riceonomics.com/jobs/puzzle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eddit.com/r/uchicagorprogramm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80"/>
              <a:t>R Programming Workshop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Narayanan Venkataraman</a:t>
            </a:r>
          </a:p>
          <a:p>
            <a:pPr lvl="0">
              <a:defRPr sz="1800"/>
            </a:pPr>
            <a:r>
              <a:rPr sz="3200" u="sng">
                <a:hlinkClick r:id="rId2"/>
              </a:rPr>
              <a:t>narayanan@uchicago.edu</a:t>
            </a:r>
            <a:r>
              <a:rPr sz="3200"/>
              <a:t> 312.721.9944</a:t>
            </a:r>
          </a:p>
        </p:txBody>
      </p:sp>
      <p:pic>
        <p:nvPicPr>
          <p:cNvPr id="34" name="UChicago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devtools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Rstudio</a:t>
            </a:r>
            <a:r>
              <a:rPr lang="en-US" dirty="0" smtClean="0"/>
              <a:t> GUI: </a:t>
            </a:r>
            <a:r>
              <a:rPr lang="en-US" b="1" dirty="0" smtClean="0"/>
              <a:t>ggplot2</a:t>
            </a:r>
          </a:p>
          <a:p>
            <a:r>
              <a:rPr lang="en-US" dirty="0" smtClean="0"/>
              <a:t>Use command line: </a:t>
            </a:r>
            <a:r>
              <a:rPr lang="en-US" b="1" dirty="0" err="1" smtClean="0"/>
              <a:t>dplyr</a:t>
            </a:r>
            <a:endParaRPr lang="en-US" b="1" dirty="0" smtClean="0"/>
          </a:p>
          <a:p>
            <a:r>
              <a:rPr lang="en-US" dirty="0" smtClean="0"/>
              <a:t>Your choice: </a:t>
            </a:r>
            <a:r>
              <a:rPr lang="en-US" b="1" dirty="0" smtClean="0"/>
              <a:t>swirl</a:t>
            </a:r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install_github</a:t>
            </a:r>
            <a:r>
              <a:rPr lang="en-US" dirty="0"/>
              <a:t>("</a:t>
            </a:r>
            <a:r>
              <a:rPr lang="en-US" b="1" dirty="0" err="1"/>
              <a:t>ramnathv</a:t>
            </a:r>
            <a:r>
              <a:rPr lang="en-US" b="1" dirty="0"/>
              <a:t>/</a:t>
            </a:r>
            <a:r>
              <a:rPr lang="en-US" b="1" dirty="0" err="1" smtClean="0"/>
              <a:t>slidify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devtools</a:t>
            </a:r>
            <a:r>
              <a:rPr lang="en-US" dirty="0" smtClean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b="1" dirty="0" err="1"/>
              <a:t>ramnathv</a:t>
            </a:r>
            <a:r>
              <a:rPr lang="en-US" b="1" dirty="0"/>
              <a:t>/</a:t>
            </a:r>
            <a:r>
              <a:rPr lang="en-US" b="1" dirty="0" err="1"/>
              <a:t>slidify</a:t>
            </a:r>
            <a:r>
              <a:rPr lang="en-US" dirty="0"/>
              <a:t>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install_github</a:t>
            </a:r>
            <a:r>
              <a:rPr lang="en-US" dirty="0" smtClean="0"/>
              <a:t>(“</a:t>
            </a:r>
            <a:r>
              <a:rPr lang="en-US" b="1" dirty="0" err="1" smtClean="0"/>
              <a:t>ramnathv</a:t>
            </a:r>
            <a:r>
              <a:rPr lang="en-US" b="1" dirty="0" smtClean="0"/>
              <a:t>/</a:t>
            </a:r>
            <a:r>
              <a:rPr lang="en-US" b="1" dirty="0" err="1" smtClean="0"/>
              <a:t>slidifyLibraries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dplyr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require(ggplot2)</a:t>
            </a:r>
          </a:p>
          <a:p>
            <a:r>
              <a:rPr lang="en-US" dirty="0"/>
              <a:t>(.packages()</a:t>
            </a:r>
            <a:r>
              <a:rPr lang="en-US" dirty="0" smtClean="0"/>
              <a:t>)</a:t>
            </a:r>
          </a:p>
          <a:p>
            <a:r>
              <a:rPr lang="en-US" dirty="0"/>
              <a:t>search(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searchpaths</a:t>
            </a:r>
            <a:r>
              <a:rPr lang="en-US" dirty="0" smtClean="0"/>
              <a:t>()</a:t>
            </a:r>
          </a:p>
          <a:p>
            <a:r>
              <a:rPr lang="en-US" dirty="0"/>
              <a:t>detach("package:ggplot2", unload=TRUE)</a:t>
            </a:r>
          </a:p>
        </p:txBody>
      </p:sp>
    </p:spTree>
    <p:extLst>
      <p:ext uri="{BB962C8B-B14F-4D97-AF65-F5344CB8AC3E}">
        <p14:creationId xmlns:p14="http://schemas.microsoft.com/office/powerpoint/2010/main" val="16253316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match</a:t>
            </a:r>
          </a:p>
          <a:p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help(stats)</a:t>
            </a:r>
          </a:p>
          <a:p>
            <a:r>
              <a:rPr lang="en-US" dirty="0" smtClean="0"/>
              <a:t>library(help = “stats”)</a:t>
            </a:r>
          </a:p>
          <a:p>
            <a:r>
              <a:rPr lang="en-US" dirty="0" smtClean="0"/>
              <a:t>?? – Fuzzy match</a:t>
            </a:r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??vignettes</a:t>
            </a:r>
          </a:p>
          <a:p>
            <a:r>
              <a:rPr lang="en-US" dirty="0" smtClean="0"/>
              <a:t>vignette</a:t>
            </a:r>
            <a:r>
              <a:rPr lang="en-US" dirty="0"/>
              <a:t>(all = FALSE) </a:t>
            </a:r>
            <a:r>
              <a:rPr lang="en-US" dirty="0" smtClean="0"/>
              <a:t># All *ATTACHED* Packages</a:t>
            </a:r>
          </a:p>
          <a:p>
            <a:r>
              <a:rPr lang="en-US" dirty="0"/>
              <a:t>vignette(all = TRUE</a:t>
            </a:r>
            <a:r>
              <a:rPr lang="en-US" dirty="0" smtClean="0"/>
              <a:t>) # All *INSTALLED* Packages</a:t>
            </a:r>
          </a:p>
          <a:p>
            <a:r>
              <a:rPr lang="en-US" dirty="0" smtClean="0"/>
              <a:t>vignette(package=“grid”)</a:t>
            </a:r>
          </a:p>
          <a:p>
            <a:pPr lvl="1"/>
            <a:r>
              <a:rPr lang="en-US" dirty="0" smtClean="0"/>
              <a:t>vignette(“</a:t>
            </a:r>
            <a:r>
              <a:rPr lang="en-US" dirty="0" err="1" smtClean="0"/>
              <a:t>plotexample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 err="1" smtClean="0"/>
              <a:t>browseVignettes</a:t>
            </a:r>
            <a:r>
              <a:rPr lang="en-US" dirty="0"/>
              <a:t>()</a:t>
            </a:r>
          </a:p>
          <a:p>
            <a:r>
              <a:rPr lang="en-US" dirty="0" err="1"/>
              <a:t>browseVignettes</a:t>
            </a:r>
            <a:r>
              <a:rPr lang="en-US" dirty="0"/>
              <a:t>(package="</a:t>
            </a:r>
            <a:r>
              <a:rPr lang="en-US" dirty="0" err="1" smtClean="0"/>
              <a:t>httr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036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http://stackoverflow.com/search?q=rstats</a:t>
            </a:r>
            <a:endParaRPr lang="en-US" dirty="0" smtClean="0"/>
          </a:p>
          <a:p>
            <a:r>
              <a:rPr lang="en-US" dirty="0" err="1" smtClean="0"/>
              <a:t>Reddit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/</a:t>
            </a:r>
            <a:r>
              <a:rPr lang="en-US" dirty="0">
                <a:hlinkClick r:id="rId3"/>
              </a:rPr>
              <a:t>r/</a:t>
            </a:r>
            <a:r>
              <a:rPr lang="en-US" dirty="0" err="1" smtClean="0">
                <a:hlinkClick r:id="rId3"/>
              </a:rPr>
              <a:t>rstats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/r/RStudio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www.r-bloggers.com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18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Adapted from materials by Damian </a:t>
            </a:r>
            <a:r>
              <a:rPr lang="en-IE" dirty="0" smtClean="0"/>
              <a:t>Gordon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92348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9223" y="4393361"/>
            <a:ext cx="9319435" cy="317475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IE" dirty="0" smtClean="0"/>
          </a:p>
          <a:p>
            <a:endParaRPr lang="en-IE" dirty="0"/>
          </a:p>
          <a:p>
            <a:r>
              <a:rPr lang="en-IE" dirty="0"/>
              <a:t>T</a:t>
            </a:r>
            <a:r>
              <a:rPr lang="en-IE" dirty="0" smtClean="0"/>
              <a:t>he general structure of all programs is: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&lt;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ProgramName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&lt;Do stuff&gt;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2454336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Sequence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730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Sequence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we write programs, we assume that the computer executes the program starting at the beginning and working its way to the end.</a:t>
            </a:r>
          </a:p>
          <a:p>
            <a:r>
              <a:rPr lang="en-IE" dirty="0" smtClean="0"/>
              <a:t>This is a basic assumption of all algorithm design.</a:t>
            </a:r>
          </a:p>
          <a:p>
            <a:r>
              <a:rPr lang="en-IE" dirty="0" smtClean="0"/>
              <a:t>We call this SEQUENCE.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876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to Use Tools Built For The R Environment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</a:t>
            </a:r>
            <a:r>
              <a:rPr lang="en-US" sz="3168" dirty="0" smtClean="0"/>
              <a:t>t</a:t>
            </a:r>
            <a:r>
              <a:rPr sz="3168" dirty="0" smtClean="0"/>
              <a:t>o </a:t>
            </a:r>
            <a:r>
              <a:rPr sz="3168" dirty="0"/>
              <a:t>Think </a:t>
            </a:r>
            <a:r>
              <a:rPr lang="en-US" sz="3168" dirty="0" smtClean="0"/>
              <a:t>like a Programmer</a:t>
            </a:r>
          </a:p>
          <a:p>
            <a:pPr marL="391159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Apply Performance and Optimization Methods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Sources of Information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to Collaborate on Data Projects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718" y="3135806"/>
            <a:ext cx="9319435" cy="53253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Sequence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In Pseudo code it looks like this:</a:t>
            </a:r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Statement1;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Statement2;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Statement3;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Statement4;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Statement5;</a:t>
            </a:r>
          </a:p>
          <a:p>
            <a:pPr>
              <a:buNone/>
            </a:pPr>
            <a:endParaRPr lang="en-IE" dirty="0" smtClean="0">
              <a:latin typeface="Courier" pitchFamily="49" charset="0"/>
            </a:endParaRPr>
          </a:p>
          <a:p>
            <a:pPr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306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718" y="3750274"/>
            <a:ext cx="10631476" cy="51397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Sequence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sz="4000" dirty="0">
                <a:latin typeface="Courier New" pitchFamily="49" charset="0"/>
                <a:cs typeface="Courier New" pitchFamily="49" charset="0"/>
              </a:rPr>
              <a:t>PROGRAM MonteCarloSimulation:</a:t>
            </a:r>
          </a:p>
          <a:p>
            <a:pPr>
              <a:buNone/>
            </a:pPr>
            <a:r>
              <a:rPr lang="en-IE" sz="4000" dirty="0">
                <a:latin typeface="Courier New" pitchFamily="49" charset="0"/>
                <a:cs typeface="Courier New" pitchFamily="49" charset="0"/>
              </a:rPr>
              <a:t> Set N = 10,000;</a:t>
            </a:r>
          </a:p>
          <a:p>
            <a:pPr>
              <a:buNone/>
            </a:pPr>
            <a:r>
              <a:rPr lang="en-IE" sz="4000" dirty="0">
                <a:latin typeface="Courier New" pitchFamily="49" charset="0"/>
                <a:cs typeface="Courier New" pitchFamily="49" charset="0"/>
              </a:rPr>
              <a:t> RAND = Generate N Random Numbers;</a:t>
            </a:r>
          </a:p>
          <a:p>
            <a:pPr>
              <a:buNone/>
            </a:pPr>
            <a:r>
              <a:rPr lang="en-IE" sz="4000" dirty="0">
                <a:latin typeface="Courier New" pitchFamily="49" charset="0"/>
                <a:cs typeface="Courier New" pitchFamily="49" charset="0"/>
              </a:rPr>
              <a:t> Plot(RAND);</a:t>
            </a:r>
          </a:p>
          <a:p>
            <a:pPr>
              <a:buNone/>
            </a:pPr>
            <a:r>
              <a:rPr lang="en-IE" sz="4000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52624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Selection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997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want to make a choice, for example, we only want ODD Numbers? </a:t>
            </a:r>
          </a:p>
          <a:p>
            <a:r>
              <a:rPr lang="en-IE" dirty="0" smtClean="0"/>
              <a:t>We call this SELECTION.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91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So, we could state this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IE" i="1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modulo 2 = 0)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discard number;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store number;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718" y="3647862"/>
            <a:ext cx="9319435" cy="5242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Or, in general: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(&lt;CONDITION&gt;)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0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Iteration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523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Iteration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need to tell the computer to keep doing something until some condition occurs?</a:t>
            </a:r>
          </a:p>
          <a:p>
            <a:r>
              <a:rPr lang="en-IE" dirty="0"/>
              <a:t>Let’s say we wish to calculate the mean stock price for the S&amp;</a:t>
            </a:r>
            <a:r>
              <a:rPr lang="en-IE" dirty="0" smtClean="0"/>
              <a:t>P 500.</a:t>
            </a:r>
            <a:endParaRPr lang="en-IE" dirty="0"/>
          </a:p>
          <a:p>
            <a:r>
              <a:rPr lang="en-IE" dirty="0" smtClean="0"/>
              <a:t>We need a loop, or ITERATION.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421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Iteration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So, we could state this as: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SET SUM = 0</a:t>
            </a:r>
          </a:p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WHILE (N NOT EQUAL TO 500)</a:t>
            </a:r>
          </a:p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   SUM = SUM + Nth STOCK PRICE</a:t>
            </a:r>
          </a:p>
          <a:p>
            <a:pPr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 N = N + 1</a:t>
            </a:r>
          </a:p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ENDWHILE;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AVG = SUM / 500;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1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718" y="5025209"/>
            <a:ext cx="10138726" cy="32857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Iteration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Or, in general: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WHILE (&lt;CONDITION&gt;)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ENDWHILE;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1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Discussion of R Features</a:t>
            </a:r>
          </a:p>
          <a:p>
            <a:pPr lvl="1"/>
            <a:r>
              <a:rPr lang="en-US" dirty="0" smtClean="0"/>
              <a:t>And How They Influence Coding Decisions</a:t>
            </a:r>
          </a:p>
          <a:p>
            <a:r>
              <a:rPr lang="en-US" dirty="0" smtClean="0"/>
              <a:t>Managing Workflows with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Installing Packages</a:t>
            </a:r>
          </a:p>
          <a:p>
            <a:r>
              <a:rPr lang="en-US" dirty="0" smtClean="0"/>
              <a:t>Finding Help</a:t>
            </a:r>
          </a:p>
          <a:p>
            <a:r>
              <a:rPr lang="en-US" dirty="0" smtClean="0"/>
              <a:t>Learning to Write </a:t>
            </a:r>
            <a:r>
              <a:rPr lang="en-US" dirty="0" err="1" smtClean="0"/>
              <a:t>Pseudocode</a:t>
            </a:r>
            <a:r>
              <a:rPr lang="en-US" dirty="0" smtClean="0"/>
              <a:t> and Outlines</a:t>
            </a:r>
          </a:p>
          <a:p>
            <a:r>
              <a:rPr lang="en-US" dirty="0" smtClean="0"/>
              <a:t>Course </a:t>
            </a:r>
            <a:r>
              <a:rPr lang="en-US" smtClean="0"/>
              <a:t>Project Outline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427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</a:t>
            </a:r>
            <a:r>
              <a:rPr lang="en-US" dirty="0" err="1" smtClean="0"/>
              <a:t>pseudocode</a:t>
            </a:r>
            <a:r>
              <a:rPr lang="en-US" dirty="0" smtClean="0"/>
              <a:t> to solve the following:</a:t>
            </a:r>
          </a:p>
          <a:p>
            <a:pPr marL="742950" indent="-742950">
              <a:buAutoNum type="arabicPeriod"/>
            </a:pPr>
            <a:r>
              <a:rPr lang="en-US" dirty="0" smtClean="0"/>
              <a:t>Given demographic details (age, sex, address, salary levels), plot </a:t>
            </a:r>
            <a:r>
              <a:rPr lang="en-US" dirty="0" smtClean="0"/>
              <a:t>relevant </a:t>
            </a:r>
            <a:r>
              <a:rPr lang="en-US" dirty="0" smtClean="0"/>
              <a:t>statistics.</a:t>
            </a:r>
          </a:p>
          <a:p>
            <a:pPr marL="742950" indent="-742950">
              <a:buAutoNum type="arabicPeriod"/>
            </a:pPr>
            <a:r>
              <a:rPr lang="en-US" dirty="0" smtClean="0"/>
              <a:t>Given a list of 10 stocks, plot the opening and closing prices over 1 month.</a:t>
            </a:r>
          </a:p>
        </p:txBody>
      </p:sp>
    </p:spTree>
    <p:extLst>
      <p:ext uri="{BB962C8B-B14F-4D97-AF65-F5344CB8AC3E}">
        <p14:creationId xmlns:p14="http://schemas.microsoft.com/office/powerpoint/2010/main" val="1694420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Building Blocks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8000" dirty="0"/>
              <a:t>Data </a:t>
            </a:r>
            <a:r>
              <a:rPr sz="8000" dirty="0" smtClean="0"/>
              <a:t>Structures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>(Session 2)</a:t>
            </a:r>
            <a:endParaRPr sz="8000" dirty="0"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Data Structures</a:t>
            </a:r>
          </a:p>
          <a:p>
            <a:pPr lvl="1">
              <a:defRPr sz="1800"/>
            </a:pPr>
            <a:r>
              <a:rPr sz="3600"/>
              <a:t>Vectors</a:t>
            </a:r>
          </a:p>
          <a:p>
            <a:pPr lvl="1">
              <a:defRPr sz="1800"/>
            </a:pPr>
            <a:r>
              <a:rPr sz="3600"/>
              <a:t>Matrices and Arrays</a:t>
            </a:r>
          </a:p>
          <a:p>
            <a:pPr lvl="1">
              <a:defRPr sz="1800"/>
            </a:pPr>
            <a:r>
              <a:rPr sz="3600"/>
              <a:t>DataFrames</a:t>
            </a:r>
          </a:p>
          <a:p>
            <a:pPr lvl="1">
              <a:defRPr sz="1800"/>
            </a:pPr>
            <a:r>
              <a:rPr sz="3600"/>
              <a:t>Factors</a:t>
            </a:r>
          </a:p>
          <a:p>
            <a:pPr lvl="1">
              <a:defRPr sz="1800"/>
            </a:pPr>
            <a:r>
              <a:rPr sz="3600"/>
              <a:t>data.table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8000" dirty="0"/>
              <a:t>Control </a:t>
            </a:r>
            <a:r>
              <a:rPr sz="8000" dirty="0" smtClean="0"/>
              <a:t>Structures</a:t>
            </a:r>
            <a:r>
              <a:rPr lang="en-US" sz="8000" dirty="0" smtClean="0"/>
              <a:t> (Session 3)</a:t>
            </a:r>
            <a:endParaRPr sz="8000"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Control Statements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if - else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switch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ifelse</a:t>
            </a:r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Loops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for</a:t>
            </a:r>
            <a:endParaRPr sz="2160"/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while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nested</a:t>
            </a:r>
            <a:r>
              <a:rPr sz="2160"/>
              <a:t> (AVOID!)</a:t>
            </a:r>
            <a:endParaRPr sz="2160" i="1"/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Arithmetic and Boolean Operations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/>
              <a:t>Compound Statements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General Operations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Reading and Writing Data</a:t>
            </a:r>
          </a:p>
          <a:p>
            <a:pPr lvl="0">
              <a:defRPr sz="1800"/>
            </a:pPr>
            <a:r>
              <a:rPr sz="3600" dirty="0"/>
              <a:t>Group Manipulation (via </a:t>
            </a:r>
            <a:r>
              <a:rPr sz="3600" i="1" dirty="0"/>
              <a:t>apply</a:t>
            </a:r>
            <a:r>
              <a:rPr sz="3600" dirty="0"/>
              <a:t> family of functions)</a:t>
            </a:r>
          </a:p>
          <a:p>
            <a:pPr lvl="0">
              <a:defRPr sz="1800"/>
            </a:pPr>
            <a:r>
              <a:rPr sz="3600" dirty="0"/>
              <a:t>Data Reshaping</a:t>
            </a:r>
          </a:p>
          <a:p>
            <a:pPr lvl="0">
              <a:defRPr sz="1800"/>
            </a:pPr>
            <a:r>
              <a:rPr sz="3600" dirty="0"/>
              <a:t>Modeling</a:t>
            </a:r>
          </a:p>
          <a:p>
            <a:pPr lvl="0">
              <a:defRPr sz="1800"/>
            </a:pPr>
            <a:r>
              <a:rPr sz="3600" dirty="0" smtClean="0"/>
              <a:t>Visualization</a:t>
            </a:r>
            <a:endParaRPr lang="en-US" dirty="0"/>
          </a:p>
          <a:p>
            <a:pPr lvl="0">
              <a:defRPr sz="1800"/>
            </a:pPr>
            <a:r>
              <a:rPr lang="en-US" sz="3600" dirty="0" smtClean="0"/>
              <a:t>Documentation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981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1 - Due 2/5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 err="1" smtClean="0"/>
              <a:t>Pseudocode</a:t>
            </a:r>
            <a:r>
              <a:rPr lang="en-US" dirty="0" smtClean="0"/>
              <a:t> to solve this problem</a:t>
            </a:r>
          </a:p>
          <a:p>
            <a:r>
              <a:rPr lang="en-US" dirty="0" smtClean="0"/>
              <a:t>Use </a:t>
            </a:r>
            <a:r>
              <a:rPr lang="en-US" dirty="0"/>
              <a:t>a random number generator to generate 1000 random numbers. Create three different maximization functions using </a:t>
            </a:r>
            <a:r>
              <a:rPr lang="en-US" dirty="0" smtClean="0"/>
              <a:t>these numbers </a:t>
            </a:r>
            <a:r>
              <a:rPr lang="en-US" dirty="0"/>
              <a:t>as inputs, and plot the maximum </a:t>
            </a:r>
            <a:r>
              <a:rPr lang="en-US" dirty="0" smtClean="0"/>
              <a:t>of the three values for each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711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049" y="2603500"/>
            <a:ext cx="7675869" cy="6286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://priceonomics.com/jobs/puzzle/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4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www.reddit.com</a:t>
            </a:r>
            <a:r>
              <a:rPr lang="en-US" dirty="0">
                <a:hlinkClick r:id="rId2"/>
              </a:rPr>
              <a:t>/r/</a:t>
            </a:r>
            <a:r>
              <a:rPr lang="en-US" dirty="0" err="1">
                <a:hlinkClick r:id="rId2"/>
              </a:rPr>
              <a:t>uchicagorprogramming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89567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542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My Background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Energy Modeling, </a:t>
            </a:r>
            <a:r>
              <a:rPr sz="3600" dirty="0" smtClean="0"/>
              <a:t>Pricing, </a:t>
            </a:r>
            <a:r>
              <a:rPr sz="3600" dirty="0"/>
              <a:t>Consumer Web and Restaurant Industry Analytics</a:t>
            </a:r>
          </a:p>
          <a:p>
            <a:pPr lvl="0">
              <a:defRPr sz="1800"/>
            </a:pPr>
            <a:r>
              <a:rPr sz="3600" dirty="0"/>
              <a:t>Product Manager, M&amp;A, Technical Program Mgr</a:t>
            </a:r>
          </a:p>
          <a:p>
            <a:pPr lvl="0">
              <a:defRPr sz="1800"/>
            </a:pPr>
            <a:r>
              <a:rPr sz="3600" dirty="0"/>
              <a:t>MBA, Marketing (Babson College)</a:t>
            </a:r>
          </a:p>
          <a:p>
            <a:pPr lvl="0">
              <a:defRPr sz="1800"/>
            </a:pPr>
            <a:r>
              <a:rPr sz="3600" dirty="0"/>
              <a:t>Bachelors in Engineering (Univ. of Mumbai)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Features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In-Memory Object </a:t>
            </a:r>
            <a:r>
              <a:rPr lang="en-US" dirty="0" smtClean="0"/>
              <a:t>Storage</a:t>
            </a:r>
          </a:p>
          <a:p>
            <a:r>
              <a:rPr lang="en-US" dirty="0"/>
              <a:t>Support for Statistical Packages</a:t>
            </a:r>
          </a:p>
          <a:p>
            <a:r>
              <a:rPr lang="en-US" dirty="0" smtClean="0"/>
              <a:t>Functional Programming</a:t>
            </a:r>
          </a:p>
          <a:p>
            <a:r>
              <a:rPr lang="en-US" dirty="0" smtClean="0"/>
              <a:t>Growing Integration Across Data Analysis Value Chain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1259" y="6902760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Workflow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Folder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Enclosing folders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37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1021</Words>
  <Application>Microsoft Macintosh PowerPoint</Application>
  <PresentationFormat>Custom</PresentationFormat>
  <Paragraphs>214</Paragraphs>
  <Slides>38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White</vt:lpstr>
      <vt:lpstr>R Programming Workshop</vt:lpstr>
      <vt:lpstr>Workshop Objectives</vt:lpstr>
      <vt:lpstr>Today’s Objectives</vt:lpstr>
      <vt:lpstr>Intros</vt:lpstr>
      <vt:lpstr>My Background</vt:lpstr>
      <vt:lpstr>Why            ?</vt:lpstr>
      <vt:lpstr>Features</vt:lpstr>
      <vt:lpstr>Workflow</vt:lpstr>
      <vt:lpstr>Working With RStudio</vt:lpstr>
      <vt:lpstr>Installing Packages From CRAN</vt:lpstr>
      <vt:lpstr>Installing Packages From Github</vt:lpstr>
      <vt:lpstr>Working With Packages</vt:lpstr>
      <vt:lpstr>Getting Help</vt:lpstr>
      <vt:lpstr>Vignettes</vt:lpstr>
      <vt:lpstr>Resources</vt:lpstr>
      <vt:lpstr>Pseudocode</vt:lpstr>
      <vt:lpstr>Pseudocode</vt:lpstr>
      <vt:lpstr>Sequence</vt:lpstr>
      <vt:lpstr>Sequence</vt:lpstr>
      <vt:lpstr>Sequence</vt:lpstr>
      <vt:lpstr>Sequence</vt:lpstr>
      <vt:lpstr>Selection</vt:lpstr>
      <vt:lpstr>Selection</vt:lpstr>
      <vt:lpstr>Selection</vt:lpstr>
      <vt:lpstr>Selection</vt:lpstr>
      <vt:lpstr>Iteration</vt:lpstr>
      <vt:lpstr>Iteration</vt:lpstr>
      <vt:lpstr>Iteration</vt:lpstr>
      <vt:lpstr>Iteration</vt:lpstr>
      <vt:lpstr>Practice</vt:lpstr>
      <vt:lpstr>Building Blocks</vt:lpstr>
      <vt:lpstr>Data Structures  (Session 2)</vt:lpstr>
      <vt:lpstr>Control Structures (Session 3)</vt:lpstr>
      <vt:lpstr>General Operations</vt:lpstr>
      <vt:lpstr>Assignments</vt:lpstr>
      <vt:lpstr>Assignment 1 - Due 2/5</vt:lpstr>
      <vt:lpstr>Course Project</vt:lpstr>
      <vt:lpstr>Discussion 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Narayanan Venkataraman</cp:lastModifiedBy>
  <cp:revision>301</cp:revision>
  <dcterms:modified xsi:type="dcterms:W3CDTF">2015-01-29T23:34:56Z</dcterms:modified>
</cp:coreProperties>
</file>