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58" r:id="rId4"/>
    <p:sldId id="259" r:id="rId5"/>
    <p:sldId id="260" r:id="rId6"/>
    <p:sldId id="271" r:id="rId7"/>
    <p:sldId id="269" r:id="rId8"/>
    <p:sldId id="270" r:id="rId9"/>
    <p:sldId id="261" r:id="rId10"/>
    <p:sldId id="262" r:id="rId11"/>
    <p:sldId id="272" r:id="rId12"/>
    <p:sldId id="265" r:id="rId13"/>
    <p:sldId id="273" r:id="rId14"/>
    <p:sldId id="274" r:id="rId15"/>
    <p:sldId id="275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087" autoAdjust="0"/>
  </p:normalViewPr>
  <p:slideViewPr>
    <p:cSldViewPr snapToGrid="0">
      <p:cViewPr varScale="1">
        <p:scale>
          <a:sx n="86" d="100"/>
          <a:sy n="86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19629-3B80-4E3C-9FEB-D53736D6990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698FF-0B91-4A08-9453-5C7338EA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90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8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28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02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9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6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71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98FF-0B91-4A08-9453-5C7338EA17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0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4062-F6D6-426F-1B88-8C11A6868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1030E-A999-9E35-307A-6F37DA38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7D56-510D-6C9A-02E9-61D40489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D2E5-B4A5-4AD1-9855-EA749DF49E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F87F-659D-64D5-ACAE-94CF82BA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B7A39-932C-44B2-B34E-DA30E007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6AA-74AD-476D-B34E-95AF2C64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8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6B1F-78A9-73E7-7846-7E6F9524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85931-180A-DC90-398B-9CAC2530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DC9F-E4B0-33CF-1F8F-1AC16842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D2E5-B4A5-4AD1-9855-EA749DF49E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3B9CD-8F34-7A22-3D84-6B98AE08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57A7-2FB9-991B-6C1C-F388A2E2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6AA-74AD-476D-B34E-95AF2C64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518DA-836F-BBDE-F630-0665200E3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EB0D-DEAD-2108-ECFC-11F2ADC87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E168D-B1A5-4430-26D9-2AF9BF3B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D2E5-B4A5-4AD1-9855-EA749DF49E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D503-6174-E0F0-CD7D-C656A230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B33A-E25D-04FA-9547-67D857F3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6AA-74AD-476D-B34E-95AF2C64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FD24-11F0-98CA-D8FD-AF5191EB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1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B430-B7EC-8FCF-7404-7CDBB18D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459"/>
            <a:ext cx="10515600" cy="4879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2E3D-FD24-69E6-BB15-748224E3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D2E5-B4A5-4AD1-9855-EA749DF49E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9127E-9F46-F18A-BCED-06AB8D77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ACA3E-2AA3-0881-814E-6570E603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6AA-74AD-476D-B34E-95AF2C64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CD24-A5F7-6BA6-F5A7-08FBFADA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89782-B227-B883-8722-9BFF389B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6818-1F06-E8CD-3800-8A70E4C7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D2E5-B4A5-4AD1-9855-EA749DF49E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8BDE-A4D1-C4AB-A4ED-46D74570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A7A9-C2E3-79DA-FCD7-7489CA5F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6AA-74AD-476D-B34E-95AF2C64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48AD-719D-7394-2DCF-D2979A9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482"/>
            <a:ext cx="10515600" cy="821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26D-3B6A-8205-1D92-8957A1648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7992"/>
            <a:ext cx="5181600" cy="4798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84D62-6990-99D6-C953-8634CB79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7992"/>
            <a:ext cx="5181600" cy="47989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04070-5154-B97B-FE87-C04EA327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D2E5-B4A5-4AD1-9855-EA749DF49E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571CE-0D20-24A0-D1C0-3D3694EF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AD3F8-64F5-4D3A-B57B-A4D467B2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6AA-74AD-476D-B34E-95AF2C64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9829-2B22-9701-0F59-0EEE510F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A6DD3-9273-80CA-8BBC-F227FA6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77E1-9471-8C51-F216-57C1FD574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61081-3EA6-F043-0145-316861B61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24485-034B-25C8-E86C-30478C671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C352D-7C92-5D3A-C61A-187DEB6A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D2E5-B4A5-4AD1-9855-EA749DF49E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FA9D7-A4E1-5895-D383-9F2F5E66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D6B9A-56B9-753E-FC7C-5C589D05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6AA-74AD-476D-B34E-95AF2C64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C885-8FEB-9567-A63E-3B12687E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0C84C-5244-4655-8B08-C87804AF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D2E5-B4A5-4AD1-9855-EA749DF49E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670E-19D1-84E0-A325-418651EC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19C83-BF9E-0F2F-F042-4A102CF6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6AA-74AD-476D-B34E-95AF2C64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60D96-0C91-BCC1-628B-4B62AA8C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D2E5-B4A5-4AD1-9855-EA749DF49E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6DAB6-5C4C-873F-2D90-34A4AE73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82106-E695-A167-738C-0AA7D367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6AA-74AD-476D-B34E-95AF2C64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5A58-BEEB-582C-F58B-A749CB9B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A86A-1E25-502F-1F09-C9DD588C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80A77-D5ED-41AE-040C-1C4DF802A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DA029-C672-471D-2FC1-DCA84A09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D2E5-B4A5-4AD1-9855-EA749DF49E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CEA4-AB49-51EF-1291-2350D6A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46FD6-9533-D719-CFEA-607C345F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6AA-74AD-476D-B34E-95AF2C64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66C9-EFA8-BE50-08F1-72DE8031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136D8-F2C6-B130-D896-DB59F62FB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5E774-8F8E-68A3-E435-8B68C340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E20B6-6443-63DB-3321-9936C2F8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D2E5-B4A5-4AD1-9855-EA749DF49E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AED04-BF4A-2EC8-E20F-2D4EFCF7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63EF-AB86-06B8-7E82-DF77BD24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6AA-74AD-476D-B34E-95AF2C64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98E4-EBF6-1108-1CFF-FB3BC9D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0B739-EC21-5C6E-4975-F4B6463BC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9816"/>
            <a:ext cx="10515600" cy="4867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1DDF-A2CF-FF6B-32E2-4924486F6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D2E5-B4A5-4AD1-9855-EA749DF49E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4432-30BF-A100-E937-EAB670BB7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B443-719A-C6E3-6366-017E38359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D6AA-74AD-476D-B34E-95AF2C64D03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D30518B7-882C-6DC8-F6FB-1229DB944E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620" y="5554225"/>
            <a:ext cx="1478380" cy="12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7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4FDD2-8407-77B4-290C-C49C99002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Robert Mepham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B1D73-05DA-93DF-EDB2-6A42F50F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Middle Tennessee State University</a:t>
            </a:r>
          </a:p>
        </p:txBody>
      </p:sp>
      <p:pic>
        <p:nvPicPr>
          <p:cNvPr id="5" name="Picture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10B26068-BF36-7F49-A53A-C1A43559A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620" y="5554225"/>
            <a:ext cx="1478380" cy="1245476"/>
          </a:xfrm>
          <a:prstGeom prst="rect">
            <a:avLst/>
          </a:prstGeom>
        </p:spPr>
      </p:pic>
      <p:pic>
        <p:nvPicPr>
          <p:cNvPr id="6" name="Picture 5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8870E2F1-ED6C-16F5-BBE6-0B8AC1E48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2" y="232991"/>
            <a:ext cx="2682750" cy="4024125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58C630F-F09D-958A-7BD8-0DD9DC95B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00" y="4530010"/>
            <a:ext cx="476443" cy="476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E72E-015D-1958-152E-1D0420AEEB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1" y="5255514"/>
            <a:ext cx="569199" cy="569199"/>
          </a:xfrm>
          <a:prstGeom prst="rect">
            <a:avLst/>
          </a:prstGeom>
        </p:spPr>
      </p:pic>
      <p:pic>
        <p:nvPicPr>
          <p:cNvPr id="15" name="Picture 14" descr="A picture containing text, ax, wheel&#10;&#10;Description automatically generated">
            <a:extLst>
              <a:ext uri="{FF2B5EF4-FFF2-40B4-BE49-F238E27FC236}">
                <a16:creationId xmlns:a16="http://schemas.microsoft.com/office/drawing/2014/main" id="{A4CC36A6-8604-A2BA-9930-DF08F6C92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4" y="6057163"/>
            <a:ext cx="476569" cy="486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B75523-0977-50ED-EBE6-91E3F7A7CE00}"/>
              </a:ext>
            </a:extLst>
          </p:cNvPr>
          <p:cNvSpPr txBox="1"/>
          <p:nvPr/>
        </p:nvSpPr>
        <p:spPr>
          <a:xfrm>
            <a:off x="970084" y="4589093"/>
            <a:ext cx="262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sz="2000" b="1" dirty="0">
                <a:solidFill>
                  <a:schemeClr val="bg1"/>
                </a:solidFill>
              </a:rPr>
              <a:t>hooppoweranalytics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50C173-F71A-727E-BBEA-0E7DE31032CF}"/>
              </a:ext>
            </a:extLst>
          </p:cNvPr>
          <p:cNvSpPr txBox="1"/>
          <p:nvPr/>
        </p:nvSpPr>
        <p:spPr>
          <a:xfrm>
            <a:off x="970084" y="5323678"/>
            <a:ext cx="262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@robert.mepham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8B762-B6C5-41F3-9C82-7FE076875FD8}"/>
              </a:ext>
            </a:extLst>
          </p:cNvPr>
          <p:cNvSpPr txBox="1"/>
          <p:nvPr/>
        </p:nvSpPr>
        <p:spPr>
          <a:xfrm>
            <a:off x="952438" y="6062532"/>
            <a:ext cx="262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@hoop_power</a:t>
            </a:r>
          </a:p>
        </p:txBody>
      </p:sp>
    </p:spTree>
    <p:extLst>
      <p:ext uri="{BB962C8B-B14F-4D97-AF65-F5344CB8AC3E}">
        <p14:creationId xmlns:p14="http://schemas.microsoft.com/office/powerpoint/2010/main" val="234593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88B0DE-6DBC-79D2-5B82-05447CFF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7" y="74046"/>
            <a:ext cx="9688296" cy="708941"/>
          </a:xfrm>
        </p:spPr>
        <p:txBody>
          <a:bodyPr anchor="b">
            <a:normAutofit/>
          </a:bodyPr>
          <a:lstStyle/>
          <a:p>
            <a:r>
              <a:rPr lang="en-US" sz="4000" dirty="0"/>
              <a:t>Player-Specific On/Off Efficiency Splits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AEFA77F5-F1E4-EE73-1110-1AC583802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7" y="1210962"/>
            <a:ext cx="7117211" cy="557299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B9584-AEA1-A3AD-1D9C-D2D3963E5F86}"/>
              </a:ext>
            </a:extLst>
          </p:cNvPr>
          <p:cNvSpPr txBox="1"/>
          <p:nvPr/>
        </p:nvSpPr>
        <p:spPr>
          <a:xfrm>
            <a:off x="1585610" y="5454266"/>
            <a:ext cx="451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Barry Brown (Kansas St.) Led The Entire Big-12 By Making His team 98 Pts / 100 poss. Better On Defense When He Was On The Court vs. When he Was Off The Court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2DACB0-45D5-4975-11E4-48315F258F0E}"/>
              </a:ext>
            </a:extLst>
          </p:cNvPr>
          <p:cNvCxnSpPr/>
          <p:nvPr/>
        </p:nvCxnSpPr>
        <p:spPr>
          <a:xfrm flipH="1">
            <a:off x="992221" y="5856051"/>
            <a:ext cx="5544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7BBFC0-C27C-E91A-A1ED-83A0EECED414}"/>
              </a:ext>
            </a:extLst>
          </p:cNvPr>
          <p:cNvSpPr txBox="1"/>
          <p:nvPr/>
        </p:nvSpPr>
        <p:spPr>
          <a:xfrm>
            <a:off x="4502989" y="4075962"/>
            <a:ext cx="647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Baylor’s Ideal 4-Man Defensive Combo</a:t>
            </a:r>
          </a:p>
          <a:p>
            <a:r>
              <a:rPr lang="en-US" b="1" dirty="0"/>
              <a:t>[Butler, Kegler, Vital, Mason]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1D822D-3492-DA45-96A6-6D6C924B1245}"/>
              </a:ext>
            </a:extLst>
          </p:cNvPr>
          <p:cNvCxnSpPr>
            <a:cxnSpLocks/>
          </p:cNvCxnSpPr>
          <p:nvPr/>
        </p:nvCxnSpPr>
        <p:spPr>
          <a:xfrm flipH="1" flipV="1">
            <a:off x="5710687" y="3045125"/>
            <a:ext cx="155093" cy="901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945536-204D-0C4A-6551-A945A987DAED}"/>
              </a:ext>
            </a:extLst>
          </p:cNvPr>
          <p:cNvCxnSpPr>
            <a:cxnSpLocks/>
          </p:cNvCxnSpPr>
          <p:nvPr/>
        </p:nvCxnSpPr>
        <p:spPr>
          <a:xfrm flipH="1" flipV="1">
            <a:off x="4019909" y="3327069"/>
            <a:ext cx="1841832" cy="619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C73B9C-C1B8-C027-DDE1-3AE28889307C}"/>
              </a:ext>
            </a:extLst>
          </p:cNvPr>
          <p:cNvCxnSpPr>
            <a:cxnSpLocks/>
          </p:cNvCxnSpPr>
          <p:nvPr/>
        </p:nvCxnSpPr>
        <p:spPr>
          <a:xfrm flipV="1">
            <a:off x="5861741" y="3058344"/>
            <a:ext cx="814951" cy="888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83C2E0-D99D-35D7-C04C-75AA5F585B5C}"/>
              </a:ext>
            </a:extLst>
          </p:cNvPr>
          <p:cNvCxnSpPr>
            <a:cxnSpLocks/>
          </p:cNvCxnSpPr>
          <p:nvPr/>
        </p:nvCxnSpPr>
        <p:spPr>
          <a:xfrm flipV="1">
            <a:off x="5861741" y="3058344"/>
            <a:ext cx="431258" cy="888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3CDA25-C044-95CC-8908-C98BE9622A74}"/>
              </a:ext>
            </a:extLst>
          </p:cNvPr>
          <p:cNvSpPr txBox="1"/>
          <p:nvPr/>
        </p:nvSpPr>
        <p:spPr>
          <a:xfrm rot="16200000">
            <a:off x="-846191" y="3761937"/>
            <a:ext cx="2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DRtg</a:t>
            </a:r>
            <a:r>
              <a:rPr lang="en-US" b="1" dirty="0"/>
              <a:t> Split (On/Off)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7B64F-C9D2-0D1B-721D-1C61FC147C11}"/>
              </a:ext>
            </a:extLst>
          </p:cNvPr>
          <p:cNvSpPr txBox="1"/>
          <p:nvPr/>
        </p:nvSpPr>
        <p:spPr>
          <a:xfrm>
            <a:off x="96677" y="727680"/>
            <a:ext cx="636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“Good Basketball always starts with good defense” – Bob Knight</a:t>
            </a:r>
          </a:p>
        </p:txBody>
      </p:sp>
    </p:spTree>
    <p:extLst>
      <p:ext uri="{BB962C8B-B14F-4D97-AF65-F5344CB8AC3E}">
        <p14:creationId xmlns:p14="http://schemas.microsoft.com/office/powerpoint/2010/main" val="164297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4D23-36C9-6455-1CE9-0C57DBDA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8" y="658422"/>
            <a:ext cx="4449792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Offensive Rating On/Off Split vs. Possessions Played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43737B7-D1D5-DF09-2333-276602170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05" y="175969"/>
            <a:ext cx="6554186" cy="6682031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9F0F17D-A562-3A7A-433A-094B5325B2AB}"/>
              </a:ext>
            </a:extLst>
          </p:cNvPr>
          <p:cNvSpPr/>
          <p:nvPr/>
        </p:nvSpPr>
        <p:spPr>
          <a:xfrm rot="2000251">
            <a:off x="7564211" y="548844"/>
            <a:ext cx="2939820" cy="1578137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92BCF-E283-5356-E1C5-80EFEF88CE35}"/>
              </a:ext>
            </a:extLst>
          </p:cNvPr>
          <p:cNvSpPr txBox="1"/>
          <p:nvPr/>
        </p:nvSpPr>
        <p:spPr>
          <a:xfrm>
            <a:off x="9271246" y="0"/>
            <a:ext cx="292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These players make their team’s better offensively while also playing a ton of offensive possessions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1F1B6-7E72-408C-2B49-E4B04C333E09}"/>
              </a:ext>
            </a:extLst>
          </p:cNvPr>
          <p:cNvSpPr txBox="1"/>
          <p:nvPr/>
        </p:nvSpPr>
        <p:spPr>
          <a:xfrm>
            <a:off x="1091954" y="1722269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(Min. 400 Poss.)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A85F5-3F71-7C0A-A1DB-1150BD19D97A}"/>
              </a:ext>
            </a:extLst>
          </p:cNvPr>
          <p:cNvSpPr txBox="1"/>
          <p:nvPr/>
        </p:nvSpPr>
        <p:spPr>
          <a:xfrm>
            <a:off x="189539" y="3599945"/>
            <a:ext cx="3941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 Virginia seems to have players who actively make their offense better when on the floor, suggesting there’s some substitution/rotation that kills ORtg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ADCBF-EC35-47A0-DC46-36906EC4B5D5}"/>
              </a:ext>
            </a:extLst>
          </p:cNvPr>
          <p:cNvSpPr txBox="1"/>
          <p:nvPr/>
        </p:nvSpPr>
        <p:spPr>
          <a:xfrm rot="16200000">
            <a:off x="3100368" y="3244334"/>
            <a:ext cx="20617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DRtg</a:t>
            </a:r>
            <a:r>
              <a:rPr lang="en-US" b="1" dirty="0"/>
              <a:t> Split (On/Off)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8BD1E2-A798-F811-EC15-212720960DCD}"/>
              </a:ext>
            </a:extLst>
          </p:cNvPr>
          <p:cNvCxnSpPr>
            <a:cxnSpLocks/>
          </p:cNvCxnSpPr>
          <p:nvPr/>
        </p:nvCxnSpPr>
        <p:spPr>
          <a:xfrm flipV="1">
            <a:off x="1420427" y="1200329"/>
            <a:ext cx="6072326" cy="2316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DAA06B-87E2-826E-C34E-7061FD6F83B7}"/>
              </a:ext>
            </a:extLst>
          </p:cNvPr>
          <p:cNvCxnSpPr>
            <a:cxnSpLocks/>
          </p:cNvCxnSpPr>
          <p:nvPr/>
        </p:nvCxnSpPr>
        <p:spPr>
          <a:xfrm flipV="1">
            <a:off x="1420427" y="754602"/>
            <a:ext cx="7850819" cy="2762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9F936B-545E-9903-D197-145E1041F669}"/>
              </a:ext>
            </a:extLst>
          </p:cNvPr>
          <p:cNvCxnSpPr>
            <a:cxnSpLocks/>
          </p:cNvCxnSpPr>
          <p:nvPr/>
        </p:nvCxnSpPr>
        <p:spPr>
          <a:xfrm flipV="1">
            <a:off x="1420427" y="1447320"/>
            <a:ext cx="7954392" cy="2069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3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88B0DE-6DBC-79D2-5B82-05447CFF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06" y="131085"/>
            <a:ext cx="9688296" cy="708941"/>
          </a:xfrm>
        </p:spPr>
        <p:txBody>
          <a:bodyPr anchor="b">
            <a:normAutofit/>
          </a:bodyPr>
          <a:lstStyle/>
          <a:p>
            <a:r>
              <a:rPr lang="en-US" sz="4000" dirty="0"/>
              <a:t>Live Win-Probability Algorithm</a:t>
            </a:r>
          </a:p>
        </p:txBody>
      </p:sp>
      <p:pic>
        <p:nvPicPr>
          <p:cNvPr id="3" name="Content Placeholder 2" descr="Chart&#10;&#10;Description automatically generated">
            <a:extLst>
              <a:ext uri="{FF2B5EF4-FFF2-40B4-BE49-F238E27FC236}">
                <a16:creationId xmlns:a16="http://schemas.microsoft.com/office/drawing/2014/main" id="{E192CEA3-2649-AC00-4F12-0D0A4F442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933"/>
            <a:ext cx="10144154" cy="575749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4613C7-91D7-1639-FC22-40827DEE3501}"/>
              </a:ext>
            </a:extLst>
          </p:cNvPr>
          <p:cNvSpPr txBox="1"/>
          <p:nvPr/>
        </p:nvSpPr>
        <p:spPr>
          <a:xfrm>
            <a:off x="1509623" y="3554083"/>
            <a:ext cx="3088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tells us something, but it’s not quite informative enough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AE9E6-95FC-5D46-6F47-93F2C94D187C}"/>
              </a:ext>
            </a:extLst>
          </p:cNvPr>
          <p:cNvSpPr txBox="1"/>
          <p:nvPr/>
        </p:nvSpPr>
        <p:spPr>
          <a:xfrm>
            <a:off x="127106" y="782905"/>
            <a:ext cx="614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“The only important statistic</a:t>
            </a:r>
            <a:r>
              <a:rPr lang="en-US" i="1" dirty="0"/>
              <a:t> </a:t>
            </a:r>
            <a:r>
              <a:rPr lang="en-US" sz="1800" i="1" dirty="0"/>
              <a:t>is the final score” – Bill Russell</a:t>
            </a:r>
          </a:p>
        </p:txBody>
      </p:sp>
    </p:spTree>
    <p:extLst>
      <p:ext uri="{BB962C8B-B14F-4D97-AF65-F5344CB8AC3E}">
        <p14:creationId xmlns:p14="http://schemas.microsoft.com/office/powerpoint/2010/main" val="154946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DE5EA21-3E63-22E9-3151-E65C16E6D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" y="515253"/>
            <a:ext cx="10267487" cy="58274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7181B-0031-75D0-7672-DB5CC0D6D1ED}"/>
              </a:ext>
            </a:extLst>
          </p:cNvPr>
          <p:cNvSpPr txBox="1"/>
          <p:nvPr/>
        </p:nvSpPr>
        <p:spPr>
          <a:xfrm>
            <a:off x="9608284" y="1259457"/>
            <a:ext cx="2480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people even represent “excitement” or “dominance” as some function of the integral of this equation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7447D-B3AD-33AE-C8ED-2FE4D669060B}"/>
              </a:ext>
            </a:extLst>
          </p:cNvPr>
          <p:cNvSpPr txBox="1"/>
          <p:nvPr/>
        </p:nvSpPr>
        <p:spPr>
          <a:xfrm>
            <a:off x="6228272" y="4106174"/>
            <a:ext cx="229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 run! Did this impact TCU’s Chances of Winning? Or was it “garbage time”?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334357-DCE2-332F-2E06-09F96AB35BC6}"/>
              </a:ext>
            </a:extLst>
          </p:cNvPr>
          <p:cNvCxnSpPr>
            <a:cxnSpLocks/>
          </p:cNvCxnSpPr>
          <p:nvPr/>
        </p:nvCxnSpPr>
        <p:spPr>
          <a:xfrm flipH="1" flipV="1">
            <a:off x="5719313" y="3597215"/>
            <a:ext cx="508959" cy="534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6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4FC8-2337-A7F5-9C34-C1D66058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Model – Live Win Probability</a:t>
            </a:r>
          </a:p>
        </p:txBody>
      </p:sp>
      <p:pic>
        <p:nvPicPr>
          <p:cNvPr id="4" name="Content Placeholder 2" descr="Chart, histogram&#10;&#10;Description automatically generated">
            <a:extLst>
              <a:ext uri="{FF2B5EF4-FFF2-40B4-BE49-F238E27FC236}">
                <a16:creationId xmlns:a16="http://schemas.microsoft.com/office/drawing/2014/main" id="{7E194E45-3FF8-5D82-7019-C217B7B3C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144"/>
            <a:ext cx="9882888" cy="5609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11DE9-8746-7328-6DA7-B036CFBDFDB6}"/>
              </a:ext>
            </a:extLst>
          </p:cNvPr>
          <p:cNvSpPr txBox="1"/>
          <p:nvPr/>
        </p:nvSpPr>
        <p:spPr>
          <a:xfrm>
            <a:off x="9273396" y="1837427"/>
            <a:ext cx="2467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Vector: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Home_Score_Diff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Time_Left_On_Clock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Home_Live_PPP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Away_Live_PPP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8510C-4FB6-E067-A1D4-3B23D3AB7E7B}"/>
              </a:ext>
            </a:extLst>
          </p:cNvPr>
          <p:cNvSpPr txBox="1"/>
          <p:nvPr/>
        </p:nvSpPr>
        <p:spPr>
          <a:xfrm>
            <a:off x="9273396" y="3771910"/>
            <a:ext cx="2363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Variable: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= Home 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= Home Loss</a:t>
            </a:r>
          </a:p>
        </p:txBody>
      </p:sp>
    </p:spTree>
    <p:extLst>
      <p:ext uri="{BB962C8B-B14F-4D97-AF65-F5344CB8AC3E}">
        <p14:creationId xmlns:p14="http://schemas.microsoft.com/office/powerpoint/2010/main" val="9306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57F1-5E86-1844-B222-7AB0095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50825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Shot Quality Algorithm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63549D-41E7-006A-D486-D3275ED38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912125"/>
            <a:ext cx="6324600" cy="593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782DC5-61FE-019C-2E41-BDAD2D4D13B8}"/>
              </a:ext>
            </a:extLst>
          </p:cNvPr>
          <p:cNvSpPr txBox="1"/>
          <p:nvPr/>
        </p:nvSpPr>
        <p:spPr>
          <a:xfrm>
            <a:off x="304799" y="1409699"/>
            <a:ext cx="33718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ElasticNet</a:t>
            </a:r>
            <a:r>
              <a:rPr lang="en-US" sz="2000" dirty="0"/>
              <a:t> Regression Model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Input Vectors: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“Shot Context”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Player Shooting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Defender Shot Def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Target Variable: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 = Missed 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 = Made 2P 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 = Made 3P FG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9C448-39AD-34B8-44C3-BFC27E35D8E2}"/>
              </a:ext>
            </a:extLst>
          </p:cNvPr>
          <p:cNvSpPr txBox="1"/>
          <p:nvPr/>
        </p:nvSpPr>
        <p:spPr>
          <a:xfrm>
            <a:off x="9148762" y="1908779"/>
            <a:ext cx="263842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Very few “good” (75</a:t>
            </a:r>
            <a:r>
              <a:rPr lang="en-US" baseline="30000" dirty="0"/>
              <a:t>th</a:t>
            </a:r>
            <a:r>
              <a:rPr lang="en-US" dirty="0"/>
              <a:t>+ percentile SQ_PPP) 3PFGA by Texas Tech This Season</a:t>
            </a:r>
          </a:p>
        </p:txBody>
      </p:sp>
    </p:spTree>
    <p:extLst>
      <p:ext uri="{BB962C8B-B14F-4D97-AF65-F5344CB8AC3E}">
        <p14:creationId xmlns:p14="http://schemas.microsoft.com/office/powerpoint/2010/main" val="334106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88B0DE-6DBC-79D2-5B82-05447CFF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511" y="1701409"/>
            <a:ext cx="7689218" cy="1012197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Thank You For Your 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81AC-1639-27E2-2461-5DB8D9176F4C}"/>
              </a:ext>
            </a:extLst>
          </p:cNvPr>
          <p:cNvSpPr txBox="1">
            <a:spLocks/>
          </p:cNvSpPr>
          <p:nvPr/>
        </p:nvSpPr>
        <p:spPr>
          <a:xfrm>
            <a:off x="4051822" y="1785400"/>
            <a:ext cx="6714699" cy="3178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Robert Mepham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DACE3-9F91-784B-FAEF-79F9DF6A2F6A}"/>
              </a:ext>
            </a:extLst>
          </p:cNvPr>
          <p:cNvSpPr txBox="1">
            <a:spLocks/>
          </p:cNvSpPr>
          <p:nvPr/>
        </p:nvSpPr>
        <p:spPr>
          <a:xfrm>
            <a:off x="4080254" y="3750381"/>
            <a:ext cx="7055893" cy="107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Middle Tennessee State University</a:t>
            </a:r>
          </a:p>
        </p:txBody>
      </p:sp>
      <p:pic>
        <p:nvPicPr>
          <p:cNvPr id="4" name="Picture 3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4B1D47AA-B1AD-783A-558B-690432F84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620" y="5554225"/>
            <a:ext cx="1478380" cy="1245476"/>
          </a:xfrm>
          <a:prstGeom prst="rect">
            <a:avLst/>
          </a:prstGeom>
        </p:spPr>
      </p:pic>
      <p:pic>
        <p:nvPicPr>
          <p:cNvPr id="5" name="Picture 4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6D11D038-6F58-DCF1-8B7A-F9FFE629B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1" y="195446"/>
            <a:ext cx="2682750" cy="4024125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4C1D9FD-1723-CA73-88E5-26AC704D4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00" y="4530010"/>
            <a:ext cx="476443" cy="476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41551-10AA-CE1C-8EA1-D32EDA0CF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1" y="5255514"/>
            <a:ext cx="569199" cy="569199"/>
          </a:xfrm>
          <a:prstGeom prst="rect">
            <a:avLst/>
          </a:prstGeom>
        </p:spPr>
      </p:pic>
      <p:pic>
        <p:nvPicPr>
          <p:cNvPr id="10" name="Picture 9" descr="A picture containing text, ax, wheel&#10;&#10;Description automatically generated">
            <a:extLst>
              <a:ext uri="{FF2B5EF4-FFF2-40B4-BE49-F238E27FC236}">
                <a16:creationId xmlns:a16="http://schemas.microsoft.com/office/drawing/2014/main" id="{2539C26D-2C65-8D11-07CA-F3C5D12EAE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4" y="6057163"/>
            <a:ext cx="476569" cy="486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486FBE-F26A-3D86-947B-C187C52F3406}"/>
              </a:ext>
            </a:extLst>
          </p:cNvPr>
          <p:cNvSpPr txBox="1"/>
          <p:nvPr/>
        </p:nvSpPr>
        <p:spPr>
          <a:xfrm>
            <a:off x="970084" y="4589093"/>
            <a:ext cx="262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</a:t>
            </a:r>
            <a:r>
              <a:rPr lang="en-US" sz="2000" b="1" dirty="0"/>
              <a:t>hooppoweranalytics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63BBE-DDA1-ED7C-3731-90D8C7DE1CC3}"/>
              </a:ext>
            </a:extLst>
          </p:cNvPr>
          <p:cNvSpPr txBox="1"/>
          <p:nvPr/>
        </p:nvSpPr>
        <p:spPr>
          <a:xfrm>
            <a:off x="970084" y="5323678"/>
            <a:ext cx="262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@robert.mepham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553F3-27F8-5F9C-5E44-79EEA0934946}"/>
              </a:ext>
            </a:extLst>
          </p:cNvPr>
          <p:cNvSpPr txBox="1"/>
          <p:nvPr/>
        </p:nvSpPr>
        <p:spPr>
          <a:xfrm>
            <a:off x="952438" y="6062532"/>
            <a:ext cx="262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@hoop_power</a:t>
            </a:r>
          </a:p>
        </p:txBody>
      </p:sp>
    </p:spTree>
    <p:extLst>
      <p:ext uri="{BB962C8B-B14F-4D97-AF65-F5344CB8AC3E}">
        <p14:creationId xmlns:p14="http://schemas.microsoft.com/office/powerpoint/2010/main" val="186543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ata Engineer vs. Data Scientist | Qlik Blog">
            <a:extLst>
              <a:ext uri="{FF2B5EF4-FFF2-40B4-BE49-F238E27FC236}">
                <a16:creationId xmlns:a16="http://schemas.microsoft.com/office/drawing/2014/main" id="{3DE154BE-9D0E-4C15-B81E-38301CBDF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9" r="12619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88B0DE-6DBC-79D2-5B82-05447CFF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997" y="384580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AD2599-462D-8B55-4A8F-8B2398CD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4997" y="2047978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Business Intelligence Engineer</a:t>
            </a:r>
          </a:p>
          <a:p>
            <a:pPr lvl="1"/>
            <a:r>
              <a:rPr lang="en-US" sz="2000" dirty="0"/>
              <a:t>Homesite Insurance</a:t>
            </a:r>
          </a:p>
          <a:p>
            <a:pPr lvl="2"/>
            <a:r>
              <a:rPr lang="en-US" sz="1600" dirty="0"/>
              <a:t> Boston, MA</a:t>
            </a:r>
          </a:p>
          <a:p>
            <a:pPr lvl="1"/>
            <a:endParaRPr lang="en-US" sz="2000" dirty="0"/>
          </a:p>
          <a:p>
            <a:r>
              <a:rPr lang="en-US" sz="2000" dirty="0"/>
              <a:t>B.S. – Data Science</a:t>
            </a:r>
          </a:p>
          <a:p>
            <a:r>
              <a:rPr lang="en-US" sz="2000" dirty="0"/>
              <a:t>B.B.A. – Business Administration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Actively seeking a Data Analyst, ML Engineer, or Data Scientist role within the sports industry.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" name="Picture 1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7DF36810-1C3F-9CAE-2079-7625CF47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620" y="5554225"/>
            <a:ext cx="1478380" cy="12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inancial graphs on a dark display">
            <a:extLst>
              <a:ext uri="{FF2B5EF4-FFF2-40B4-BE49-F238E27FC236}">
                <a16:creationId xmlns:a16="http://schemas.microsoft.com/office/drawing/2014/main" id="{B9839969-9C42-5508-C40F-2E7C41AAD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4" r="884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88B0DE-6DBC-79D2-5B82-05447CFF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8" y="26714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What Data Do We Have?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AD2599-462D-8B55-4A8F-8B2398CD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8" y="2434201"/>
            <a:ext cx="4487861" cy="3742762"/>
          </a:xfrm>
        </p:spPr>
        <p:txBody>
          <a:bodyPr>
            <a:normAutofit/>
          </a:bodyPr>
          <a:lstStyle/>
          <a:p>
            <a:r>
              <a:rPr lang="en-US" sz="2000" dirty="0"/>
              <a:t>Player Box Score Data</a:t>
            </a:r>
          </a:p>
          <a:p>
            <a:pPr lvl="1"/>
            <a:r>
              <a:rPr lang="en-US" sz="2000" dirty="0"/>
              <a:t>Rows = Players</a:t>
            </a:r>
          </a:p>
          <a:p>
            <a:pPr lvl="1"/>
            <a:endParaRPr lang="en-US" sz="2000" dirty="0"/>
          </a:p>
          <a:p>
            <a:r>
              <a:rPr lang="en-US" sz="2400" dirty="0"/>
              <a:t>Possession Data</a:t>
            </a:r>
          </a:p>
          <a:p>
            <a:pPr lvl="1"/>
            <a:r>
              <a:rPr lang="en-US" sz="2000" dirty="0"/>
              <a:t>Rows = Single Possession</a:t>
            </a:r>
          </a:p>
          <a:p>
            <a:endParaRPr lang="en-US" sz="2400" dirty="0"/>
          </a:p>
          <a:p>
            <a:r>
              <a:rPr lang="en-US" sz="2400" b="1" dirty="0"/>
              <a:t>Play-By-Play (PBP) Data</a:t>
            </a:r>
          </a:p>
          <a:p>
            <a:pPr lvl="1"/>
            <a:r>
              <a:rPr lang="en-US" sz="2000" dirty="0"/>
              <a:t>Rows = Single Events On The Court</a:t>
            </a:r>
          </a:p>
        </p:txBody>
      </p:sp>
      <p:pic>
        <p:nvPicPr>
          <p:cNvPr id="2" name="Picture 1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2CEF5035-B2F1-75B4-6473-49F0B7162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620" y="5554225"/>
            <a:ext cx="1478380" cy="12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1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88B0DE-6DBC-79D2-5B82-05447CFF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Do We Want To Know?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AD2599-462D-8B55-4A8F-8B2398CD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9" y="324739"/>
            <a:ext cx="6140592" cy="62085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Ask Yourself Some Questions…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Which Teams Were The Most Efficient On Offense and Defense?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Which Lineups Were The Best In Both Efficiency and in Raw +/-?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Which Players Had The Highest On/Off Splits For </a:t>
            </a:r>
            <a:r>
              <a:rPr lang="en-US" sz="2000" dirty="0" err="1"/>
              <a:t>NetRating</a:t>
            </a:r>
            <a:r>
              <a:rPr lang="en-US" sz="2000" dirty="0"/>
              <a:t>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Can We Determine The Likelihood of a Team Winning a Game Given it’s Live PBP data?</a:t>
            </a:r>
          </a:p>
        </p:txBody>
      </p:sp>
      <p:pic>
        <p:nvPicPr>
          <p:cNvPr id="2" name="Picture 1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8A8C7894-9C9E-932B-5F5D-A3ACE04D2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620" y="5554225"/>
            <a:ext cx="1478380" cy="12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88B0DE-6DBC-79D2-5B82-05447CFF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70" y="272406"/>
            <a:ext cx="9688296" cy="708941"/>
          </a:xfrm>
        </p:spPr>
        <p:txBody>
          <a:bodyPr anchor="b">
            <a:normAutofit/>
          </a:bodyPr>
          <a:lstStyle/>
          <a:p>
            <a:r>
              <a:rPr lang="en-US" sz="4000" dirty="0"/>
              <a:t>Feature Engineering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AD2599-462D-8B55-4A8F-8B2398CD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70" y="1632901"/>
            <a:ext cx="3746889" cy="495269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PBP Level</a:t>
            </a:r>
          </a:p>
          <a:p>
            <a:r>
              <a:rPr lang="en-US" sz="2000" dirty="0"/>
              <a:t>Offensive Lineup</a:t>
            </a:r>
          </a:p>
          <a:p>
            <a:r>
              <a:rPr lang="en-US" sz="2000" dirty="0"/>
              <a:t>Defensive Lineup</a:t>
            </a:r>
          </a:p>
          <a:p>
            <a:pPr marL="0" indent="0">
              <a:buNone/>
            </a:pPr>
            <a:r>
              <a:rPr lang="en-US" sz="2000" dirty="0"/>
              <a:t>Binary Variables:</a:t>
            </a:r>
          </a:p>
          <a:p>
            <a:r>
              <a:rPr lang="en-US" sz="1600" dirty="0"/>
              <a:t>Shot</a:t>
            </a:r>
          </a:p>
          <a:p>
            <a:r>
              <a:rPr lang="en-US" sz="1600" dirty="0"/>
              <a:t>Shooter</a:t>
            </a:r>
          </a:p>
          <a:p>
            <a:r>
              <a:rPr lang="en-US" sz="1600" dirty="0"/>
              <a:t>DREB</a:t>
            </a:r>
          </a:p>
          <a:p>
            <a:r>
              <a:rPr lang="en-US" sz="1600" dirty="0"/>
              <a:t>OREB</a:t>
            </a:r>
          </a:p>
          <a:p>
            <a:r>
              <a:rPr lang="en-US" sz="1600" dirty="0"/>
              <a:t>AST</a:t>
            </a:r>
          </a:p>
          <a:p>
            <a:r>
              <a:rPr lang="en-US" sz="1600" dirty="0"/>
              <a:t>STL</a:t>
            </a:r>
          </a:p>
          <a:p>
            <a:r>
              <a:rPr lang="en-US" sz="1600" dirty="0"/>
              <a:t>BLK</a:t>
            </a:r>
          </a:p>
          <a:p>
            <a:r>
              <a:rPr lang="en-US" sz="1600" dirty="0"/>
              <a:t>TOV</a:t>
            </a:r>
          </a:p>
          <a:p>
            <a:r>
              <a:rPr lang="en-US" sz="1600" dirty="0"/>
              <a:t>Etc.</a:t>
            </a:r>
          </a:p>
          <a:p>
            <a:endParaRPr lang="en-US" sz="2000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A9B593D-3998-0E0F-D8DB-2B6A44C17AA2}"/>
              </a:ext>
            </a:extLst>
          </p:cNvPr>
          <p:cNvSpPr txBox="1">
            <a:spLocks/>
          </p:cNvSpPr>
          <p:nvPr/>
        </p:nvSpPr>
        <p:spPr>
          <a:xfrm>
            <a:off x="8283068" y="1213800"/>
            <a:ext cx="3237195" cy="4278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Player-Level</a:t>
            </a:r>
          </a:p>
          <a:p>
            <a:r>
              <a:rPr lang="en-US" sz="2000" dirty="0"/>
              <a:t>Ortg</a:t>
            </a:r>
          </a:p>
          <a:p>
            <a:r>
              <a:rPr lang="en-US" sz="2000" dirty="0" err="1"/>
              <a:t>DRtg</a:t>
            </a:r>
            <a:endParaRPr lang="en-US" sz="2000" dirty="0"/>
          </a:p>
          <a:p>
            <a:r>
              <a:rPr lang="en-US" sz="2000" dirty="0"/>
              <a:t>NetRtg</a:t>
            </a:r>
          </a:p>
          <a:p>
            <a:r>
              <a:rPr lang="en-US" sz="2000" dirty="0"/>
              <a:t>+/-</a:t>
            </a:r>
          </a:p>
          <a:p>
            <a:r>
              <a:rPr lang="en-US" sz="2000" dirty="0"/>
              <a:t>On/Off Splits</a:t>
            </a:r>
          </a:p>
          <a:p>
            <a:endParaRPr lang="en-US" sz="2000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C98FD17-C622-AB82-91FA-1A521CAB128C}"/>
              </a:ext>
            </a:extLst>
          </p:cNvPr>
          <p:cNvSpPr txBox="1">
            <a:spLocks/>
          </p:cNvSpPr>
          <p:nvPr/>
        </p:nvSpPr>
        <p:spPr>
          <a:xfrm>
            <a:off x="4503066" y="1413826"/>
            <a:ext cx="3237195" cy="4278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Team Level</a:t>
            </a:r>
          </a:p>
          <a:p>
            <a:r>
              <a:rPr lang="en-US" sz="2000" dirty="0"/>
              <a:t>Live Score</a:t>
            </a:r>
          </a:p>
          <a:p>
            <a:r>
              <a:rPr lang="en-US" sz="2000" dirty="0"/>
              <a:t>Score Diff</a:t>
            </a:r>
          </a:p>
          <a:p>
            <a:r>
              <a:rPr lang="en-US" sz="2000" dirty="0"/>
              <a:t>Live Win Probability*</a:t>
            </a:r>
          </a:p>
          <a:p>
            <a:r>
              <a:rPr lang="en-US" sz="2000" dirty="0"/>
              <a:t>Possessions</a:t>
            </a:r>
          </a:p>
          <a:p>
            <a:r>
              <a:rPr lang="en-US" sz="2000" dirty="0"/>
              <a:t>ORtg</a:t>
            </a:r>
          </a:p>
          <a:p>
            <a:r>
              <a:rPr lang="en-US" sz="2000" dirty="0" err="1"/>
              <a:t>DRtg</a:t>
            </a:r>
            <a:endParaRPr lang="en-US" sz="2000" dirty="0"/>
          </a:p>
          <a:p>
            <a:r>
              <a:rPr lang="en-US" sz="2000" dirty="0"/>
              <a:t>NetRtg</a:t>
            </a:r>
          </a:p>
          <a:p>
            <a:r>
              <a:rPr lang="en-US" sz="2000" dirty="0"/>
              <a:t>+/-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8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250-7E4B-471E-FD8D-AED9D0C4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2" y="116647"/>
            <a:ext cx="4638260" cy="2079901"/>
          </a:xfrm>
        </p:spPr>
        <p:txBody>
          <a:bodyPr>
            <a:normAutofit/>
          </a:bodyPr>
          <a:lstStyle/>
          <a:p>
            <a:r>
              <a:rPr lang="en-US" dirty="0"/>
              <a:t>In Terms of Raw +/-Kansas St. Stands Out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8F49CA3-AC3C-741D-11F4-4F2A7FB5A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22" y="194270"/>
            <a:ext cx="5695122" cy="64694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A6D9C-0AAD-0066-F273-06ABCD65CDFE}"/>
              </a:ext>
            </a:extLst>
          </p:cNvPr>
          <p:cNvSpPr txBox="1"/>
          <p:nvPr/>
        </p:nvSpPr>
        <p:spPr>
          <a:xfrm>
            <a:off x="296519" y="2673626"/>
            <a:ext cx="43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Brown, Wade, Stokes, </a:t>
            </a:r>
            <a:r>
              <a:rPr lang="en-US" dirty="0" err="1"/>
              <a:t>Mawien</a:t>
            </a:r>
            <a:r>
              <a:rPr lang="en-US" dirty="0"/>
              <a:t>, and Sneed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645D14-6620-2C49-3E68-84202735618A}"/>
              </a:ext>
            </a:extLst>
          </p:cNvPr>
          <p:cNvCxnSpPr>
            <a:cxnSpLocks/>
          </p:cNvCxnSpPr>
          <p:nvPr/>
        </p:nvCxnSpPr>
        <p:spPr>
          <a:xfrm flipV="1">
            <a:off x="4017523" y="2196548"/>
            <a:ext cx="1289973" cy="477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5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6849-A5E1-CEBB-C4FB-ADB69E99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72" y="373467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League-Wide Lineup Efficiencies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F732E70-0447-4147-4810-58B36CC70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4" y="2101175"/>
            <a:ext cx="10597366" cy="46404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AC051-E13B-DE69-6C7E-E0DF62DEDDA7}"/>
              </a:ext>
            </a:extLst>
          </p:cNvPr>
          <p:cNvSpPr txBox="1"/>
          <p:nvPr/>
        </p:nvSpPr>
        <p:spPr>
          <a:xfrm>
            <a:off x="3433753" y="2644326"/>
            <a:ext cx="492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Teams like Iowa St. &amp; Kansas St. have multiple high NetRtg 5-Man Rotations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383920-5515-932A-5EBE-59DB0221F2F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485900" y="2967492"/>
            <a:ext cx="1947853" cy="1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25D1EB-1B60-12DD-3A20-71E8EB4EFE1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58907" y="2967492"/>
            <a:ext cx="1474846" cy="46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3DF83D-354C-FE10-9FFA-46DEEC91580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122884" y="2967492"/>
            <a:ext cx="2310869" cy="6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5A0FC3-BD01-EEBC-323B-948CA140D54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217653" y="2967492"/>
            <a:ext cx="216100" cy="5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9531B2-B9D7-C989-8AFB-A4A31593F67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08940" y="2967492"/>
            <a:ext cx="824813" cy="48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77DA73-DAF5-1A70-A6A8-4DD5B15B75B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254890" y="2967492"/>
            <a:ext cx="1178863" cy="46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5ED951-04A6-7A37-3039-1E558F92500F}"/>
              </a:ext>
            </a:extLst>
          </p:cNvPr>
          <p:cNvSpPr txBox="1"/>
          <p:nvPr/>
        </p:nvSpPr>
        <p:spPr>
          <a:xfrm>
            <a:off x="515372" y="1293172"/>
            <a:ext cx="5011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Texas Tech’s Lineup of </a:t>
            </a:r>
            <a:r>
              <a:rPr lang="en-US" b="1" dirty="0"/>
              <a:t>Francis, Moretti, Culver, Mooney, </a:t>
            </a:r>
            <a:r>
              <a:rPr lang="en-US" b="1" dirty="0" err="1"/>
              <a:t>Odaise</a:t>
            </a:r>
            <a:r>
              <a:rPr lang="en-US" b="1" dirty="0"/>
              <a:t> </a:t>
            </a:r>
            <a:r>
              <a:rPr lang="en-US" dirty="0"/>
              <a:t>was the most efficient (+26.24) in the Big-12 by a noticeable margin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FA1D79-4A1A-9C8A-68E9-9043A2A01149}"/>
              </a:ext>
            </a:extLst>
          </p:cNvPr>
          <p:cNvCxnSpPr>
            <a:cxnSpLocks/>
          </p:cNvCxnSpPr>
          <p:nvPr/>
        </p:nvCxnSpPr>
        <p:spPr>
          <a:xfrm flipH="1">
            <a:off x="838200" y="2196734"/>
            <a:ext cx="1120707" cy="26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BCF2D0-E451-0EBF-B1DF-068B61D162EB}"/>
              </a:ext>
            </a:extLst>
          </p:cNvPr>
          <p:cNvSpPr txBox="1"/>
          <p:nvPr/>
        </p:nvSpPr>
        <p:spPr>
          <a:xfrm rot="16200000">
            <a:off x="-610521" y="4433352"/>
            <a:ext cx="15723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NetRtg</a:t>
            </a:r>
          </a:p>
        </p:txBody>
      </p:sp>
    </p:spTree>
    <p:extLst>
      <p:ext uri="{BB962C8B-B14F-4D97-AF65-F5344CB8AC3E}">
        <p14:creationId xmlns:p14="http://schemas.microsoft.com/office/powerpoint/2010/main" val="221105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3390-E22F-01FB-3B26-967F31EB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0" y="270234"/>
            <a:ext cx="376972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of Lineup Efficiencies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98B520E-3DB3-0642-F398-80281A530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88" y="155985"/>
            <a:ext cx="6305955" cy="6546029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B7ABB36-2359-5E7F-300C-170BD715B4F1}"/>
              </a:ext>
            </a:extLst>
          </p:cNvPr>
          <p:cNvSpPr/>
          <p:nvPr/>
        </p:nvSpPr>
        <p:spPr>
          <a:xfrm rot="2657420">
            <a:off x="8251786" y="3035934"/>
            <a:ext cx="1276709" cy="33585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F2AD39-D191-51C2-C542-1A720B2B912D}"/>
              </a:ext>
            </a:extLst>
          </p:cNvPr>
          <p:cNvSpPr/>
          <p:nvPr/>
        </p:nvSpPr>
        <p:spPr>
          <a:xfrm rot="2982316">
            <a:off x="6082378" y="-149124"/>
            <a:ext cx="1865939" cy="4948967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7E3ECF-D5EB-4598-946F-74C0E17A391E}"/>
              </a:ext>
            </a:extLst>
          </p:cNvPr>
          <p:cNvSpPr txBox="1"/>
          <p:nvPr/>
        </p:nvSpPr>
        <p:spPr>
          <a:xfrm>
            <a:off x="4734844" y="5797684"/>
            <a:ext cx="10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Bad Off.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37EE-4ACB-1CC4-9573-2A67D07287A6}"/>
              </a:ext>
            </a:extLst>
          </p:cNvPr>
          <p:cNvSpPr txBox="1"/>
          <p:nvPr/>
        </p:nvSpPr>
        <p:spPr>
          <a:xfrm>
            <a:off x="9193651" y="5849923"/>
            <a:ext cx="13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Good Off.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FD3391-BB4A-1224-DE8A-5BE99FF1BE89}"/>
              </a:ext>
            </a:extLst>
          </p:cNvPr>
          <p:cNvSpPr txBox="1"/>
          <p:nvPr/>
        </p:nvSpPr>
        <p:spPr>
          <a:xfrm>
            <a:off x="3118859" y="5415381"/>
            <a:ext cx="14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Good Def.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BDCAE-5855-3658-BC37-D8D1C43FBC21}"/>
              </a:ext>
            </a:extLst>
          </p:cNvPr>
          <p:cNvSpPr txBox="1"/>
          <p:nvPr/>
        </p:nvSpPr>
        <p:spPr>
          <a:xfrm>
            <a:off x="3337519" y="703955"/>
            <a:ext cx="10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Bad Def.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B31D0-9D58-EAAC-2057-343316B450A2}"/>
              </a:ext>
            </a:extLst>
          </p:cNvPr>
          <p:cNvSpPr txBox="1"/>
          <p:nvPr/>
        </p:nvSpPr>
        <p:spPr>
          <a:xfrm>
            <a:off x="381371" y="2011690"/>
            <a:ext cx="303770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West Virginia appears to have the greatest number of poor-efficiency lineups in the Big-12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D39CF2-EBFA-37A5-15F9-1B16494A5F68}"/>
              </a:ext>
            </a:extLst>
          </p:cNvPr>
          <p:cNvCxnSpPr>
            <a:cxnSpLocks/>
          </p:cNvCxnSpPr>
          <p:nvPr/>
        </p:nvCxnSpPr>
        <p:spPr>
          <a:xfrm>
            <a:off x="3337519" y="2166614"/>
            <a:ext cx="4590156" cy="158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97B967-3CDF-9672-F93A-7AAF835C52E4}"/>
              </a:ext>
            </a:extLst>
          </p:cNvPr>
          <p:cNvCxnSpPr>
            <a:cxnSpLocks/>
          </p:cNvCxnSpPr>
          <p:nvPr/>
        </p:nvCxnSpPr>
        <p:spPr>
          <a:xfrm>
            <a:off x="3331814" y="2166614"/>
            <a:ext cx="3534812" cy="306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61AB47-3938-C3A4-A442-09B1C2FF6E7D}"/>
              </a:ext>
            </a:extLst>
          </p:cNvPr>
          <p:cNvCxnSpPr>
            <a:cxnSpLocks/>
          </p:cNvCxnSpPr>
          <p:nvPr/>
        </p:nvCxnSpPr>
        <p:spPr>
          <a:xfrm>
            <a:off x="3303917" y="2160180"/>
            <a:ext cx="3469328" cy="90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E9AA46-FA21-3024-B201-4574F9702B02}"/>
              </a:ext>
            </a:extLst>
          </p:cNvPr>
          <p:cNvCxnSpPr>
            <a:cxnSpLocks/>
          </p:cNvCxnSpPr>
          <p:nvPr/>
        </p:nvCxnSpPr>
        <p:spPr>
          <a:xfrm>
            <a:off x="3303917" y="2166614"/>
            <a:ext cx="4124273" cy="894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BB21A1-EB2F-3E2C-237B-E3F9B6176F3E}"/>
              </a:ext>
            </a:extLst>
          </p:cNvPr>
          <p:cNvSpPr txBox="1"/>
          <p:nvPr/>
        </p:nvSpPr>
        <p:spPr>
          <a:xfrm rot="16200000">
            <a:off x="3431106" y="3328784"/>
            <a:ext cx="15723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DRtg</a:t>
            </a:r>
            <a:endParaRPr lang="en-US" sz="16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9CB547-980E-6A49-3B91-F96A3C21CBE6}"/>
              </a:ext>
            </a:extLst>
          </p:cNvPr>
          <p:cNvCxnSpPr>
            <a:cxnSpLocks/>
          </p:cNvCxnSpPr>
          <p:nvPr/>
        </p:nvCxnSpPr>
        <p:spPr>
          <a:xfrm>
            <a:off x="3303917" y="2166614"/>
            <a:ext cx="1906438" cy="1293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D225CD-5B76-5BAF-E1DE-BADE94B4CB20}"/>
              </a:ext>
            </a:extLst>
          </p:cNvPr>
          <p:cNvCxnSpPr>
            <a:cxnSpLocks/>
          </p:cNvCxnSpPr>
          <p:nvPr/>
        </p:nvCxnSpPr>
        <p:spPr>
          <a:xfrm>
            <a:off x="3303917" y="2160180"/>
            <a:ext cx="1906438" cy="1615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41C31-B6D4-52DC-76DF-0D14700A3F40}"/>
              </a:ext>
            </a:extLst>
          </p:cNvPr>
          <p:cNvSpPr txBox="1"/>
          <p:nvPr/>
        </p:nvSpPr>
        <p:spPr>
          <a:xfrm>
            <a:off x="6773245" y="6393723"/>
            <a:ext cx="15723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ORtg</a:t>
            </a:r>
          </a:p>
        </p:txBody>
      </p:sp>
    </p:spTree>
    <p:extLst>
      <p:ext uri="{BB962C8B-B14F-4D97-AF65-F5344CB8AC3E}">
        <p14:creationId xmlns:p14="http://schemas.microsoft.com/office/powerpoint/2010/main" val="41274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  <p:bldP spid="17" grpId="0"/>
      <p:bldP spid="18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88B0DE-6DBC-79D2-5B82-05447CFF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84" y="233664"/>
            <a:ext cx="5701725" cy="708941"/>
          </a:xfrm>
        </p:spPr>
        <p:txBody>
          <a:bodyPr anchor="b">
            <a:normAutofit/>
          </a:bodyPr>
          <a:lstStyle/>
          <a:p>
            <a:r>
              <a:rPr lang="en-US" sz="4000" dirty="0"/>
              <a:t>Team-Specific Efficiencies</a:t>
            </a:r>
          </a:p>
        </p:txBody>
      </p:sp>
      <p:pic>
        <p:nvPicPr>
          <p:cNvPr id="3" name="Content Placeholder 2" descr="Chart, waterfall chart&#10;&#10;Description automatically generated">
            <a:extLst>
              <a:ext uri="{FF2B5EF4-FFF2-40B4-BE49-F238E27FC236}">
                <a16:creationId xmlns:a16="http://schemas.microsoft.com/office/drawing/2014/main" id="{1062CE88-6162-CFC1-B7D1-5E49A4C5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414"/>
            <a:ext cx="4433797" cy="66691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5E20E5-A848-D8FC-79CC-37FBB01957E2}"/>
              </a:ext>
            </a:extLst>
          </p:cNvPr>
          <p:cNvSpPr txBox="1"/>
          <p:nvPr/>
        </p:nvSpPr>
        <p:spPr>
          <a:xfrm>
            <a:off x="1410413" y="4619304"/>
            <a:ext cx="4433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Baylor Should Avoid Playing The Lineup of </a:t>
            </a:r>
            <a:r>
              <a:rPr lang="en-US" sz="2400" i="1" dirty="0" err="1"/>
              <a:t>Mcclure</a:t>
            </a:r>
            <a:r>
              <a:rPr lang="en-US" sz="2400" i="1" dirty="0"/>
              <a:t>, Mason, Kegler, Vital and Clark </a:t>
            </a:r>
            <a:r>
              <a:rPr lang="en-US" sz="2400" dirty="0"/>
              <a:t>as they get outscored by almost 25 pts per 100 poss.</a:t>
            </a:r>
            <a:endParaRPr lang="en-US" sz="2400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D62816-5017-13EE-E5A0-7995C60602E9}"/>
              </a:ext>
            </a:extLst>
          </p:cNvPr>
          <p:cNvCxnSpPr>
            <a:stCxn id="4" idx="3"/>
          </p:cNvCxnSpPr>
          <p:nvPr/>
        </p:nvCxnSpPr>
        <p:spPr>
          <a:xfrm flipV="1">
            <a:off x="5844209" y="5547360"/>
            <a:ext cx="4041471" cy="41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13255A-2EF1-1024-3BCD-FFCEB952866F}"/>
              </a:ext>
            </a:extLst>
          </p:cNvPr>
          <p:cNvSpPr txBox="1"/>
          <p:nvPr/>
        </p:nvSpPr>
        <p:spPr>
          <a:xfrm>
            <a:off x="346666" y="1211294"/>
            <a:ext cx="529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Baylor should find more minutes for </a:t>
            </a:r>
            <a:r>
              <a:rPr lang="en-US" sz="2400" i="1" dirty="0" err="1"/>
              <a:t>Bandoo</a:t>
            </a:r>
            <a:r>
              <a:rPr lang="en-US" sz="2400" i="1" dirty="0"/>
              <a:t>, Gillespie, Butler, Kegler, and Vital </a:t>
            </a:r>
            <a:r>
              <a:rPr lang="en-US" sz="2400" dirty="0"/>
              <a:t>as they are outscoring opponents by 10 pts per 100 poss.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70595-8325-2C11-26CB-859FBA8CA17A}"/>
              </a:ext>
            </a:extLst>
          </p:cNvPr>
          <p:cNvCxnSpPr>
            <a:cxnSpLocks/>
          </p:cNvCxnSpPr>
          <p:nvPr/>
        </p:nvCxnSpPr>
        <p:spPr>
          <a:xfrm>
            <a:off x="5161280" y="1869487"/>
            <a:ext cx="1390696" cy="1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696D8B-3842-B42F-2889-13B8A378042D}"/>
              </a:ext>
            </a:extLst>
          </p:cNvPr>
          <p:cNvSpPr txBox="1"/>
          <p:nvPr/>
        </p:nvSpPr>
        <p:spPr>
          <a:xfrm rot="16200000">
            <a:off x="5388835" y="3397838"/>
            <a:ext cx="15723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NetRtg</a:t>
            </a:r>
          </a:p>
        </p:txBody>
      </p:sp>
    </p:spTree>
    <p:extLst>
      <p:ext uri="{BB962C8B-B14F-4D97-AF65-F5344CB8AC3E}">
        <p14:creationId xmlns:p14="http://schemas.microsoft.com/office/powerpoint/2010/main" val="393602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701</Words>
  <Application>Microsoft Office PowerPoint</Application>
  <PresentationFormat>Widescreen</PresentationFormat>
  <Paragraphs>143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Robert Mepham</vt:lpstr>
      <vt:lpstr>Introduction</vt:lpstr>
      <vt:lpstr>What Data Do We Have?</vt:lpstr>
      <vt:lpstr>What Do We Want To Know?</vt:lpstr>
      <vt:lpstr>Feature Engineering</vt:lpstr>
      <vt:lpstr>In Terms of Raw +/-Kansas St. Stands Out</vt:lpstr>
      <vt:lpstr>League-Wide Lineup Efficiencies</vt:lpstr>
      <vt:lpstr>Scatter of Lineup Efficiencies</vt:lpstr>
      <vt:lpstr>Team-Specific Efficiencies</vt:lpstr>
      <vt:lpstr>Player-Specific On/Off Efficiency Splits</vt:lpstr>
      <vt:lpstr>Offensive Rating On/Off Split vs. Possessions Played</vt:lpstr>
      <vt:lpstr>Live Win-Probability Algorithm</vt:lpstr>
      <vt:lpstr>PowerPoint Presentation</vt:lpstr>
      <vt:lpstr>Logistic Regression Model – Live Win Probability</vt:lpstr>
      <vt:lpstr>Shot Quality Algorithm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Kirk</dc:creator>
  <cp:lastModifiedBy>Robert Mepham</cp:lastModifiedBy>
  <cp:revision>108</cp:revision>
  <dcterms:created xsi:type="dcterms:W3CDTF">2023-01-11T16:13:12Z</dcterms:created>
  <dcterms:modified xsi:type="dcterms:W3CDTF">2023-02-02T18:48:54Z</dcterms:modified>
</cp:coreProperties>
</file>