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4" r:id="rId3"/>
    <p:sldId id="302" r:id="rId4"/>
    <p:sldId id="301" r:id="rId5"/>
    <p:sldId id="257" r:id="rId6"/>
    <p:sldId id="258" r:id="rId7"/>
    <p:sldId id="281" r:id="rId8"/>
    <p:sldId id="282" r:id="rId9"/>
    <p:sldId id="283" r:id="rId10"/>
    <p:sldId id="284" r:id="rId11"/>
    <p:sldId id="290" r:id="rId12"/>
    <p:sldId id="259" r:id="rId13"/>
    <p:sldId id="261" r:id="rId14"/>
    <p:sldId id="303" r:id="rId15"/>
    <p:sldId id="262" r:id="rId16"/>
    <p:sldId id="297" r:id="rId17"/>
    <p:sldId id="298" r:id="rId18"/>
    <p:sldId id="299" r:id="rId19"/>
    <p:sldId id="300" r:id="rId20"/>
    <p:sldId id="263" r:id="rId21"/>
    <p:sldId id="288" r:id="rId22"/>
    <p:sldId id="289" r:id="rId23"/>
    <p:sldId id="285" r:id="rId24"/>
    <p:sldId id="295" r:id="rId25"/>
    <p:sldId id="296" r:id="rId26"/>
    <p:sldId id="286" r:id="rId27"/>
    <p:sldId id="293" r:id="rId28"/>
    <p:sldId id="287" r:id="rId29"/>
    <p:sldId id="291" r:id="rId30"/>
    <p:sldId id="292" r:id="rId31"/>
    <p:sldId id="264" r:id="rId32"/>
    <p:sldId id="294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00:22:28.5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47,'1989'0,"-1969"-1,-1-1,0-1,0-1,35-11,9-2,-43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00:22:42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0,'661'0,"-636"0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00:22:49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25,'149'3,"202"-6,-203-20,-128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8T00:22:51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0,'2183'0,"-2163"0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3368-35F0-4B94-B565-9F512EC39F8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43D14-70C9-4CEC-A41C-5DDEC092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1E8-B8E9-5126-37CD-469617181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84F74-0532-3A2B-4FCE-C65AFF30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938A-C264-A4D1-28A2-E8340C21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BE59-4BAA-48C4-ABE2-02B72F16EB53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B9B4-F01D-034E-C2F2-49425C31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B4A7-FA0C-5518-12E4-79181EC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0C89-6153-B6C6-1E5D-E5912AE8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9C53-B71E-5DAC-AEC5-2F7871D4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EBC7-75DD-C880-03FD-5B0E7AF1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2A27-588C-46DB-8B95-A2BA787ACB73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96F9-C030-BCF2-196F-9F0447AA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4446-E1CB-D9B3-6230-A23DECE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B6A5-AA7D-3847-7734-45F58F52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520A-947E-C52C-B621-5C66950B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4F8D-BB98-FF81-0EA9-2F0B95BA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F42-85E5-41A1-BEC8-3BFD71E6470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5A46E-7924-244F-C15E-9C435E5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74CE-AEA5-9E2F-6B72-3557ECA3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11A1-7079-2B26-C62C-16D5360A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534A-A57E-3621-CD25-36EF8831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02A2-3D14-0EC1-6B16-7F9AE5B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F9DF-90AF-4AB0-B75E-0E3F12AB556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FEC8-7818-414F-73A8-609F18C6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7ADE-293A-AFD7-B0B1-13F6614E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BE8B-8574-FFD2-EDD9-4C309A30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8B3B-AF60-94E5-B0AC-812B3273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C56E-85CE-B97F-F899-10A6D4F8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56-06F4-4046-99B9-98575C8A1091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2F54-4228-F27B-E48C-F64AC2B8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C732-B5EA-0F62-39D6-1C9578E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CAAE-8F54-9C6C-6340-DBD5046B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064A-CB21-CE6B-6CAF-752848CA4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DDA-3F24-D689-79B3-2FB63CFF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15A1-BE70-AE8F-672A-56D676C2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BA9-85AD-41C5-9ECD-F9348A640AFC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1D7-174C-A312-2B3A-6386D356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2A52-81A3-DA32-7F3A-9425084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3A7D-63B2-3772-44BE-51BA2FA4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FDC5-C337-C7FD-97E2-3B108BED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ACEC1-8D71-B0DA-AF17-9E5730F7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DEA8-85B2-2976-AE62-033402E8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01B16-9B90-494A-644E-F1BD04847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EFA55-5F50-47A0-B685-0434DA93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F28F-30D8-431A-BEC0-B2C5EF0D7065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FE6A8-9E29-8FF4-7F81-DEE49E85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ABC82-2FA2-446F-8DD9-37AC744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AF72-6CF5-126C-2735-083CF6C7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420B3-D640-253D-17B1-7234FD49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244-3C12-4E4D-9B0F-585A92473377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4B8F5-D896-785C-9AAB-8F3E438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67588-7BF6-770C-CF74-1A14212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97745-43FC-1CD8-BDE5-E6809C9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4B43-70E4-4C29-A5A7-A966051CAFC2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5410-BFB4-41E8-51B0-9A63CEE4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EFD2-6928-24B6-0EF0-015F0E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00CE-7330-6FB5-1E13-D499428A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83AC-487A-5504-5969-6F5C102A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7392-80EB-051D-7360-C431EE92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5C0F-40D2-97A9-1FD5-1205DE2E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64C5-F17D-4E2B-88A7-1D2CD5A2CE89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9F0-1141-0B93-166C-2684704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45663-CC0D-5436-D72A-7C56A96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A166-E455-97FD-1794-B0382B7C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9F5DE-FFAE-0B8A-7886-9CAFD1F8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81266-2132-5AF6-DF81-7B968098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C5EA-CBCC-23A3-01F8-0916178C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5797-C885-4F85-BF7E-01A725048C40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24EC-9A72-3CCA-291B-C854A46D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3E8B-9924-9B30-90BB-36EB5F80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DEF2-60EB-F1FA-949B-6A164690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77E5-AEA1-AE54-EF0B-BCBE473F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91EF-4C64-B7D0-753A-628F5267E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C2A8-984C-4CC4-8275-1169BE1D1A2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2D67-5745-F211-9AFD-B3515A28E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0C85-76D6-9DB3-0B62-8AD66B90B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8671-0A66-410C-BA79-88213D82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1.png"/><Relationship Id="rId5" Type="http://schemas.openxmlformats.org/officeDocument/2006/relationships/customXml" Target="../ink/ink2.xml"/><Relationship Id="rId10" Type="http://schemas.openxmlformats.org/officeDocument/2006/relationships/image" Target="../media/image270.png"/><Relationship Id="rId4" Type="http://schemas.openxmlformats.org/officeDocument/2006/relationships/image" Target="../media/image240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0AFD-DABA-508E-E7F3-FCB9658EF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Efficacy of Modern Basketball Analytics in College Basketball</a:t>
            </a:r>
            <a:br>
              <a:rPr lang="en-US" sz="4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Predictive Win-Probability Algorithms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43402-668D-1E1B-81BA-527133277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By: Robert Mepham</a:t>
            </a:r>
          </a:p>
          <a:p>
            <a:endParaRPr lang="en-US" dirty="0"/>
          </a:p>
          <a:p>
            <a:r>
              <a:rPr lang="en-US" dirty="0"/>
              <a:t>Committee:</a:t>
            </a:r>
          </a:p>
          <a:p>
            <a:r>
              <a:rPr lang="en-US" dirty="0"/>
              <a:t>Dr. John Vile – Chair</a:t>
            </a:r>
          </a:p>
          <a:p>
            <a:r>
              <a:rPr lang="en-US" dirty="0"/>
              <a:t>Dr. Ramchandra Rimal - Advisor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0C9B-58AE-6665-A205-120B617E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8C961-1DAC-3E8A-2EEA-243C5A74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6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F793-D834-F910-9775-4FB8764D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AC1F-78F9-D66A-25E5-E106621B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53135"/>
          </a:xfrm>
        </p:spPr>
        <p:txBody>
          <a:bodyPr>
            <a:normAutofit/>
          </a:bodyPr>
          <a:lstStyle/>
          <a:p>
            <a:r>
              <a:rPr lang="en-US" sz="3200" dirty="0"/>
              <a:t>Team Data (Bas &amp; Adv)</a:t>
            </a:r>
          </a:p>
          <a:p>
            <a:pPr lvl="1"/>
            <a:r>
              <a:rPr lang="en-US" sz="2800" dirty="0"/>
              <a:t>Season-Long Average Performance For Every D1 Team Since 2010</a:t>
            </a:r>
          </a:p>
          <a:p>
            <a:pPr lvl="2"/>
            <a:r>
              <a:rPr lang="en-US" sz="2400" dirty="0"/>
              <a:t>Currently 358 D1 Teams (2022)</a:t>
            </a:r>
          </a:p>
          <a:p>
            <a:pPr lvl="2"/>
            <a:r>
              <a:rPr lang="en-US" sz="2400" dirty="0"/>
              <a:t>3532 Team-Seasons</a:t>
            </a:r>
          </a:p>
          <a:p>
            <a:pPr lvl="3"/>
            <a:r>
              <a:rPr lang="en-US" sz="2000" dirty="0"/>
              <a:t>Basic Statistics -&gt; p = 42</a:t>
            </a:r>
          </a:p>
          <a:p>
            <a:pPr lvl="3"/>
            <a:r>
              <a:rPr lang="en-US" sz="2000" dirty="0"/>
              <a:t>Advanced Statistics -&gt; p = 28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Gamelog</a:t>
            </a:r>
            <a:r>
              <a:rPr lang="en-US" sz="3200" dirty="0"/>
              <a:t> Data (Bas &amp; Adv)</a:t>
            </a:r>
          </a:p>
          <a:p>
            <a:pPr lvl="1"/>
            <a:r>
              <a:rPr lang="en-US" sz="2800" dirty="0"/>
              <a:t>Every Single D1 Game Since 2010</a:t>
            </a:r>
          </a:p>
          <a:p>
            <a:pPr lvl="2"/>
            <a:r>
              <a:rPr lang="en-US" sz="2400" dirty="0"/>
              <a:t>137872 Game-Sides (68,936 Games)</a:t>
            </a:r>
          </a:p>
          <a:p>
            <a:pPr lvl="3"/>
            <a:r>
              <a:rPr lang="en-US" sz="2000" dirty="0"/>
              <a:t>Basic Statistics -&gt;  p = 42</a:t>
            </a:r>
          </a:p>
          <a:p>
            <a:pPr lvl="3"/>
            <a:r>
              <a:rPr lang="en-US" sz="2000" dirty="0"/>
              <a:t>Advanced Statistics -&gt; p = 28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2348-381E-B2E7-623A-44738D0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1A644D-F1A8-7FE9-4C1B-42B5570B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213B-2CD2-C760-4091-600EBC9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Season-Long W/L%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D705-5DC7-CC79-375C-24267D5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5281126"/>
          </a:xfrm>
        </p:spPr>
        <p:txBody>
          <a:bodyPr>
            <a:normAutofit/>
          </a:bodyPr>
          <a:lstStyle/>
          <a:p>
            <a:r>
              <a:rPr lang="en-US" dirty="0"/>
              <a:t>Candidate Models:</a:t>
            </a:r>
          </a:p>
          <a:p>
            <a:pPr lvl="1"/>
            <a:r>
              <a:rPr lang="en-US" dirty="0"/>
              <a:t>LASSO Regression</a:t>
            </a:r>
          </a:p>
          <a:p>
            <a:pPr lvl="1"/>
            <a:r>
              <a:rPr lang="en-US" dirty="0"/>
              <a:t>Random Forest Regressor</a:t>
            </a:r>
          </a:p>
          <a:p>
            <a:pPr lvl="1"/>
            <a:r>
              <a:rPr lang="en-US" dirty="0"/>
              <a:t>AdaBoost Regressor</a:t>
            </a:r>
          </a:p>
          <a:p>
            <a:endParaRPr lang="en-US" dirty="0"/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Basic vs. Advanced Statistics</a:t>
            </a:r>
          </a:p>
          <a:p>
            <a:endParaRPr lang="en-US" dirty="0"/>
          </a:p>
          <a:p>
            <a:r>
              <a:rPr lang="en-US" dirty="0"/>
              <a:t>Training/Testing Split</a:t>
            </a:r>
          </a:p>
          <a:p>
            <a:pPr lvl="1"/>
            <a:r>
              <a:rPr lang="en-US" dirty="0"/>
              <a:t>Train: 2010-2021 Season</a:t>
            </a:r>
            <a:br>
              <a:rPr lang="en-US" dirty="0"/>
            </a:br>
            <a:r>
              <a:rPr lang="en-US" dirty="0"/>
              <a:t>Test: 2022 Season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FC84D-7353-E68A-CEEA-5966BE0C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B948D7-1EEB-B297-569C-00BA702E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106B-7DA2-53A3-7241-68EB9B44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Game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B4C8-5230-4AB3-5698-3CC6D7FB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Candidate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AdaBoost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Hyperparamters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Optimal ML Algorithm</a:t>
            </a:r>
          </a:p>
          <a:p>
            <a:pPr lvl="1"/>
            <a:r>
              <a:rPr lang="en-US" dirty="0"/>
              <a:t>Basic vs. Advanced Statistics</a:t>
            </a:r>
          </a:p>
          <a:p>
            <a:pPr lvl="1"/>
            <a:r>
              <a:rPr lang="en-US" dirty="0"/>
              <a:t>Optimal Lag Term</a:t>
            </a:r>
          </a:p>
          <a:p>
            <a:pPr lvl="1"/>
            <a:r>
              <a:rPr lang="en-US" dirty="0"/>
              <a:t>Optimal Subset of Predictors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Training/Testing Split:</a:t>
            </a:r>
          </a:p>
          <a:p>
            <a:pPr lvl="1"/>
            <a:r>
              <a:rPr lang="en-US" dirty="0"/>
              <a:t>Train: 2010-2021 Season</a:t>
            </a:r>
          </a:p>
          <a:p>
            <a:pPr lvl="1"/>
            <a:r>
              <a:rPr lang="en-US" dirty="0"/>
              <a:t>Test: 2022 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DD408-0731-272A-D1D1-1A60AA97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2541135-1FE4-0C91-3190-16C88E28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105-E4CB-167D-FBE8-A7B7ACA0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" y="150720"/>
            <a:ext cx="10515600" cy="1325563"/>
          </a:xfrm>
        </p:spPr>
        <p:txBody>
          <a:bodyPr/>
          <a:lstStyle/>
          <a:p>
            <a:r>
              <a:rPr lang="en-US" dirty="0"/>
              <a:t>Results – Season-Long W/L%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A2B70-E078-5FB3-42BF-9FF55CD1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2ED9220-CAA7-53A3-B464-B4D52A566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26" y="1476283"/>
            <a:ext cx="6710748" cy="4657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C52A0-AC45-1A74-29D2-526472DA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32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8E35-ABE4-F0F8-1088-49CFC4FE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59185-9ED8-EF05-F1BD-4CD7A467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46C7B07-AC18-290F-24B3-7145694D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395104"/>
            <a:ext cx="6019800" cy="525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91446-2C0E-0366-B962-4F634AFB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5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8BC-4E49-1B07-F1E0-7B6541F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Prediction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C29E-2815-AA2B-6182-988258F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CFACCBA-0AA6-3F89-7D8A-61A977B7C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88" y="1690686"/>
            <a:ext cx="5140912" cy="4035856"/>
          </a:xfrm>
          <a:prstGeom prst="rect">
            <a:avLst/>
          </a:prstGeom>
        </p:spPr>
      </p:pic>
      <p:pic>
        <p:nvPicPr>
          <p:cNvPr id="6" name="Picture 5" descr="Chart, shape&#10;&#10;Description automatically generated">
            <a:extLst>
              <a:ext uri="{FF2B5EF4-FFF2-40B4-BE49-F238E27FC236}">
                <a16:creationId xmlns:a16="http://schemas.microsoft.com/office/drawing/2014/main" id="{E8CDD36D-930C-0DB2-BDBF-AA612F988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7" y="1690687"/>
            <a:ext cx="5849590" cy="4035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7D553-11F0-46B4-802A-DA0165BD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2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8BC-4E49-1B07-F1E0-7B6541F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3DF8-B7AA-95AA-6B15-CA25D56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vs. Reduced </a:t>
            </a:r>
            <a:br>
              <a:rPr lang="en-US" dirty="0"/>
            </a:br>
            <a:r>
              <a:rPr lang="en-US" dirty="0"/>
              <a:t>Predictor Set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Full Predictor Set </a:t>
            </a:r>
            <a:br>
              <a:rPr lang="en-US" dirty="0"/>
            </a:br>
            <a:r>
              <a:rPr lang="en-US" dirty="0"/>
              <a:t>Performs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C29E-2815-AA2B-6182-988258F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3B2088-D7C9-A75B-1867-12B52C34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64" y="1195107"/>
            <a:ext cx="6345936" cy="498185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403F620-CA3D-E984-C25B-7232054E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8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8BC-4E49-1B07-F1E0-7B6541F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3DF8-B7AA-95AA-6B15-CA25D56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Box Score vs. </a:t>
            </a:r>
            <a:br>
              <a:rPr lang="en-US" dirty="0"/>
            </a:br>
            <a:r>
              <a:rPr lang="en-US" dirty="0"/>
              <a:t>Advanced Box Score</a:t>
            </a:r>
          </a:p>
          <a:p>
            <a:pPr lvl="1"/>
            <a:r>
              <a:rPr lang="en-US" dirty="0"/>
              <a:t>Advanced Stats Are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C29E-2815-AA2B-6182-988258F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9A0B10-4EB4-BE91-A980-84443C2CA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18" y="1414884"/>
            <a:ext cx="6065982" cy="476207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EFDB655-C806-5331-B502-DEE2876A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8BC-4E49-1B07-F1E0-7B6541F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Game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3DF8-B7AA-95AA-6B15-CA25D56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ML Algorithm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8C29E-2815-AA2B-6182-988258F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BEB952-7C14-3911-4729-BA30DA4B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91" y="1402066"/>
            <a:ext cx="6340927" cy="49779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1D74F6B-3460-3478-5528-CFAE8A0B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414-790F-F92B-902C-D48B00FA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Optimal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E172-109F-7026-61F0-CBFCA65A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4" y="1825625"/>
            <a:ext cx="6188363" cy="4754284"/>
          </a:xfrm>
        </p:spPr>
        <p:txBody>
          <a:bodyPr>
            <a:normAutofit/>
          </a:bodyPr>
          <a:lstStyle/>
          <a:p>
            <a:r>
              <a:rPr lang="en-US" dirty="0"/>
              <a:t>W/L% Model</a:t>
            </a:r>
          </a:p>
          <a:p>
            <a:pPr marL="457200" lvl="1" indent="0">
              <a:buNone/>
            </a:pPr>
            <a:r>
              <a:rPr lang="en-US" dirty="0"/>
              <a:t>Model Type:	  	LASSO Regression</a:t>
            </a:r>
          </a:p>
          <a:p>
            <a:pPr marL="457200" lvl="1" indent="0">
              <a:buNone/>
            </a:pPr>
            <a:r>
              <a:rPr lang="en-US" dirty="0"/>
              <a:t>Lambda (    ) Value:	1E-16</a:t>
            </a:r>
          </a:p>
          <a:p>
            <a:pPr marL="457200" lvl="1" indent="0">
              <a:buNone/>
            </a:pPr>
            <a:r>
              <a:rPr lang="en-US" dirty="0"/>
              <a:t>Predictor Set:		</a:t>
            </a:r>
            <a:r>
              <a:rPr lang="en-US" dirty="0" err="1"/>
              <a:t>AdvStats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Significant Predictors:	</a:t>
            </a:r>
          </a:p>
          <a:p>
            <a:pPr lvl="2"/>
            <a:r>
              <a:rPr lang="en-US" dirty="0"/>
              <a:t>TS%</a:t>
            </a:r>
          </a:p>
          <a:p>
            <a:pPr lvl="2"/>
            <a:r>
              <a:rPr lang="en-US" dirty="0" err="1"/>
              <a:t>eFG</a:t>
            </a:r>
            <a:r>
              <a:rPr lang="en-US" dirty="0"/>
              <a:t>%</a:t>
            </a:r>
          </a:p>
          <a:p>
            <a:pPr lvl="2"/>
            <a:r>
              <a:rPr lang="en-US" dirty="0"/>
              <a:t>FT/FGA</a:t>
            </a:r>
          </a:p>
          <a:p>
            <a:pPr lvl="2"/>
            <a:r>
              <a:rPr lang="en-US" dirty="0"/>
              <a:t>TS%_</a:t>
            </a:r>
            <a:r>
              <a:rPr lang="en-US" dirty="0" err="1"/>
              <a:t>OPp</a:t>
            </a:r>
            <a:endParaRPr lang="en-US" dirty="0"/>
          </a:p>
          <a:p>
            <a:pPr lvl="2"/>
            <a:r>
              <a:rPr lang="en-US" dirty="0" err="1"/>
              <a:t>eFG</a:t>
            </a:r>
            <a:r>
              <a:rPr lang="en-US" dirty="0"/>
              <a:t>%_</a:t>
            </a:r>
            <a:r>
              <a:rPr lang="en-US" dirty="0" err="1"/>
              <a:t>Opp</a:t>
            </a:r>
            <a:endParaRPr lang="en-US" dirty="0"/>
          </a:p>
          <a:p>
            <a:pPr lvl="2"/>
            <a:r>
              <a:rPr lang="en-US" dirty="0" err="1"/>
              <a:t>FTr_Opp</a:t>
            </a:r>
            <a:endParaRPr lang="en-US" dirty="0"/>
          </a:p>
          <a:p>
            <a:pPr lvl="2"/>
            <a:r>
              <a:rPr lang="en-US" dirty="0"/>
              <a:t>FT/</a:t>
            </a:r>
            <a:r>
              <a:rPr lang="en-US" dirty="0" err="1"/>
              <a:t>FGA_Opp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D3EE-FC0F-6A73-E19F-B4846514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48CE8-39EC-83EA-1FDF-3CEA6AFFA59B}"/>
              </a:ext>
            </a:extLst>
          </p:cNvPr>
          <p:cNvSpPr txBox="1">
            <a:spLocks/>
          </p:cNvSpPr>
          <p:nvPr/>
        </p:nvSpPr>
        <p:spPr>
          <a:xfrm>
            <a:off x="6253017" y="1825625"/>
            <a:ext cx="58743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Game Simulation Model</a:t>
            </a:r>
          </a:p>
          <a:p>
            <a:pPr marL="457200" lvl="1" indent="0">
              <a:buNone/>
            </a:pPr>
            <a:r>
              <a:rPr lang="en-US" dirty="0"/>
              <a:t>Model Type:	          </a:t>
            </a:r>
            <a:r>
              <a:rPr lang="en-US" sz="2300" dirty="0"/>
              <a:t>Logistic Regression</a:t>
            </a:r>
          </a:p>
          <a:p>
            <a:pPr marL="457200" lvl="1" indent="0">
              <a:buNone/>
            </a:pPr>
            <a:r>
              <a:rPr lang="en-US" dirty="0"/>
              <a:t>Lag Depth:		          1 Game</a:t>
            </a:r>
          </a:p>
          <a:p>
            <a:pPr marL="457200" lvl="1" indent="0">
              <a:buNone/>
            </a:pPr>
            <a:r>
              <a:rPr lang="en-US" dirty="0"/>
              <a:t>Predictor Set: 	          Adv Stats</a:t>
            </a:r>
          </a:p>
          <a:p>
            <a:pPr marL="457200" lvl="1" indent="0">
              <a:buNone/>
            </a:pPr>
            <a:r>
              <a:rPr lang="en-US" dirty="0"/>
              <a:t>Number of Predictors:   Full Set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AF15A-D138-164E-199B-976AC4D5AD7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19" y="2721756"/>
            <a:ext cx="303477" cy="30424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817EFE8-EA16-8914-ACBA-4F3DD689B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6D731904-7733-45B0-902C-28949720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7" name="Rectangle 29706">
            <a:extLst>
              <a:ext uri="{FF2B5EF4-FFF2-40B4-BE49-F238E27FC236}">
                <a16:creationId xmlns:a16="http://schemas.microsoft.com/office/drawing/2014/main" id="{504E6397-35D7-4AEC-9DA9-B7F6B12B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05686-7306-7B9F-B5B2-CD8EFDAA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060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The Game Then vs. Now</a:t>
            </a:r>
          </a:p>
        </p:txBody>
      </p:sp>
      <p:pic>
        <p:nvPicPr>
          <p:cNvPr id="29700" name="Picture 4" descr="LeBron James Shocks World Doing Wind-Mill Dunks At 37 Years Old&amp;Proves He  Never Ages! - YouTube">
            <a:extLst>
              <a:ext uri="{FF2B5EF4-FFF2-40B4-BE49-F238E27FC236}">
                <a16:creationId xmlns:a16="http://schemas.microsoft.com/office/drawing/2014/main" id="{8DEB6B4B-7F6E-8F84-75DE-5894CF2D5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r="19292" b="2"/>
          <a:stretch/>
        </p:blipFill>
        <p:spPr bwMode="auto">
          <a:xfrm>
            <a:off x="6" y="10"/>
            <a:ext cx="4884383" cy="39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Mikan, Cousy headline AP's 1950s all-decade NBA team | AP News">
            <a:extLst>
              <a:ext uri="{FF2B5EF4-FFF2-40B4-BE49-F238E27FC236}">
                <a16:creationId xmlns:a16="http://schemas.microsoft.com/office/drawing/2014/main" id="{C9EF3DFB-C65C-5FD9-F32B-EA3BBFF1F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7" r="1" b="681"/>
          <a:stretch/>
        </p:blipFill>
        <p:spPr bwMode="auto">
          <a:xfrm>
            <a:off x="5074877" y="10"/>
            <a:ext cx="7117118" cy="39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62C5A04F-2AEB-4631-8314-A8B812E1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4B2B1C70-BF3F-41BD-871B-63D8F911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ECBE-F23D-6D54-7EEF-A1F3ED1A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32" y="4440602"/>
            <a:ext cx="655015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i="1" dirty="0"/>
              <a:t>Image Sources:</a:t>
            </a:r>
          </a:p>
          <a:p>
            <a:pPr marL="0" indent="0">
              <a:buNone/>
            </a:pPr>
            <a:r>
              <a:rPr lang="en-US" sz="1100" i="1" dirty="0"/>
              <a:t>	https://www.youtube.com/watch?v=HhOcZt61oxA</a:t>
            </a:r>
          </a:p>
          <a:p>
            <a:pPr marL="0" indent="0">
              <a:buNone/>
            </a:pPr>
            <a:r>
              <a:rPr lang="en-US" sz="1100" i="1" dirty="0"/>
              <a:t>	https://apnews.com/article/nba-sports-basketball-bob-cousy-naismith-memorial-basketball-	hall-of-fame-2646c826182860a71240817e019cedb7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EDCD-DA19-2D6C-C833-EFDFEABB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4D8671-0A66-410C-BA79-88213D8251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264AF0-04D3-9891-5BAE-48C2BDAB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699" y="5615608"/>
            <a:ext cx="1120885" cy="6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1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21AD-0762-84D5-0B30-1B1F71C7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E58D-79F7-5575-3B50-0370AFE6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 Deployable Models</a:t>
            </a:r>
          </a:p>
          <a:p>
            <a:endParaRPr lang="en-US" sz="3200" dirty="0"/>
          </a:p>
          <a:p>
            <a:pPr lvl="1"/>
            <a:r>
              <a:rPr lang="en-US" sz="2800" b="1" dirty="0"/>
              <a:t>Team Evaluation: </a:t>
            </a:r>
            <a:r>
              <a:rPr lang="en-US" sz="2800" dirty="0"/>
              <a:t>Predicted W/L% Given Average Performance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Game Simulation: </a:t>
            </a:r>
            <a:r>
              <a:rPr lang="en-US" sz="2800" dirty="0"/>
              <a:t>Predicted Win-Probability Given Previous Game’s Data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Game Recap: </a:t>
            </a:r>
            <a:r>
              <a:rPr lang="en-US" sz="2800" dirty="0"/>
              <a:t>Predicted Win-Probability Given That Game’s Data</a:t>
            </a:r>
          </a:p>
          <a:p>
            <a:pPr lvl="2"/>
            <a:r>
              <a:rPr lang="en-US" sz="2400" dirty="0"/>
              <a:t>Special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BE385-AD52-74E2-CB9F-7468DF62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F2F62C-EADC-C99B-EFB8-D3DFB113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1E8A74-194E-0A23-6125-191246A1BB79}"/>
              </a:ext>
            </a:extLst>
          </p:cNvPr>
          <p:cNvSpPr txBox="1"/>
          <p:nvPr/>
        </p:nvSpPr>
        <p:spPr>
          <a:xfrm>
            <a:off x="666750" y="2733675"/>
            <a:ext cx="507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Lowest Predicted W/L% In 2022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A5CDC9-3C19-72AE-82FD-3FD9D96D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95" y="228600"/>
            <a:ext cx="3748024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5402-6E63-C58D-BB23-D56D1E65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W/L% Model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0DE89508-F381-8553-8E7E-345F9B771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5" y="228600"/>
            <a:ext cx="3810254" cy="640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91C77-BF2C-AFDB-816F-130CD48A77F6}"/>
              </a:ext>
            </a:extLst>
          </p:cNvPr>
          <p:cNvSpPr txBox="1"/>
          <p:nvPr/>
        </p:nvSpPr>
        <p:spPr>
          <a:xfrm>
            <a:off x="666750" y="2733675"/>
            <a:ext cx="50768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Highest Predicted W/L% In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7231FF-679E-26FB-2DEB-8E0957FA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633EB-1B84-562A-DFCC-CCC8B6EC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dership in AI? Watch Moneyball | by Life of AI | World of AI | Medium">
            <a:extLst>
              <a:ext uri="{FF2B5EF4-FFF2-40B4-BE49-F238E27FC236}">
                <a16:creationId xmlns:a16="http://schemas.microsoft.com/office/drawing/2014/main" id="{3786CF38-45A8-07E4-CDF0-873E1B427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r="25629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0C510-463D-F915-81B7-6DC74AD6A961}"/>
              </a:ext>
            </a:extLst>
          </p:cNvPr>
          <p:cNvSpPr txBox="1"/>
          <p:nvPr/>
        </p:nvSpPr>
        <p:spPr>
          <a:xfrm>
            <a:off x="1502229" y="2127380"/>
            <a:ext cx="405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Most Underperforming Teams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0A67356-B28A-0F21-39BC-8C4A2252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37" y="245963"/>
            <a:ext cx="3708908" cy="6400800"/>
          </a:xfrm>
          <a:prstGeom prst="rect">
            <a:avLst/>
          </a:prstGeom>
        </p:spPr>
      </p:pic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9E612-8A36-0651-6BE6-27C475DE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843778" cy="1325563"/>
          </a:xfrm>
        </p:spPr>
        <p:txBody>
          <a:bodyPr>
            <a:normAutofit/>
          </a:bodyPr>
          <a:lstStyle/>
          <a:p>
            <a:r>
              <a:rPr lang="en-US" dirty="0"/>
              <a:t>W/L% Model - Residuals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81A7F-ACD8-FFAD-D2C0-56264CDEAE25}"/>
              </a:ext>
            </a:extLst>
          </p:cNvPr>
          <p:cNvSpPr txBox="1"/>
          <p:nvPr/>
        </p:nvSpPr>
        <p:spPr>
          <a:xfrm>
            <a:off x="58511" y="6277302"/>
            <a:ext cx="398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Source: https://medium.com/world-of-ai/leadership-in-ai-watch-moneyball-85125c81e54d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763DF69-1783-F361-0765-A71F37CF2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03" y="245963"/>
            <a:ext cx="3803142" cy="6400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D137-0F10-F1D8-2AF7-0C268444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C06BD-CB54-C001-1F19-5B0FBD71FF22}"/>
              </a:ext>
            </a:extLst>
          </p:cNvPr>
          <p:cNvSpPr txBox="1"/>
          <p:nvPr/>
        </p:nvSpPr>
        <p:spPr>
          <a:xfrm>
            <a:off x="1467615" y="2156054"/>
            <a:ext cx="405881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Most Underperforming Teams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08986-419B-2A5C-33FF-C7BF5A1624CD}"/>
              </a:ext>
            </a:extLst>
          </p:cNvPr>
          <p:cNvSpPr txBox="1"/>
          <p:nvPr/>
        </p:nvSpPr>
        <p:spPr>
          <a:xfrm>
            <a:off x="1502229" y="2127380"/>
            <a:ext cx="405881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Most Overperforming Teams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E3169-1DE9-96F8-15E1-AC66ACFCDC8A}"/>
              </a:ext>
            </a:extLst>
          </p:cNvPr>
          <p:cNvSpPr/>
          <p:nvPr/>
        </p:nvSpPr>
        <p:spPr>
          <a:xfrm>
            <a:off x="164315" y="5610061"/>
            <a:ext cx="1085850" cy="6385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0DE52-2190-A8BB-68EF-BECD602E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5" y="5662076"/>
            <a:ext cx="1028700" cy="5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2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9A27-765B-5003-CF31-3A9C7921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Simulation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746-7BBA-B5FF-BE7D-83DC4E0C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 Results For 2021-22 Games</a:t>
            </a:r>
          </a:p>
          <a:p>
            <a:endParaRPr lang="en-US" dirty="0"/>
          </a:p>
          <a:p>
            <a:r>
              <a:rPr lang="en-US" dirty="0"/>
              <a:t>Accuracy: 0.7816</a:t>
            </a:r>
          </a:p>
          <a:p>
            <a:endParaRPr lang="en-US" dirty="0"/>
          </a:p>
          <a:p>
            <a:r>
              <a:rPr lang="en-US" dirty="0"/>
              <a:t>Precision: 0.7849</a:t>
            </a:r>
          </a:p>
          <a:p>
            <a:endParaRPr lang="en-US" dirty="0"/>
          </a:p>
          <a:p>
            <a:r>
              <a:rPr lang="en-US" dirty="0"/>
              <a:t>TPR: 0.7640</a:t>
            </a:r>
          </a:p>
          <a:p>
            <a:r>
              <a:rPr lang="en-US" dirty="0"/>
              <a:t>FPR: 0.2015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F2E2-B677-7947-6694-33BE6293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6E0D454F-21CB-62BF-BE9F-A29F3EAE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49" y="1780381"/>
            <a:ext cx="5407746" cy="44418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35C7F8A-FFD4-37E8-BF09-CBA215A6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2B00-20B8-931E-AF4C-ADA076F8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Scenario…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98AEC-297C-E7FB-B1F8-94299C82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A41FBE-0BB2-EE9C-7823-E32A26D1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48" y="535833"/>
            <a:ext cx="4757652" cy="578633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57038C8-688D-17D4-4DFE-5DD694B1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1" y="5947515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D4CE-7C1D-3CD5-8DC2-D25B0DCF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Scenario…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9AF80-E390-467E-99BE-F5F0AA6F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A0F84BC-135C-E049-528B-7E747EC4A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365125"/>
            <a:ext cx="4754880" cy="5940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AAA6C-B0C4-509C-2B1C-20281614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1" y="5947515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B499-327E-1B23-8C2F-0071F074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Recap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026F-61FA-EF17-BB89-77665F7E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Set Results For 2021-22 Games</a:t>
            </a:r>
          </a:p>
          <a:p>
            <a:endParaRPr lang="en-US" dirty="0"/>
          </a:p>
          <a:p>
            <a:r>
              <a:rPr lang="en-US" dirty="0"/>
              <a:t>Accuracy: 0.9969</a:t>
            </a:r>
          </a:p>
          <a:p>
            <a:endParaRPr lang="en-US" dirty="0"/>
          </a:p>
          <a:p>
            <a:r>
              <a:rPr lang="en-US" dirty="0"/>
              <a:t>Precision: 0.9952</a:t>
            </a:r>
          </a:p>
          <a:p>
            <a:endParaRPr lang="en-US" dirty="0"/>
          </a:p>
          <a:p>
            <a:r>
              <a:rPr lang="en-US" dirty="0"/>
              <a:t>TPR: 0.9938</a:t>
            </a:r>
          </a:p>
          <a:p>
            <a:r>
              <a:rPr lang="en-US" dirty="0"/>
              <a:t>FPR: 0.0047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F75E5-29E1-2262-9554-1232973D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A9AD63B-AEF2-F27B-5B1F-0942E9393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47" y="1873066"/>
            <a:ext cx="5404104" cy="4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018D-886A-EEE9-2831-909105D3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Use-Case Of This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7D8F-42E9-BBB0-A939-3AAB7EFF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Use By Coaches In Post-Game Analysis</a:t>
            </a:r>
          </a:p>
          <a:p>
            <a:endParaRPr lang="en-US" dirty="0"/>
          </a:p>
          <a:p>
            <a:r>
              <a:rPr lang="en-US" dirty="0"/>
              <a:t>Can Answer The Following Types of Questions:</a:t>
            </a:r>
          </a:p>
          <a:p>
            <a:pPr lvl="1"/>
            <a:r>
              <a:rPr lang="en-US" dirty="0"/>
              <a:t>Would We Have Won If We Took X-More 3-Pointers?</a:t>
            </a:r>
          </a:p>
          <a:p>
            <a:pPr lvl="1"/>
            <a:r>
              <a:rPr lang="en-US" dirty="0"/>
              <a:t>Would We Have Won If We Grabbed X-More Offensive Rebounds?</a:t>
            </a:r>
          </a:p>
          <a:p>
            <a:pPr lvl="1"/>
            <a:r>
              <a:rPr lang="en-US" dirty="0"/>
              <a:t>Would We Have Won If We Looked To Run More Iso-Plays Instead Of Passing?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49F2-0C6B-9867-A5D9-8029BA3C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3F0FB2-5EF8-9F43-BA71-90560F47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ED46AEF-A690-3D86-2E3C-0C4A9838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413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DA61-5922-7C4F-74F3-32CF28B7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MTSU Case Analysis: 2021-22 Season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E2D-A33E-CBD0-ABDE-DFBD0BFA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8BAEF49-DC93-8188-BFA3-D1168584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687"/>
            <a:ext cx="7273560" cy="1828901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3302ED8-F572-FA6A-5F79-67C7DDF3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7546"/>
            <a:ext cx="9039910" cy="11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54D3-C498-C2B2-5A17-1BAAFD65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0983"/>
          </a:xfrm>
        </p:spPr>
        <p:txBody>
          <a:bodyPr>
            <a:normAutofit/>
          </a:bodyPr>
          <a:lstStyle/>
          <a:p>
            <a:r>
              <a:rPr lang="en-US" dirty="0"/>
              <a:t>Game Simulation Model</a:t>
            </a:r>
            <a:br>
              <a:rPr lang="en-US" dirty="0"/>
            </a:br>
            <a:br>
              <a:rPr lang="en-US" sz="3200" dirty="0"/>
            </a:br>
            <a:r>
              <a:rPr lang="en-US" sz="2000" b="1" dirty="0"/>
              <a:t>MTSU Played 37 Games</a:t>
            </a:r>
            <a:br>
              <a:rPr lang="en-US" sz="2000" b="1" dirty="0"/>
            </a:br>
            <a:r>
              <a:rPr lang="en-US" sz="2000" b="1" dirty="0"/>
              <a:t>Model Correctly Predicted 28 Games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85B90-AE48-154F-6D4C-0B3323B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29</a:t>
            </a:fld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FF09DBD-C7EB-A99C-1937-BEABE883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3" y="2346108"/>
            <a:ext cx="11288193" cy="3961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93BF0A-2CF6-B43A-31F0-7DB179BD46E5}"/>
                  </a:ext>
                </a:extLst>
              </p14:cNvPr>
              <p14:cNvContentPartPr/>
              <p14:nvPr/>
            </p14:nvContentPartPr>
            <p14:xfrm>
              <a:off x="7176865" y="3330217"/>
              <a:ext cx="793440" cy="1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93BF0A-2CF6-B43A-31F0-7DB179BD4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3225" y="3222577"/>
                <a:ext cx="901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3F9089-A8A8-D397-1004-C0B2140DF91D}"/>
                  </a:ext>
                </a:extLst>
              </p14:cNvPr>
              <p14:cNvContentPartPr/>
              <p14:nvPr/>
            </p14:nvContentPartPr>
            <p14:xfrm>
              <a:off x="6771505" y="3347137"/>
              <a:ext cx="2469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3F9089-A8A8-D397-1004-C0B2140DF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7505" y="3239137"/>
                <a:ext cx="35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4BD0AE-4543-0D97-E89A-2F0BC431E3CF}"/>
                  </a:ext>
                </a:extLst>
              </p14:cNvPr>
              <p14:cNvContentPartPr/>
              <p14:nvPr/>
            </p14:nvContentPartPr>
            <p14:xfrm>
              <a:off x="6762865" y="4114297"/>
              <a:ext cx="241200" cy="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4BD0AE-4543-0D97-E89A-2F0BC431E3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9225" y="4006297"/>
                <a:ext cx="348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9939B7-27AD-6CCE-886A-A126B2DB324F}"/>
                  </a:ext>
                </a:extLst>
              </p14:cNvPr>
              <p14:cNvContentPartPr/>
              <p14:nvPr/>
            </p14:nvContentPartPr>
            <p14:xfrm>
              <a:off x="7176865" y="4114657"/>
              <a:ext cx="793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9939B7-27AD-6CCE-886A-A126B2DB32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23225" y="4006657"/>
                <a:ext cx="90144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575AF6-DD42-414F-12C2-AD11595B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7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2868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25CCB-5716-E746-48B6-55BD82D4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Analytics Then vs. Now</a:t>
            </a:r>
          </a:p>
        </p:txBody>
      </p:sp>
      <p:pic>
        <p:nvPicPr>
          <p:cNvPr id="28674" name="Picture 2" descr="How data analytics is revolutionizing the NBA - Digital Innovation and  Transformation">
            <a:extLst>
              <a:ext uri="{FF2B5EF4-FFF2-40B4-BE49-F238E27FC236}">
                <a16:creationId xmlns:a16="http://schemas.microsoft.com/office/drawing/2014/main" id="{57176F06-EF7D-9568-94B5-F297685E3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r="3541" b="-2"/>
          <a:stretch/>
        </p:blipFill>
        <p:spPr bwMode="auto">
          <a:xfrm>
            <a:off x="393308" y="352931"/>
            <a:ext cx="555948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Basketball-Reference Now Has Every NBA Box Score in History">
            <a:extLst>
              <a:ext uri="{FF2B5EF4-FFF2-40B4-BE49-F238E27FC236}">
                <a16:creationId xmlns:a16="http://schemas.microsoft.com/office/drawing/2014/main" id="{0C5FB836-0FD7-475E-BA9A-ACC30E36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" r="-3" b="4224"/>
          <a:stretch/>
        </p:blipFill>
        <p:spPr bwMode="auto">
          <a:xfrm>
            <a:off x="6251736" y="35701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683" name="Straight Connector 2868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FC8E-F1D4-B301-D0A2-ECF164F2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4D8671-0A66-410C-BA79-88213D8251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7BC70-BF14-2A1C-98D1-5DC598F270E7}"/>
              </a:ext>
            </a:extLst>
          </p:cNvPr>
          <p:cNvSpPr txBox="1"/>
          <p:nvPr/>
        </p:nvSpPr>
        <p:spPr>
          <a:xfrm>
            <a:off x="4945336" y="4690076"/>
            <a:ext cx="67000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Image Sources: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100" i="1" dirty="0">
                <a:solidFill>
                  <a:schemeClr val="bg1"/>
                </a:solidFill>
              </a:rPr>
              <a:t>	https://www.businessinsider.com/every-nba-box-score-2012-1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100" i="1" dirty="0">
                <a:solidFill>
                  <a:schemeClr val="bg1"/>
                </a:solidFill>
              </a:rPr>
              <a:t>	https://d3.harvard.edu/platform-digit/submission/how-data-analytics-is-revolutionizing-the-nba/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EAEFE-D138-F0D1-58CB-D81502488F2E}"/>
              </a:ext>
            </a:extLst>
          </p:cNvPr>
          <p:cNvSpPr/>
          <p:nvPr/>
        </p:nvSpPr>
        <p:spPr>
          <a:xfrm>
            <a:off x="10889498" y="5744134"/>
            <a:ext cx="914719" cy="48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DFC4DB8-429A-8E06-2A4F-CBB044F4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810" y="5756530"/>
            <a:ext cx="841980" cy="4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9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A9FB-63D7-ECAD-65A8-D056DD16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6246091" cy="1325563"/>
          </a:xfrm>
        </p:spPr>
        <p:txBody>
          <a:bodyPr/>
          <a:lstStyle/>
          <a:p>
            <a:r>
              <a:rPr lang="en-US" dirty="0"/>
              <a:t>Post-Game Analysis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DA5F1-2426-9F08-B4B9-9C9DC581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30</a:t>
            </a:fld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CE93C29-8334-429D-19F7-F77608ECE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46" y="136525"/>
            <a:ext cx="4386470" cy="6508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F199D-B427-CD8F-03DB-55F21DB09BCF}"/>
              </a:ext>
            </a:extLst>
          </p:cNvPr>
          <p:cNvSpPr txBox="1"/>
          <p:nvPr/>
        </p:nvSpPr>
        <p:spPr>
          <a:xfrm>
            <a:off x="406400" y="1311564"/>
            <a:ext cx="606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Losses Jump Out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3/11 vs. UAB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Result: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p(win) =  0.140749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3/23 vs. UNC Wilmington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Result: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p(win) = 0.337883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33224-B53F-FD91-E9EE-24CEFF6F8EC4}"/>
              </a:ext>
            </a:extLst>
          </p:cNvPr>
          <p:cNvSpPr/>
          <p:nvPr/>
        </p:nvSpPr>
        <p:spPr>
          <a:xfrm>
            <a:off x="8719127" y="6459689"/>
            <a:ext cx="1570182" cy="237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61210-C1A4-1988-E21C-99D2C67F9D96}"/>
              </a:ext>
            </a:extLst>
          </p:cNvPr>
          <p:cNvSpPr/>
          <p:nvPr/>
        </p:nvSpPr>
        <p:spPr>
          <a:xfrm>
            <a:off x="8719127" y="5749447"/>
            <a:ext cx="1570182" cy="237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53547-2DE4-B903-7DBA-87DCAAD9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1" y="5947515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C5F1-65AC-3C8C-1A21-B668CE5F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4ED1-EF02-DA53-5C46-2726896A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Advanced Statistics pre-2010</a:t>
            </a:r>
          </a:p>
          <a:p>
            <a:r>
              <a:rPr lang="en-US" dirty="0"/>
              <a:t>Sparse Box Score Data pre-2010</a:t>
            </a:r>
          </a:p>
          <a:p>
            <a:endParaRPr lang="en-US" dirty="0"/>
          </a:p>
          <a:p>
            <a:r>
              <a:rPr lang="en-US" dirty="0"/>
              <a:t>Limited Computing Power For Exhaustive Neural Network Fitting</a:t>
            </a:r>
          </a:p>
          <a:p>
            <a:pPr lvl="1"/>
            <a:r>
              <a:rPr lang="en-US" dirty="0"/>
              <a:t>i7 CPU, 16 GB RAM,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10077-C09A-7A8F-BE64-FDA665F4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20763-17CA-CBF1-63E0-CF3F36EB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424-23BD-2C80-06C5-D49AAC2F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1205-A501-C57E-C4BC-BC56169A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ML Algorithm Approaches</a:t>
            </a:r>
          </a:p>
          <a:p>
            <a:pPr lvl="1"/>
            <a:r>
              <a:rPr lang="en-US" dirty="0"/>
              <a:t>Support Vector Machines</a:t>
            </a:r>
          </a:p>
          <a:p>
            <a:pPr lvl="2"/>
            <a:r>
              <a:rPr lang="en-US" dirty="0"/>
              <a:t>Leverage Principal Component Analysis To Reduce Dimensionality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Unsupervised Learning Techniques</a:t>
            </a:r>
          </a:p>
          <a:p>
            <a:pPr lvl="1"/>
            <a:endParaRPr lang="en-US" dirty="0"/>
          </a:p>
          <a:p>
            <a:r>
              <a:rPr lang="en-US" dirty="0"/>
              <a:t>Additional Data Sources</a:t>
            </a:r>
          </a:p>
          <a:p>
            <a:pPr lvl="1"/>
            <a:r>
              <a:rPr lang="en-US" dirty="0"/>
              <a:t>Explore How Many Popular College Basketball Ranking Algorithms Correlate w/ Game Outcome</a:t>
            </a:r>
          </a:p>
          <a:p>
            <a:pPr lvl="2"/>
            <a:r>
              <a:rPr lang="en-US" dirty="0"/>
              <a:t>E.g. -&gt; </a:t>
            </a:r>
            <a:r>
              <a:rPr lang="en-US" dirty="0" err="1"/>
              <a:t>KenPom</a:t>
            </a:r>
            <a:r>
              <a:rPr lang="en-US" dirty="0"/>
              <a:t>, Sagarin Index, ESPN RPI,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E92E4-C857-967C-5A5A-31F7E76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B975D-609B-E59B-7169-3DA5F545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58A8-E036-CC1F-CD35-8738279E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336-37AE-6111-6E80-1FCCF325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https://www.sports-reference.com/cbb/schools/abilene-christian/2022-gamelogs.html</a:t>
            </a:r>
          </a:p>
          <a:p>
            <a:endParaRPr lang="en-US" dirty="0"/>
          </a:p>
          <a:p>
            <a:r>
              <a:rPr lang="en-US" dirty="0"/>
              <a:t>https://www.sports-reference.com/cbb/schools/abilene-christian/2022-gamelogs-advanced.html</a:t>
            </a:r>
          </a:p>
          <a:p>
            <a:endParaRPr lang="en-US" dirty="0"/>
          </a:p>
          <a:p>
            <a:r>
              <a:rPr lang="en-US" dirty="0"/>
              <a:t>https://www.sports-reference.com/cbb/seasons/2022-school-stats.html</a:t>
            </a:r>
          </a:p>
          <a:p>
            <a:endParaRPr lang="en-US" dirty="0"/>
          </a:p>
          <a:p>
            <a:r>
              <a:rPr lang="en-US" dirty="0"/>
              <a:t>https://www.sports-reference.com/cbb/seasons/2022-advanced-school-stats.html</a:t>
            </a:r>
          </a:p>
          <a:p>
            <a:endParaRPr lang="en-US" dirty="0"/>
          </a:p>
          <a:p>
            <a:r>
              <a:rPr lang="en-US" dirty="0"/>
              <a:t>https://www.npr.org/2022/06/18/1104952410/sports-betting-ads-sports-gambling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2BAD-6D3C-90F8-FB1B-46D567D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AF360-3E69-E3A1-52F0-122C631F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9D197-B6A6-334D-8E26-89720369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53944"/>
            <a:ext cx="5277641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Importance Of Study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E53C787-31B2-5F6C-BBC3-29DC9C22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The Sports Betting Is Now an $86.5 Billion Industry (2022)</a:t>
            </a:r>
          </a:p>
          <a:p>
            <a:endParaRPr lang="en-US" sz="2200" dirty="0"/>
          </a:p>
          <a:p>
            <a:r>
              <a:rPr lang="en-US" sz="2200" dirty="0"/>
              <a:t>College Basketball Teams Are Spending ~$10,000 to $1,000,000 pers season on analytics</a:t>
            </a:r>
          </a:p>
        </p:txBody>
      </p:sp>
      <p:pic>
        <p:nvPicPr>
          <p:cNvPr id="2050" name="Picture 2" descr="Teams to Watch During the College Basketball Season - The New York Times">
            <a:extLst>
              <a:ext uri="{FF2B5EF4-FFF2-40B4-BE49-F238E27FC236}">
                <a16:creationId xmlns:a16="http://schemas.microsoft.com/office/drawing/2014/main" id="{BB4F2302-CD2E-312B-EAB9-A552DBC5C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r="20982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74FA-FB57-842E-1CFB-27DC0E00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4D8671-0A66-410C-BA79-88213D8251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A988AF-D3D6-5F2E-DA3E-B6166F46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8" y="170091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BE13A-0F26-69B7-850C-290AC474CE0A}"/>
              </a:ext>
            </a:extLst>
          </p:cNvPr>
          <p:cNvSpPr txBox="1"/>
          <p:nvPr/>
        </p:nvSpPr>
        <p:spPr>
          <a:xfrm>
            <a:off x="0" y="6389646"/>
            <a:ext cx="5917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Image Source: https://www.nytimes.com/2019/11/16/sports/ncaabasketball/teams-to-watch-college-basketball.html</a:t>
            </a:r>
          </a:p>
        </p:txBody>
      </p:sp>
    </p:spTree>
    <p:extLst>
      <p:ext uri="{BB962C8B-B14F-4D97-AF65-F5344CB8AC3E}">
        <p14:creationId xmlns:p14="http://schemas.microsoft.com/office/powerpoint/2010/main" val="14690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5CC1-F76B-2EDA-3D8E-AF399EA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F41F-98BB-A6C0-7837-68889F95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5299787"/>
          </a:xfrm>
        </p:spPr>
        <p:txBody>
          <a:bodyPr>
            <a:normAutofit/>
          </a:bodyPr>
          <a:lstStyle/>
          <a:p>
            <a:r>
              <a:rPr lang="en-US" sz="3200" dirty="0"/>
              <a:t>Research Question:</a:t>
            </a:r>
          </a:p>
          <a:p>
            <a:pPr lvl="1"/>
            <a:r>
              <a:rPr lang="en-US" sz="2800" dirty="0"/>
              <a:t>Can quantitative statistics be used to model the outcome of collegiate basketball games? If so, which machine learning algorithm and hyperparameters work best.</a:t>
            </a:r>
          </a:p>
          <a:p>
            <a:endParaRPr lang="en-US" sz="3200" dirty="0"/>
          </a:p>
          <a:p>
            <a:r>
              <a:rPr lang="en-US" sz="3200" dirty="0"/>
              <a:t>Sub-Points</a:t>
            </a:r>
          </a:p>
          <a:p>
            <a:pPr lvl="1"/>
            <a:r>
              <a:rPr lang="en-US" sz="2800" dirty="0"/>
              <a:t>Which Statistics Are Significant Predictors?</a:t>
            </a:r>
          </a:p>
          <a:p>
            <a:pPr lvl="1"/>
            <a:r>
              <a:rPr lang="en-US" sz="2800" dirty="0"/>
              <a:t>How many previous games should we consider?</a:t>
            </a:r>
          </a:p>
          <a:p>
            <a:pPr lvl="1"/>
            <a:r>
              <a:rPr lang="en-US" sz="2800" dirty="0"/>
              <a:t>Which ML Algorithm Is Best?</a:t>
            </a:r>
          </a:p>
          <a:p>
            <a:pPr lvl="1"/>
            <a:r>
              <a:rPr lang="en-US" sz="2800" dirty="0"/>
              <a:t>Are ‘traditional’ statistics or ‘modern’ statistics better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7384-872F-6CD0-2A25-C3852AA7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F9B427-C2D9-D306-1BC4-965EFFDC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B1D9-EB4E-94AA-7AEC-E573A209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Data – Basic Box Score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610E6EF-B1DE-7F3F-D425-13D5F99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3416"/>
            <a:ext cx="9144000" cy="39555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166D-FA93-4D80-253E-7CDFFA4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686BD-3817-0F30-2D29-F3E6C7C9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3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04864F-7A85-6792-131A-156D0828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2" y="544341"/>
            <a:ext cx="11076992" cy="1325563"/>
          </a:xfrm>
        </p:spPr>
        <p:txBody>
          <a:bodyPr/>
          <a:lstStyle/>
          <a:p>
            <a:r>
              <a:rPr lang="en-US" dirty="0"/>
              <a:t>Introduction To The Data – Advanced Box Score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5CFDADB-4CEE-7E31-34AF-DE7041B7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09152"/>
            <a:ext cx="9144000" cy="37093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F92E-20DF-A01F-A24E-62E6A52C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21B7E6-3D4C-CEE9-D738-10375C8D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2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DA053C-90E2-41D1-D345-178C32A6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04" y="376689"/>
            <a:ext cx="11076992" cy="1325563"/>
          </a:xfrm>
        </p:spPr>
        <p:txBody>
          <a:bodyPr/>
          <a:lstStyle/>
          <a:p>
            <a:r>
              <a:rPr lang="en-US" dirty="0"/>
              <a:t>Game Log Data – Basic Box Score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BA2966-640B-50BC-552B-5B122B940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39831"/>
            <a:ext cx="11887200" cy="28734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6277-4C7F-A4E9-3180-80FAE95D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C97CC7-3D50-A33A-57E8-BCA6765D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2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13F6-82D0-9AA2-B6A1-D8926F84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 Data – Advanced Box Score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B73043-D47B-76CB-37AA-E0DEAAD3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0415"/>
            <a:ext cx="11887200" cy="37617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7850-3623-E30C-1320-7C75926D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671-0A66-410C-BA79-88213D82519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6ED94-A950-E652-2657-B221D4C9D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8910"/>
            <a:ext cx="1381998" cy="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3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CD68AA-4C94-470C-BD2E-69801C09DF86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&amp;#x3BB;&lt;/mi&gt;&lt;/mstyle&gt;&lt;/math&gt;\&quot;,\&quot;base64Image\&quot;:\&quot;iVBORw0KGgoAAAANSUhEUgAAADUAAABFCAYAAADqxK6xAAAACXBIWXMAAA7EAAAOxAGVKw4bAAAABGJhU0UAAABEsZUXFwAAA0FJREFUeNrtm9FnHEEcx8eJiDhHVVVVhYrKU5XKU1SUqBNRFSJOVFRfovoUR91DRUXIUx/qhKgTEVEq6h4iQlX+gepDH05fKlZVRTkRFSdCOiOzjJ+dnd/sZq+/3+qP38Pt/nZ3Pne/nZnv/OaE6I7NSv8k/Vh6R/qe9LJgatelf5Z+ZvGX3ICuSQ9igEJ/wgWo4PiFTG9Lv8QBagEJxCYNb+jOwAdqnzpU3WjsqfRF6Vd0So7EpOVdqkCq8Se6kUfSRyNiitJbEVDPqULVjEbej4kbi4Bapwr1VTdwCRH7HUDtUgQa0o1TY1MvIn41omsnZ/O6cc+Q8TMA6pgi1K7+tnuR8WUAdUIRqmLp7Wx2mQOUr/UAqI7IiZF/p9JCHf2HYgL1Ow9ABQDVygNUH4DazgNUCUA18wA1DKDe5wEKTpM28gBVAVCreegkvgGoGneoeoTyneEMNGFZeJnkCqQWZg4sUONcobaFfe1vlCPQnIhf0OznBnRL66U4qAK3iesXBxA7gbgs3GvprGTHPYErEHzkAqRqTgES6gMXqE0HyA9uk9mKcNejqpwms6ro1nZAqYF2xfj8gjrUngOoruM2jGOPKQPVEGlX1LFbxvEpqkB3xHk5NA7KLMTtGMcnuIg+6CvgGrPo9oCL6DM9MNIutD/G+RFqQOOIwTVqH5KZqiUuoi/0RsR1/SCmj4voC2cNJUunYsb1cBF9trSLSlkSNogQfWsx109Rg8KIvp+Ol3+WGtQSIu1cK0MLlKAwom8NcZ8GFagSQvT9EudbCXy1FlnRp/wh8l5NClDTCKBNj/vt/GsojOg7QKZdaEGCwVcN2Gr73HA3RJ/yR573PATXYzYGh0r5ZlqgKgLoXYL7woF7zBFf1LP6IC3QbYTo80270ODG4Wmkom5kLfrS1JRs6xa29cO2Z++aSPSlraafCvwW7nCgPhQpighlBFDStLO9U2d6PgjtqXH+TZaiD/MOuGxfRFc+5nT3rjqGRXB+KOnDmqI7695bwu8fBolTHSP61At79QKgqh5AHa3fMhF9F7ktYMADaj4r0ZfFhqh1xDMT/6vgVRfTDo4/rZhnLgumpjTaa63DOnoa9FbPZhLbX23RtXdu3CgNAAAAcHRFWHRNYXRoTUwAPG1hdGggeG1sbnM9Imh0dHA6Ly93d3cudzMub3JnLzE5OTgvTWF0aC9NYXRoTUwiPjxtc3R5bGUgbWF0aHNpemU9IjE2cHgiPjxtaT4mI3gzQkI7PC9taT48L21zdHlsZT48L21hdGg+V1bsgwAAAABJRU5ErkJggg==\&quot;,\&quot;slideId\&quot;:300,\&quot;accessibleText\&quot;:\&quot;lambda\&quot;,\&quot;imageHeight\&quot;:7.45945945945946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985</Words>
  <Application>Microsoft Office PowerPoint</Application>
  <PresentationFormat>Widescreen</PresentationFormat>
  <Paragraphs>220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The Efficacy of Modern Basketball Analytics in College Basketball Predictive Win-Probability Algorithms</vt:lpstr>
      <vt:lpstr>The Game Then vs. Now</vt:lpstr>
      <vt:lpstr>Analytics Then vs. Now</vt:lpstr>
      <vt:lpstr>Importance Of Study</vt:lpstr>
      <vt:lpstr>Introduction</vt:lpstr>
      <vt:lpstr>Introduction To The Data – Basic Box Score</vt:lpstr>
      <vt:lpstr>Introduction To The Data – Advanced Box Score</vt:lpstr>
      <vt:lpstr>Game Log Data – Basic Box Score</vt:lpstr>
      <vt:lpstr>Game Log Data – Advanced Box Score</vt:lpstr>
      <vt:lpstr>Metadata About The Data</vt:lpstr>
      <vt:lpstr>Methodology – Season-Long W/L%</vt:lpstr>
      <vt:lpstr>Methodology – Game Simulation</vt:lpstr>
      <vt:lpstr>Results – Season-Long W/L% Model</vt:lpstr>
      <vt:lpstr>Significant Predictors</vt:lpstr>
      <vt:lpstr>Results – Game Prediction Model</vt:lpstr>
      <vt:lpstr>Results – Game Prediction Model</vt:lpstr>
      <vt:lpstr>Results – Game Prediction Model</vt:lpstr>
      <vt:lpstr>Results – Game Prediction Model</vt:lpstr>
      <vt:lpstr>Recap Of Optimal Models</vt:lpstr>
      <vt:lpstr>Discussion</vt:lpstr>
      <vt:lpstr>W/L% Model</vt:lpstr>
      <vt:lpstr>W/L% Model - Residuals</vt:lpstr>
      <vt:lpstr>Game Simulation Model</vt:lpstr>
      <vt:lpstr>Worst Case Scenario…</vt:lpstr>
      <vt:lpstr>Best Case Scenario…</vt:lpstr>
      <vt:lpstr>Game Recap Model</vt:lpstr>
      <vt:lpstr>What’s The Use-Case Of This Model?</vt:lpstr>
      <vt:lpstr>MTSU Case Analysis: 2021-22 Season</vt:lpstr>
      <vt:lpstr>Game Simulation Model  MTSU Played 37 Games Model Correctly Predicted 28 Games </vt:lpstr>
      <vt:lpstr>Post-Game Analysis Model</vt:lpstr>
      <vt:lpstr>Limitations Of This Study</vt:lpstr>
      <vt:lpstr>Future Direction Of Study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Mepham</dc:creator>
  <cp:lastModifiedBy>Robert Mepham</cp:lastModifiedBy>
  <cp:revision>34</cp:revision>
  <dcterms:created xsi:type="dcterms:W3CDTF">2022-10-17T16:11:44Z</dcterms:created>
  <dcterms:modified xsi:type="dcterms:W3CDTF">2022-10-19T21:25:49Z</dcterms:modified>
</cp:coreProperties>
</file>