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ae1446e93_1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ae1446e9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ae1446e93_1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ae1446e9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ae1446e93_1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ae1446e9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ae1446e93_1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ae1446e93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ae1446e93_4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ae1446e9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ae1446e93_1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e1446e93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ae1446e93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ae1446e9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bb0f914fb_1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bb0f914f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c39be53bb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c39be53b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bb0f914fb_1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bb0f914f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c39be53bb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c39be53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bb0f914fb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bb0f914f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c39be53bb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c39be53b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39be53bb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39be53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ae1446e93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ae1446e9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ae1446e93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ae1446e9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c39be53b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c39be53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Evolving The Punt Play</a:t>
            </a:r>
            <a:endParaRPr/>
          </a:p>
          <a:p>
            <a:pPr indent="0" lvl="0" marL="0" rtl="0" algn="ctr">
              <a:spcBef>
                <a:spcPts val="0"/>
              </a:spcBef>
              <a:spcAft>
                <a:spcPts val="0"/>
              </a:spcAft>
              <a:buNone/>
            </a:pPr>
            <a:r>
              <a:rPr lang="en" sz="2000"/>
              <a:t>A proposal to reduce injuries while maintaining the integrity of the game</a:t>
            </a:r>
            <a:endParaRPr sz="2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NFL 1st and Future / Kaggle Challenge</a:t>
            </a:r>
            <a:endParaRPr/>
          </a:p>
          <a:p>
            <a:pPr indent="0" lvl="0" marL="0" rtl="0" algn="ctr">
              <a:spcBef>
                <a:spcPts val="0"/>
              </a:spcBef>
              <a:spcAft>
                <a:spcPts val="0"/>
              </a:spcAft>
              <a:buNone/>
            </a:pPr>
            <a:r>
              <a:rPr lang="en"/>
              <a:t>January,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Fair </a:t>
            </a:r>
            <a:r>
              <a:rPr lang="en"/>
              <a:t>Catch</a:t>
            </a:r>
            <a:r>
              <a:rPr lang="en"/>
              <a:t> vs Returns</a:t>
            </a:r>
            <a:endParaRPr/>
          </a:p>
        </p:txBody>
      </p:sp>
      <p:pic>
        <p:nvPicPr>
          <p:cNvPr id="136" name="Google Shape;136;p22"/>
          <p:cNvPicPr preferRelativeResize="0"/>
          <p:nvPr/>
        </p:nvPicPr>
        <p:blipFill rotWithShape="1">
          <a:blip r:embed="rId3">
            <a:alphaModFix/>
          </a:blip>
          <a:srcRect b="16944" l="21365" r="2761" t="12303"/>
          <a:stretch/>
        </p:blipFill>
        <p:spPr>
          <a:xfrm>
            <a:off x="4777000" y="2939763"/>
            <a:ext cx="3445574" cy="1800125"/>
          </a:xfrm>
          <a:prstGeom prst="rect">
            <a:avLst/>
          </a:prstGeom>
          <a:noFill/>
          <a:ln>
            <a:noFill/>
          </a:ln>
        </p:spPr>
      </p:pic>
      <p:sp>
        <p:nvSpPr>
          <p:cNvPr id="137" name="Google Shape;137;p22"/>
          <p:cNvSpPr txBox="1"/>
          <p:nvPr/>
        </p:nvSpPr>
        <p:spPr>
          <a:xfrm>
            <a:off x="364475" y="1245700"/>
            <a:ext cx="7622400" cy="111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latin typeface="Average"/>
                <a:ea typeface="Average"/>
                <a:cs typeface="Average"/>
                <a:sym typeface="Average"/>
              </a:rPr>
              <a:t>Punt returners are currently incentivized to only make a fair catch when coverage team’s gunners are extremely close to returner at the time of reception.</a:t>
            </a:r>
            <a:br>
              <a:rPr lang="en" sz="1800">
                <a:solidFill>
                  <a:schemeClr val="accent3"/>
                </a:solidFill>
                <a:latin typeface="Average"/>
                <a:ea typeface="Average"/>
                <a:cs typeface="Average"/>
                <a:sym typeface="Average"/>
              </a:rPr>
            </a:br>
            <a:r>
              <a:rPr lang="en" sz="1800">
                <a:solidFill>
                  <a:schemeClr val="accent3"/>
                </a:solidFill>
                <a:latin typeface="Average"/>
                <a:ea typeface="Average"/>
                <a:cs typeface="Average"/>
                <a:sym typeface="Average"/>
              </a:rPr>
              <a:t>- Median distance of </a:t>
            </a:r>
            <a:r>
              <a:rPr lang="en" sz="1800">
                <a:solidFill>
                  <a:schemeClr val="accent3"/>
                </a:solidFill>
                <a:latin typeface="Average"/>
                <a:ea typeface="Average"/>
                <a:cs typeface="Average"/>
                <a:sym typeface="Average"/>
              </a:rPr>
              <a:t>3.19 yards on fair catch</a:t>
            </a:r>
            <a:br>
              <a:rPr lang="en" sz="1800">
                <a:solidFill>
                  <a:schemeClr val="accent3"/>
                </a:solidFill>
                <a:latin typeface="Average"/>
                <a:ea typeface="Average"/>
                <a:cs typeface="Average"/>
                <a:sym typeface="Average"/>
              </a:rPr>
            </a:br>
            <a:r>
              <a:rPr lang="en" sz="1800">
                <a:solidFill>
                  <a:schemeClr val="accent3"/>
                </a:solidFill>
                <a:latin typeface="Average"/>
                <a:ea typeface="Average"/>
                <a:cs typeface="Average"/>
                <a:sym typeface="Average"/>
              </a:rPr>
              <a:t>- Median distance of 10.03 yards on return</a:t>
            </a:r>
            <a:endParaRPr sz="1800">
              <a:solidFill>
                <a:schemeClr val="accent3"/>
              </a:solidFill>
              <a:latin typeface="Average"/>
              <a:ea typeface="Average"/>
              <a:cs typeface="Average"/>
              <a:sym typeface="Average"/>
            </a:endParaRPr>
          </a:p>
        </p:txBody>
      </p:sp>
      <p:pic>
        <p:nvPicPr>
          <p:cNvPr id="138" name="Google Shape;138;p22"/>
          <p:cNvPicPr preferRelativeResize="0"/>
          <p:nvPr/>
        </p:nvPicPr>
        <p:blipFill rotWithShape="1">
          <a:blip r:embed="rId4">
            <a:alphaModFix/>
          </a:blip>
          <a:srcRect b="17080" l="21310" r="2741" t="12862"/>
          <a:stretch/>
        </p:blipFill>
        <p:spPr>
          <a:xfrm>
            <a:off x="967400" y="2975125"/>
            <a:ext cx="3346176" cy="1729400"/>
          </a:xfrm>
          <a:prstGeom prst="rect">
            <a:avLst/>
          </a:prstGeom>
          <a:noFill/>
          <a:ln>
            <a:noFill/>
          </a:ln>
        </p:spPr>
      </p:pic>
      <p:sp>
        <p:nvSpPr>
          <p:cNvPr id="139" name="Google Shape;139;p22"/>
          <p:cNvSpPr txBox="1"/>
          <p:nvPr/>
        </p:nvSpPr>
        <p:spPr>
          <a:xfrm>
            <a:off x="1167000" y="2020950"/>
            <a:ext cx="3000000" cy="13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00"/>
                </a:solidFill>
                <a:latin typeface="Oswald"/>
                <a:ea typeface="Oswald"/>
                <a:cs typeface="Oswald"/>
                <a:sym typeface="Oswald"/>
              </a:rPr>
              <a:t>Punt Returned</a:t>
            </a:r>
            <a:endParaRPr sz="2000">
              <a:solidFill>
                <a:srgbClr val="FFFF00"/>
              </a:solidFill>
              <a:latin typeface="Oswald"/>
              <a:ea typeface="Oswald"/>
              <a:cs typeface="Oswald"/>
              <a:sym typeface="Oswald"/>
            </a:endParaRPr>
          </a:p>
          <a:p>
            <a:pPr indent="0" lvl="0" marL="0" rtl="0" algn="ctr">
              <a:spcBef>
                <a:spcPts val="0"/>
              </a:spcBef>
              <a:spcAft>
                <a:spcPts val="0"/>
              </a:spcAft>
              <a:buNone/>
            </a:pPr>
            <a:r>
              <a:rPr lang="en" sz="800">
                <a:solidFill>
                  <a:srgbClr val="FFFF00"/>
                </a:solidFill>
                <a:latin typeface="Oswald"/>
                <a:ea typeface="Oswald"/>
                <a:cs typeface="Oswald"/>
                <a:sym typeface="Oswald"/>
              </a:rPr>
              <a:t>* Gunners Relative Position at Point of Catch </a:t>
            </a:r>
            <a:endParaRPr sz="800">
              <a:solidFill>
                <a:srgbClr val="FFFF00"/>
              </a:solidFill>
              <a:latin typeface="Oswald"/>
              <a:ea typeface="Oswald"/>
              <a:cs typeface="Oswald"/>
              <a:sym typeface="Oswald"/>
            </a:endParaRPr>
          </a:p>
          <a:p>
            <a:pPr indent="0" lvl="0" marL="0" rtl="0" algn="ctr">
              <a:spcBef>
                <a:spcPts val="0"/>
              </a:spcBef>
              <a:spcAft>
                <a:spcPts val="0"/>
              </a:spcAft>
              <a:buNone/>
            </a:pPr>
            <a:r>
              <a:rPr lang="en" sz="800">
                <a:solidFill>
                  <a:srgbClr val="FFFF00"/>
                </a:solidFill>
                <a:latin typeface="Oswald"/>
                <a:ea typeface="Oswald"/>
                <a:cs typeface="Oswald"/>
                <a:sym typeface="Oswald"/>
              </a:rPr>
              <a:t>red and orange indicate involved in concussion</a:t>
            </a:r>
            <a:endParaRPr sz="800">
              <a:solidFill>
                <a:srgbClr val="FFFF00"/>
              </a:solidFill>
              <a:latin typeface="Oswald"/>
              <a:ea typeface="Oswald"/>
              <a:cs typeface="Oswald"/>
              <a:sym typeface="Oswald"/>
            </a:endParaRPr>
          </a:p>
        </p:txBody>
      </p:sp>
      <p:sp>
        <p:nvSpPr>
          <p:cNvPr id="140" name="Google Shape;140;p22"/>
          <p:cNvSpPr txBox="1"/>
          <p:nvPr/>
        </p:nvSpPr>
        <p:spPr>
          <a:xfrm>
            <a:off x="4926488" y="2087225"/>
            <a:ext cx="3239400" cy="13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9900"/>
                </a:solidFill>
                <a:latin typeface="Oswald"/>
                <a:ea typeface="Oswald"/>
                <a:cs typeface="Oswald"/>
                <a:sym typeface="Oswald"/>
              </a:rPr>
              <a:t>Punt </a:t>
            </a:r>
            <a:r>
              <a:rPr lang="en" sz="2000">
                <a:solidFill>
                  <a:srgbClr val="FF9900"/>
                </a:solidFill>
                <a:latin typeface="Oswald"/>
                <a:ea typeface="Oswald"/>
                <a:cs typeface="Oswald"/>
                <a:sym typeface="Oswald"/>
              </a:rPr>
              <a:t>Fair Caught</a:t>
            </a:r>
            <a:endParaRPr sz="2000">
              <a:solidFill>
                <a:srgbClr val="FF9900"/>
              </a:solidFill>
              <a:latin typeface="Oswald"/>
              <a:ea typeface="Oswald"/>
              <a:cs typeface="Oswald"/>
              <a:sym typeface="Oswald"/>
            </a:endParaRPr>
          </a:p>
          <a:p>
            <a:pPr indent="0" lvl="0" marL="0" rtl="0" algn="ctr">
              <a:spcBef>
                <a:spcPts val="0"/>
              </a:spcBef>
              <a:spcAft>
                <a:spcPts val="0"/>
              </a:spcAft>
              <a:buNone/>
            </a:pPr>
            <a:r>
              <a:rPr lang="en" sz="800">
                <a:solidFill>
                  <a:srgbClr val="FF9900"/>
                </a:solidFill>
                <a:latin typeface="Oswald"/>
                <a:ea typeface="Oswald"/>
                <a:cs typeface="Oswald"/>
                <a:sym typeface="Oswald"/>
              </a:rPr>
              <a:t>* Gunners Relative Position at Point of Catch</a:t>
            </a:r>
            <a:endParaRPr sz="800">
              <a:solidFill>
                <a:srgbClr val="FF9900"/>
              </a:solidFill>
              <a:latin typeface="Oswald"/>
              <a:ea typeface="Oswald"/>
              <a:cs typeface="Oswald"/>
              <a:sym typeface="Oswald"/>
            </a:endParaRPr>
          </a:p>
          <a:p>
            <a:pPr indent="0" lvl="0" marL="0" rtl="0" algn="l">
              <a:spcBef>
                <a:spcPts val="0"/>
              </a:spcBef>
              <a:spcAft>
                <a:spcPts val="0"/>
              </a:spcAft>
              <a:buNone/>
            </a:pPr>
            <a:r>
              <a:t/>
            </a:r>
            <a:endParaRPr sz="2000">
              <a:solidFill>
                <a:srgbClr val="FF9900"/>
              </a:solidFill>
              <a:latin typeface="Oswald"/>
              <a:ea typeface="Oswald"/>
              <a:cs typeface="Oswald"/>
              <a:sym typeface="Oswald"/>
            </a:endParaRPr>
          </a:p>
        </p:txBody>
      </p:sp>
      <p:pic>
        <p:nvPicPr>
          <p:cNvPr id="141" name="Google Shape;141;p22"/>
          <p:cNvPicPr preferRelativeResize="0"/>
          <p:nvPr/>
        </p:nvPicPr>
        <p:blipFill rotWithShape="1">
          <a:blip r:embed="rId4">
            <a:alphaModFix/>
          </a:blip>
          <a:srcRect b="10004" l="66279" r="2738" t="83822"/>
          <a:stretch/>
        </p:blipFill>
        <p:spPr>
          <a:xfrm>
            <a:off x="3631125" y="4945361"/>
            <a:ext cx="1364976" cy="15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Punt Returner Routes</a:t>
            </a:r>
            <a:endParaRPr/>
          </a:p>
          <a:p>
            <a:pPr indent="0" lvl="0" marL="0" rtl="0" algn="ctr">
              <a:spcBef>
                <a:spcPts val="0"/>
              </a:spcBef>
              <a:spcAft>
                <a:spcPts val="0"/>
              </a:spcAft>
              <a:buNone/>
            </a:pPr>
            <a:r>
              <a:t/>
            </a:r>
            <a:endParaRPr sz="1000"/>
          </a:p>
        </p:txBody>
      </p:sp>
      <p:grpSp>
        <p:nvGrpSpPr>
          <p:cNvPr id="147" name="Google Shape;147;p23"/>
          <p:cNvGrpSpPr/>
          <p:nvPr/>
        </p:nvGrpSpPr>
        <p:grpSpPr>
          <a:xfrm>
            <a:off x="4432134" y="1249000"/>
            <a:ext cx="4366501" cy="1577102"/>
            <a:chOff x="5648425" y="1329354"/>
            <a:chExt cx="3204066" cy="1238400"/>
          </a:xfrm>
        </p:grpSpPr>
        <p:sp>
          <p:nvSpPr>
            <p:cNvPr id="148" name="Google Shape;148;p23"/>
            <p:cNvSpPr/>
            <p:nvPr/>
          </p:nvSpPr>
          <p:spPr>
            <a:xfrm>
              <a:off x="5658691" y="1329354"/>
              <a:ext cx="3193800" cy="123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3"/>
            <p:cNvPicPr preferRelativeResize="0"/>
            <p:nvPr/>
          </p:nvPicPr>
          <p:blipFill>
            <a:blip r:embed="rId3">
              <a:alphaModFix/>
            </a:blip>
            <a:stretch>
              <a:fillRect/>
            </a:stretch>
          </p:blipFill>
          <p:spPr>
            <a:xfrm>
              <a:off x="5648425" y="1358350"/>
              <a:ext cx="3141974" cy="1115900"/>
            </a:xfrm>
            <a:prstGeom prst="rect">
              <a:avLst/>
            </a:prstGeom>
            <a:noFill/>
            <a:ln>
              <a:noFill/>
            </a:ln>
          </p:spPr>
        </p:pic>
      </p:grpSp>
      <p:sp>
        <p:nvSpPr>
          <p:cNvPr id="150" name="Google Shape;150;p23"/>
          <p:cNvSpPr txBox="1"/>
          <p:nvPr/>
        </p:nvSpPr>
        <p:spPr>
          <a:xfrm>
            <a:off x="449388" y="4228625"/>
            <a:ext cx="3696000" cy="77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Oswald"/>
                <a:ea typeface="Oswald"/>
                <a:cs typeface="Oswald"/>
                <a:sym typeface="Oswald"/>
              </a:rPr>
              <a:t>*Injured Routes </a:t>
            </a:r>
            <a:r>
              <a:rPr lang="en" sz="1000">
                <a:solidFill>
                  <a:srgbClr val="FF0000"/>
                </a:solidFill>
                <a:latin typeface="Oswald"/>
                <a:ea typeface="Oswald"/>
                <a:cs typeface="Oswald"/>
                <a:sym typeface="Oswald"/>
              </a:rPr>
              <a:t>Red</a:t>
            </a:r>
            <a:r>
              <a:rPr lang="en" sz="1000">
                <a:solidFill>
                  <a:schemeClr val="dk1"/>
                </a:solidFill>
                <a:latin typeface="Oswald"/>
                <a:ea typeface="Oswald"/>
                <a:cs typeface="Oswald"/>
                <a:sym typeface="Oswald"/>
              </a:rPr>
              <a:t> / Primary Partner </a:t>
            </a:r>
            <a:r>
              <a:rPr lang="en" sz="1000">
                <a:solidFill>
                  <a:srgbClr val="FF9900"/>
                </a:solidFill>
                <a:latin typeface="Oswald"/>
                <a:ea typeface="Oswald"/>
                <a:cs typeface="Oswald"/>
                <a:sym typeface="Oswald"/>
              </a:rPr>
              <a:t>Orange</a:t>
            </a:r>
            <a:r>
              <a:rPr lang="en" sz="1000">
                <a:solidFill>
                  <a:schemeClr val="dk1"/>
                </a:solidFill>
                <a:latin typeface="Oswald"/>
                <a:ea typeface="Oswald"/>
                <a:cs typeface="Oswald"/>
                <a:sym typeface="Oswald"/>
              </a:rPr>
              <a:t> / All Others White</a:t>
            </a:r>
            <a:endParaRPr/>
          </a:p>
        </p:txBody>
      </p:sp>
      <p:sp>
        <p:nvSpPr>
          <p:cNvPr id="151" name="Google Shape;151;p23"/>
          <p:cNvSpPr txBox="1"/>
          <p:nvPr/>
        </p:nvSpPr>
        <p:spPr>
          <a:xfrm>
            <a:off x="223500" y="1087300"/>
            <a:ext cx="4147800" cy="126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latin typeface="Average"/>
                <a:ea typeface="Average"/>
                <a:cs typeface="Average"/>
                <a:sym typeface="Average"/>
              </a:rPr>
              <a:t>Punt r</a:t>
            </a:r>
            <a:r>
              <a:rPr lang="en" sz="1800">
                <a:solidFill>
                  <a:schemeClr val="accent3"/>
                </a:solidFill>
                <a:latin typeface="Average"/>
                <a:ea typeface="Average"/>
                <a:cs typeface="Average"/>
                <a:sym typeface="Average"/>
              </a:rPr>
              <a:t>eturners tend to run sideline to sideline, with </a:t>
            </a:r>
            <a:r>
              <a:rPr b="1" lang="en" sz="1800">
                <a:solidFill>
                  <a:schemeClr val="accent3"/>
                </a:solidFill>
                <a:latin typeface="Average"/>
                <a:ea typeface="Average"/>
                <a:cs typeface="Average"/>
                <a:sym typeface="Average"/>
              </a:rPr>
              <a:t>19% of returns for no gain or negative yards</a:t>
            </a:r>
            <a:r>
              <a:rPr lang="en" sz="1800">
                <a:solidFill>
                  <a:schemeClr val="accent3"/>
                </a:solidFill>
                <a:latin typeface="Average"/>
                <a:ea typeface="Average"/>
                <a:cs typeface="Average"/>
                <a:sym typeface="Average"/>
              </a:rPr>
              <a:t>.</a:t>
            </a:r>
            <a:endParaRPr b="1" sz="1800">
              <a:solidFill>
                <a:schemeClr val="accent3"/>
              </a:solidFill>
              <a:latin typeface="Average"/>
              <a:ea typeface="Average"/>
              <a:cs typeface="Average"/>
              <a:sym typeface="Average"/>
            </a:endParaRPr>
          </a:p>
        </p:txBody>
      </p:sp>
      <p:sp>
        <p:nvSpPr>
          <p:cNvPr id="152" name="Google Shape;152;p23"/>
          <p:cNvSpPr/>
          <p:nvPr/>
        </p:nvSpPr>
        <p:spPr>
          <a:xfrm>
            <a:off x="4357819" y="2987788"/>
            <a:ext cx="4622067" cy="166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3"/>
          <p:cNvPicPr preferRelativeResize="0"/>
          <p:nvPr/>
        </p:nvPicPr>
        <p:blipFill>
          <a:blip r:embed="rId4">
            <a:alphaModFix/>
          </a:blip>
          <a:stretch>
            <a:fillRect/>
          </a:stretch>
        </p:blipFill>
        <p:spPr>
          <a:xfrm>
            <a:off x="4432125" y="3105600"/>
            <a:ext cx="4366500" cy="1428208"/>
          </a:xfrm>
          <a:prstGeom prst="rect">
            <a:avLst/>
          </a:prstGeom>
          <a:noFill/>
          <a:ln>
            <a:noFill/>
          </a:ln>
        </p:spPr>
      </p:pic>
      <p:pic>
        <p:nvPicPr>
          <p:cNvPr id="154" name="Google Shape;154;p23"/>
          <p:cNvPicPr preferRelativeResize="0"/>
          <p:nvPr/>
        </p:nvPicPr>
        <p:blipFill rotWithShape="1">
          <a:blip r:embed="rId5">
            <a:alphaModFix/>
          </a:blip>
          <a:srcRect b="16999" l="6190" r="17380" t="12928"/>
          <a:stretch/>
        </p:blipFill>
        <p:spPr>
          <a:xfrm>
            <a:off x="449400" y="2588350"/>
            <a:ext cx="3695999" cy="1898694"/>
          </a:xfrm>
          <a:prstGeom prst="rect">
            <a:avLst/>
          </a:prstGeom>
          <a:noFill/>
          <a:ln>
            <a:noFill/>
          </a:ln>
        </p:spPr>
      </p:pic>
      <p:sp>
        <p:nvSpPr>
          <p:cNvPr id="155" name="Google Shape;155;p23"/>
          <p:cNvSpPr txBox="1"/>
          <p:nvPr/>
        </p:nvSpPr>
        <p:spPr>
          <a:xfrm>
            <a:off x="449400" y="1789050"/>
            <a:ext cx="3696000" cy="13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Punt </a:t>
            </a:r>
            <a:r>
              <a:rPr lang="en" sz="1600">
                <a:solidFill>
                  <a:schemeClr val="dk1"/>
                </a:solidFill>
                <a:latin typeface="Oswald"/>
                <a:ea typeface="Oswald"/>
                <a:cs typeface="Oswald"/>
                <a:sym typeface="Oswald"/>
              </a:rPr>
              <a:t>Returner</a:t>
            </a:r>
            <a:r>
              <a:rPr lang="en" sz="1600">
                <a:solidFill>
                  <a:schemeClr val="dk1"/>
                </a:solidFill>
                <a:latin typeface="Oswald"/>
                <a:ea typeface="Oswald"/>
                <a:cs typeface="Oswald"/>
                <a:sym typeface="Oswald"/>
              </a:rPr>
              <a:t> Routes Visualized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Double Teaming of Gunners</a:t>
            </a:r>
            <a:endParaRPr/>
          </a:p>
        </p:txBody>
      </p:sp>
      <p:pic>
        <p:nvPicPr>
          <p:cNvPr id="161" name="Google Shape;161;p24"/>
          <p:cNvPicPr preferRelativeResize="0"/>
          <p:nvPr/>
        </p:nvPicPr>
        <p:blipFill rotWithShape="1">
          <a:blip r:embed="rId3">
            <a:alphaModFix/>
          </a:blip>
          <a:srcRect b="0" l="0" r="0" t="5678"/>
          <a:stretch/>
        </p:blipFill>
        <p:spPr>
          <a:xfrm>
            <a:off x="1605425" y="2267900"/>
            <a:ext cx="6106351" cy="2171050"/>
          </a:xfrm>
          <a:prstGeom prst="rect">
            <a:avLst/>
          </a:prstGeom>
          <a:noFill/>
          <a:ln>
            <a:noFill/>
          </a:ln>
        </p:spPr>
      </p:pic>
      <p:sp>
        <p:nvSpPr>
          <p:cNvPr id="162" name="Google Shape;162;p24"/>
          <p:cNvSpPr txBox="1"/>
          <p:nvPr/>
        </p:nvSpPr>
        <p:spPr>
          <a:xfrm>
            <a:off x="165650" y="742100"/>
            <a:ext cx="8852100" cy="182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accent3"/>
                </a:solidFill>
                <a:latin typeface="Average"/>
                <a:ea typeface="Average"/>
                <a:cs typeface="Average"/>
                <a:sym typeface="Average"/>
              </a:rPr>
              <a:t>The rate of concussions when there are 4 jammers is more than double the rate then when there are 2 jammers</a:t>
            </a:r>
            <a:endParaRPr sz="1600">
              <a:solidFill>
                <a:schemeClr val="accent3"/>
              </a:solidFill>
              <a:latin typeface="Average"/>
              <a:ea typeface="Average"/>
              <a:cs typeface="Average"/>
              <a:sym typeface="Average"/>
            </a:endParaRPr>
          </a:p>
        </p:txBody>
      </p:sp>
      <p:sp>
        <p:nvSpPr>
          <p:cNvPr id="163" name="Google Shape;163;p24"/>
          <p:cNvSpPr txBox="1"/>
          <p:nvPr/>
        </p:nvSpPr>
        <p:spPr>
          <a:xfrm>
            <a:off x="3326300" y="1817375"/>
            <a:ext cx="3000000" cy="5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Rate of Concussions by # of Jammers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Gunners </a:t>
            </a:r>
            <a:r>
              <a:rPr lang="en"/>
              <a:t>Routes when Single/Double Teamed</a:t>
            </a:r>
            <a:endParaRPr/>
          </a:p>
          <a:p>
            <a:pPr indent="0" lvl="0" marL="0" rtl="0" algn="ctr">
              <a:spcBef>
                <a:spcPts val="0"/>
              </a:spcBef>
              <a:spcAft>
                <a:spcPts val="0"/>
              </a:spcAft>
              <a:buNone/>
            </a:pPr>
            <a:r>
              <a:rPr lang="en" sz="1000"/>
              <a:t>*Injured Routes Red / Primary Partner Orange / All Others White</a:t>
            </a:r>
            <a:endParaRPr sz="1000"/>
          </a:p>
        </p:txBody>
      </p:sp>
      <p:sp>
        <p:nvSpPr>
          <p:cNvPr id="169" name="Google Shape;169;p25"/>
          <p:cNvSpPr txBox="1"/>
          <p:nvPr/>
        </p:nvSpPr>
        <p:spPr>
          <a:xfrm>
            <a:off x="655975" y="1994475"/>
            <a:ext cx="3000000" cy="5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Gunner Routes - </a:t>
            </a:r>
            <a:r>
              <a:rPr lang="en" sz="1600">
                <a:solidFill>
                  <a:schemeClr val="dk1"/>
                </a:solidFill>
                <a:latin typeface="Oswald"/>
                <a:ea typeface="Oswald"/>
                <a:cs typeface="Oswald"/>
                <a:sym typeface="Oswald"/>
              </a:rPr>
              <a:t>Single Coverage</a:t>
            </a:r>
            <a:endParaRPr sz="1600"/>
          </a:p>
        </p:txBody>
      </p:sp>
      <p:sp>
        <p:nvSpPr>
          <p:cNvPr id="170" name="Google Shape;170;p25"/>
          <p:cNvSpPr txBox="1"/>
          <p:nvPr/>
        </p:nvSpPr>
        <p:spPr>
          <a:xfrm>
            <a:off x="5011300" y="1994475"/>
            <a:ext cx="3000000" cy="5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Gunner Routes - </a:t>
            </a:r>
            <a:r>
              <a:rPr lang="en" sz="1600">
                <a:solidFill>
                  <a:schemeClr val="dk1"/>
                </a:solidFill>
                <a:latin typeface="Oswald"/>
                <a:ea typeface="Oswald"/>
                <a:cs typeface="Oswald"/>
                <a:sym typeface="Oswald"/>
              </a:rPr>
              <a:t>Double Coverage</a:t>
            </a:r>
            <a:endParaRPr sz="1600"/>
          </a:p>
        </p:txBody>
      </p:sp>
      <p:pic>
        <p:nvPicPr>
          <p:cNvPr id="171" name="Google Shape;171;p25"/>
          <p:cNvPicPr preferRelativeResize="0"/>
          <p:nvPr/>
        </p:nvPicPr>
        <p:blipFill rotWithShape="1">
          <a:blip r:embed="rId3">
            <a:alphaModFix/>
          </a:blip>
          <a:srcRect b="17376" l="29154" r="2375" t="12502"/>
          <a:stretch/>
        </p:blipFill>
        <p:spPr>
          <a:xfrm>
            <a:off x="284125" y="2537775"/>
            <a:ext cx="3824830" cy="2193400"/>
          </a:xfrm>
          <a:prstGeom prst="rect">
            <a:avLst/>
          </a:prstGeom>
          <a:noFill/>
          <a:ln>
            <a:noFill/>
          </a:ln>
        </p:spPr>
      </p:pic>
      <p:pic>
        <p:nvPicPr>
          <p:cNvPr id="172" name="Google Shape;172;p25"/>
          <p:cNvPicPr preferRelativeResize="0"/>
          <p:nvPr/>
        </p:nvPicPr>
        <p:blipFill rotWithShape="1">
          <a:blip r:embed="rId4">
            <a:alphaModFix/>
          </a:blip>
          <a:srcRect b="17527" l="29377" r="2381" t="12360"/>
          <a:stretch/>
        </p:blipFill>
        <p:spPr>
          <a:xfrm>
            <a:off x="4605138" y="2537775"/>
            <a:ext cx="3812324" cy="2193400"/>
          </a:xfrm>
          <a:prstGeom prst="rect">
            <a:avLst/>
          </a:prstGeom>
          <a:noFill/>
          <a:ln>
            <a:noFill/>
          </a:ln>
        </p:spPr>
      </p:pic>
      <p:sp>
        <p:nvSpPr>
          <p:cNvPr id="173" name="Google Shape;173;p25"/>
          <p:cNvSpPr txBox="1"/>
          <p:nvPr/>
        </p:nvSpPr>
        <p:spPr>
          <a:xfrm>
            <a:off x="284125" y="1166200"/>
            <a:ext cx="8133300" cy="79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latin typeface="Average"/>
                <a:ea typeface="Average"/>
                <a:cs typeface="Average"/>
                <a:sym typeface="Average"/>
              </a:rPr>
              <a:t>The data clearly show gunners run very different routes when double covered vs single covered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idx="2" type="body"/>
          </p:nvPr>
        </p:nvSpPr>
        <p:spPr>
          <a:xfrm>
            <a:off x="5032250" y="733325"/>
            <a:ext cx="3837000" cy="382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simple understanding of physics we computed a </a:t>
            </a:r>
            <a:r>
              <a:rPr b="1" lang="en"/>
              <a:t>Normalized Injury Risk</a:t>
            </a:r>
            <a:r>
              <a:rPr lang="en"/>
              <a:t> metric of every combination of two players, for every datapoint (1 per 0.1 second), during a play.</a:t>
            </a:r>
            <a:endParaRPr/>
          </a:p>
          <a:p>
            <a:pPr indent="0" lvl="0" marL="0" rtl="0" algn="l">
              <a:spcBef>
                <a:spcPts val="1600"/>
              </a:spcBef>
              <a:spcAft>
                <a:spcPts val="0"/>
              </a:spcAft>
              <a:buNone/>
            </a:pPr>
            <a:r>
              <a:rPr lang="en"/>
              <a:t>Calculated Using</a:t>
            </a:r>
            <a:r>
              <a:rPr lang="en"/>
              <a:t>:</a:t>
            </a:r>
            <a:endParaRPr/>
          </a:p>
          <a:p>
            <a:pPr indent="-342900" lvl="0" marL="457200" rtl="0" algn="l">
              <a:spcBef>
                <a:spcPts val="0"/>
              </a:spcBef>
              <a:spcAft>
                <a:spcPts val="0"/>
              </a:spcAft>
              <a:buSzPts val="1800"/>
              <a:buChar char="●"/>
            </a:pPr>
            <a:r>
              <a:rPr lang="en"/>
              <a:t>Angular Momentum for every player at every moment of the play.</a:t>
            </a:r>
            <a:endParaRPr/>
          </a:p>
          <a:p>
            <a:pPr indent="-342900" lvl="0" marL="457200" rtl="0" algn="l">
              <a:spcBef>
                <a:spcPts val="0"/>
              </a:spcBef>
              <a:spcAft>
                <a:spcPts val="0"/>
              </a:spcAft>
              <a:buSzPts val="1800"/>
              <a:buChar char="●"/>
            </a:pPr>
            <a:r>
              <a:rPr lang="en"/>
              <a:t>Distance of every in relation to each other</a:t>
            </a:r>
            <a:endParaRPr/>
          </a:p>
          <a:p>
            <a:pPr indent="-342900" lvl="0" marL="457200" rtl="0" algn="l">
              <a:spcBef>
                <a:spcPts val="0"/>
              </a:spcBef>
              <a:spcAft>
                <a:spcPts val="0"/>
              </a:spcAft>
              <a:buSzPts val="1800"/>
              <a:buChar char="●"/>
            </a:pPr>
            <a:r>
              <a:rPr b="1" lang="en"/>
              <a:t>Over 2.8 Million combinations were evaluated.</a:t>
            </a:r>
            <a:endParaRPr b="1"/>
          </a:p>
        </p:txBody>
      </p:sp>
      <p:sp>
        <p:nvSpPr>
          <p:cNvPr id="179" name="Google Shape;179;p26"/>
          <p:cNvSpPr txBox="1"/>
          <p:nvPr>
            <p:ph type="title"/>
          </p:nvPr>
        </p:nvSpPr>
        <p:spPr>
          <a:xfrm>
            <a:off x="276675" y="368900"/>
            <a:ext cx="4045200" cy="16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
            </a:r>
            <a:r>
              <a:rPr lang="en"/>
              <a:t>hysics approach to c</a:t>
            </a:r>
            <a:r>
              <a:rPr lang="en"/>
              <a:t>alculating player injury risk </a:t>
            </a:r>
            <a:endParaRPr/>
          </a:p>
        </p:txBody>
      </p:sp>
      <p:pic>
        <p:nvPicPr>
          <p:cNvPr id="180" name="Google Shape;180;p26"/>
          <p:cNvPicPr preferRelativeResize="0"/>
          <p:nvPr/>
        </p:nvPicPr>
        <p:blipFill rotWithShape="1">
          <a:blip r:embed="rId3">
            <a:alphaModFix/>
          </a:blip>
          <a:srcRect b="6090" l="3147" r="0" t="6282"/>
          <a:stretch/>
        </p:blipFill>
        <p:spPr>
          <a:xfrm>
            <a:off x="59650" y="2650425"/>
            <a:ext cx="4479249" cy="2392026"/>
          </a:xfrm>
          <a:prstGeom prst="rect">
            <a:avLst/>
          </a:prstGeom>
          <a:noFill/>
          <a:ln>
            <a:noFill/>
          </a:ln>
        </p:spPr>
      </p:pic>
      <p:sp>
        <p:nvSpPr>
          <p:cNvPr id="181" name="Google Shape;181;p26"/>
          <p:cNvSpPr txBox="1"/>
          <p:nvPr/>
        </p:nvSpPr>
        <p:spPr>
          <a:xfrm>
            <a:off x="752900" y="2259525"/>
            <a:ext cx="3000000" cy="5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Example visualization of injury risk</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7"/>
          <p:cNvPicPr preferRelativeResize="0"/>
          <p:nvPr/>
        </p:nvPicPr>
        <p:blipFill>
          <a:blip r:embed="rId3">
            <a:alphaModFix/>
          </a:blip>
          <a:stretch>
            <a:fillRect/>
          </a:stretch>
        </p:blipFill>
        <p:spPr>
          <a:xfrm>
            <a:off x="1139675" y="2584775"/>
            <a:ext cx="6103449" cy="2234425"/>
          </a:xfrm>
          <a:prstGeom prst="rect">
            <a:avLst/>
          </a:prstGeom>
          <a:noFill/>
          <a:ln>
            <a:noFill/>
          </a:ln>
        </p:spPr>
      </p:pic>
      <p:sp>
        <p:nvSpPr>
          <p:cNvPr id="187" name="Google Shape;187;p27"/>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Injury Risk Metric and Play Outcome</a:t>
            </a:r>
            <a:endParaRPr sz="1000"/>
          </a:p>
        </p:txBody>
      </p:sp>
      <p:sp>
        <p:nvSpPr>
          <p:cNvPr id="188" name="Google Shape;188;p27"/>
          <p:cNvSpPr txBox="1"/>
          <p:nvPr/>
        </p:nvSpPr>
        <p:spPr>
          <a:xfrm>
            <a:off x="514500" y="960775"/>
            <a:ext cx="81150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Nearly all concussions occured when our Injury Risk metric was high for the pair of players involved in the injury.</a:t>
            </a:r>
            <a:endParaRPr/>
          </a:p>
        </p:txBody>
      </p:sp>
      <p:cxnSp>
        <p:nvCxnSpPr>
          <p:cNvPr id="189" name="Google Shape;189;p27"/>
          <p:cNvCxnSpPr/>
          <p:nvPr/>
        </p:nvCxnSpPr>
        <p:spPr>
          <a:xfrm>
            <a:off x="980650" y="2226375"/>
            <a:ext cx="715500" cy="941100"/>
          </a:xfrm>
          <a:prstGeom prst="straightConnector1">
            <a:avLst/>
          </a:prstGeom>
          <a:noFill/>
          <a:ln cap="flat" cmpd="sng" w="28575">
            <a:solidFill>
              <a:schemeClr val="dk2"/>
            </a:solidFill>
            <a:prstDash val="solid"/>
            <a:round/>
            <a:headEnd len="med" w="med" type="none"/>
            <a:tailEnd len="med" w="med" type="triangle"/>
          </a:ln>
        </p:spPr>
      </p:cxnSp>
      <p:sp>
        <p:nvSpPr>
          <p:cNvPr id="190" name="Google Shape;190;p27"/>
          <p:cNvSpPr txBox="1"/>
          <p:nvPr/>
        </p:nvSpPr>
        <p:spPr>
          <a:xfrm>
            <a:off x="192200" y="1636975"/>
            <a:ext cx="21600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Typical injury risk level of two players on punt plays</a:t>
            </a:r>
            <a:endParaRPr>
              <a:solidFill>
                <a:schemeClr val="lt2"/>
              </a:solidFill>
            </a:endParaRPr>
          </a:p>
        </p:txBody>
      </p:sp>
      <p:cxnSp>
        <p:nvCxnSpPr>
          <p:cNvPr id="191" name="Google Shape;191;p27"/>
          <p:cNvCxnSpPr/>
          <p:nvPr/>
        </p:nvCxnSpPr>
        <p:spPr>
          <a:xfrm flipH="1">
            <a:off x="3531800" y="2219750"/>
            <a:ext cx="2617200" cy="2272800"/>
          </a:xfrm>
          <a:prstGeom prst="straightConnector1">
            <a:avLst/>
          </a:prstGeom>
          <a:noFill/>
          <a:ln cap="flat" cmpd="sng" w="28575">
            <a:solidFill>
              <a:schemeClr val="dk2"/>
            </a:solidFill>
            <a:prstDash val="solid"/>
            <a:round/>
            <a:headEnd len="med" w="med" type="none"/>
            <a:tailEnd len="med" w="med" type="triangle"/>
          </a:ln>
        </p:spPr>
      </p:cxnSp>
      <p:sp>
        <p:nvSpPr>
          <p:cNvPr id="192" name="Google Shape;192;p27"/>
          <p:cNvSpPr txBox="1"/>
          <p:nvPr/>
        </p:nvSpPr>
        <p:spPr>
          <a:xfrm>
            <a:off x="6115900" y="1530925"/>
            <a:ext cx="21600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Red dots indicate injury risk calculated for pairs involved in a concussion</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140375" y="1643275"/>
            <a:ext cx="7402075" cy="2906851"/>
          </a:xfrm>
          <a:prstGeom prst="rect">
            <a:avLst/>
          </a:prstGeom>
          <a:noFill/>
          <a:ln>
            <a:noFill/>
          </a:ln>
        </p:spPr>
      </p:pic>
      <p:sp>
        <p:nvSpPr>
          <p:cNvPr id="198" name="Google Shape;198;p28"/>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Injury Risk Metric and Play Outcome</a:t>
            </a:r>
            <a:endParaRPr sz="1000"/>
          </a:p>
        </p:txBody>
      </p:sp>
      <p:cxnSp>
        <p:nvCxnSpPr>
          <p:cNvPr id="199" name="Google Shape;199;p28"/>
          <p:cNvCxnSpPr>
            <a:stCxn id="200" idx="2"/>
          </p:cNvCxnSpPr>
          <p:nvPr/>
        </p:nvCxnSpPr>
        <p:spPr>
          <a:xfrm>
            <a:off x="1246900" y="1470788"/>
            <a:ext cx="439800" cy="1172100"/>
          </a:xfrm>
          <a:prstGeom prst="straightConnector1">
            <a:avLst/>
          </a:prstGeom>
          <a:noFill/>
          <a:ln cap="flat" cmpd="sng" w="28575">
            <a:solidFill>
              <a:schemeClr val="dk2"/>
            </a:solidFill>
            <a:prstDash val="solid"/>
            <a:round/>
            <a:headEnd len="med" w="med" type="none"/>
            <a:tailEnd len="med" w="med" type="triangle"/>
          </a:ln>
        </p:spPr>
      </p:cxnSp>
      <p:sp>
        <p:nvSpPr>
          <p:cNvPr id="201" name="Google Shape;201;p28"/>
          <p:cNvSpPr txBox="1"/>
          <p:nvPr/>
        </p:nvSpPr>
        <p:spPr>
          <a:xfrm>
            <a:off x="6830950" y="920900"/>
            <a:ext cx="21600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Fair Catches are not Risky</a:t>
            </a:r>
            <a:endParaRPr>
              <a:solidFill>
                <a:schemeClr val="lt2"/>
              </a:solidFill>
            </a:endParaRPr>
          </a:p>
        </p:txBody>
      </p:sp>
      <p:sp>
        <p:nvSpPr>
          <p:cNvPr id="200" name="Google Shape;200;p28"/>
          <p:cNvSpPr txBox="1"/>
          <p:nvPr/>
        </p:nvSpPr>
        <p:spPr>
          <a:xfrm>
            <a:off x="166900" y="920888"/>
            <a:ext cx="21600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Plays with high risk of injury that could be avoided</a:t>
            </a:r>
            <a:endParaRPr>
              <a:solidFill>
                <a:schemeClr val="lt2"/>
              </a:solidFill>
            </a:endParaRPr>
          </a:p>
        </p:txBody>
      </p:sp>
      <p:cxnSp>
        <p:nvCxnSpPr>
          <p:cNvPr id="202" name="Google Shape;202;p28"/>
          <p:cNvCxnSpPr/>
          <p:nvPr/>
        </p:nvCxnSpPr>
        <p:spPr>
          <a:xfrm flipH="1">
            <a:off x="6772225" y="1447625"/>
            <a:ext cx="851100" cy="2060100"/>
          </a:xfrm>
          <a:prstGeom prst="straightConnector1">
            <a:avLst/>
          </a:prstGeom>
          <a:noFill/>
          <a:ln cap="flat" cmpd="sng" w="28575">
            <a:solidFill>
              <a:schemeClr val="dk2"/>
            </a:solidFill>
            <a:prstDash val="solid"/>
            <a:round/>
            <a:headEnd len="med" w="med" type="none"/>
            <a:tailEnd len="med" w="med" type="triangle"/>
          </a:ln>
        </p:spPr>
      </p:cxnSp>
      <p:cxnSp>
        <p:nvCxnSpPr>
          <p:cNvPr id="203" name="Google Shape;203;p28"/>
          <p:cNvCxnSpPr/>
          <p:nvPr/>
        </p:nvCxnSpPr>
        <p:spPr>
          <a:xfrm rot="10800000">
            <a:off x="848175" y="2077300"/>
            <a:ext cx="6600" cy="2180100"/>
          </a:xfrm>
          <a:prstGeom prst="straightConnector1">
            <a:avLst/>
          </a:prstGeom>
          <a:noFill/>
          <a:ln cap="flat" cmpd="sng" w="38100">
            <a:solidFill>
              <a:schemeClr val="dk2"/>
            </a:solidFill>
            <a:prstDash val="solid"/>
            <a:round/>
            <a:headEnd len="med" w="med" type="none"/>
            <a:tailEnd len="med" w="med" type="stealth"/>
          </a:ln>
        </p:spPr>
      </p:cxnSp>
      <p:sp>
        <p:nvSpPr>
          <p:cNvPr id="204" name="Google Shape;204;p28"/>
          <p:cNvSpPr txBox="1"/>
          <p:nvPr/>
        </p:nvSpPr>
        <p:spPr>
          <a:xfrm>
            <a:off x="-40475" y="4178725"/>
            <a:ext cx="1053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Injury Risk Increasing</a:t>
            </a:r>
            <a:endParaRPr>
              <a:solidFill>
                <a:schemeClr val="dk2"/>
              </a:solidFill>
            </a:endParaRPr>
          </a:p>
        </p:txBody>
      </p:sp>
      <p:cxnSp>
        <p:nvCxnSpPr>
          <p:cNvPr id="205" name="Google Shape;205;p28"/>
          <p:cNvCxnSpPr/>
          <p:nvPr/>
        </p:nvCxnSpPr>
        <p:spPr>
          <a:xfrm>
            <a:off x="5938400" y="4871250"/>
            <a:ext cx="2286300" cy="0"/>
          </a:xfrm>
          <a:prstGeom prst="straightConnector1">
            <a:avLst/>
          </a:prstGeom>
          <a:noFill/>
          <a:ln cap="flat" cmpd="sng" w="38100">
            <a:solidFill>
              <a:schemeClr val="dk2"/>
            </a:solidFill>
            <a:prstDash val="solid"/>
            <a:round/>
            <a:headEnd len="med" w="med" type="none"/>
            <a:tailEnd len="med" w="med" type="stealth"/>
          </a:ln>
        </p:spPr>
      </p:cxnSp>
      <p:cxnSp>
        <p:nvCxnSpPr>
          <p:cNvPr id="206" name="Google Shape;206;p28"/>
          <p:cNvCxnSpPr/>
          <p:nvPr/>
        </p:nvCxnSpPr>
        <p:spPr>
          <a:xfrm rot="10800000">
            <a:off x="1246975" y="4863000"/>
            <a:ext cx="2232600" cy="0"/>
          </a:xfrm>
          <a:prstGeom prst="straightConnector1">
            <a:avLst/>
          </a:prstGeom>
          <a:noFill/>
          <a:ln cap="flat" cmpd="sng" w="38100">
            <a:solidFill>
              <a:schemeClr val="dk2"/>
            </a:solidFill>
            <a:prstDash val="solid"/>
            <a:round/>
            <a:headEnd len="med" w="med" type="none"/>
            <a:tailEnd len="med" w="med" type="stealth"/>
          </a:ln>
        </p:spPr>
      </p:cxnSp>
      <p:sp>
        <p:nvSpPr>
          <p:cNvPr id="207" name="Google Shape;207;p28"/>
          <p:cNvSpPr txBox="1"/>
          <p:nvPr/>
        </p:nvSpPr>
        <p:spPr>
          <a:xfrm>
            <a:off x="1552275" y="4459075"/>
            <a:ext cx="2160000" cy="4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Lower Risk of Injury</a:t>
            </a:r>
            <a:endParaRPr>
              <a:solidFill>
                <a:schemeClr val="dk2"/>
              </a:solidFill>
            </a:endParaRPr>
          </a:p>
        </p:txBody>
      </p:sp>
      <p:sp>
        <p:nvSpPr>
          <p:cNvPr id="208" name="Google Shape;208;p28"/>
          <p:cNvSpPr txBox="1"/>
          <p:nvPr/>
        </p:nvSpPr>
        <p:spPr>
          <a:xfrm>
            <a:off x="6001550" y="4459075"/>
            <a:ext cx="2160000" cy="4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Higher Risk of Injury</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Injury Risk Metric Findings</a:t>
            </a:r>
            <a:endParaRPr sz="1000"/>
          </a:p>
        </p:txBody>
      </p:sp>
      <p:sp>
        <p:nvSpPr>
          <p:cNvPr id="214" name="Google Shape;214;p29"/>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Plays returned for no gain and positive gain have similar injury risk factors.</a:t>
            </a:r>
            <a:endParaRPr/>
          </a:p>
          <a:p>
            <a:pPr indent="-342900" lvl="0" marL="457200" marR="0" rtl="0" algn="l">
              <a:lnSpc>
                <a:spcPct val="115000"/>
              </a:lnSpc>
              <a:spcBef>
                <a:spcPts val="0"/>
              </a:spcBef>
              <a:spcAft>
                <a:spcPts val="0"/>
              </a:spcAft>
              <a:buSzPts val="1800"/>
              <a:buChar char="-"/>
            </a:pPr>
            <a:r>
              <a:rPr lang="en"/>
              <a:t>Fair catch and punts out of bounds have the lowest risk factors.</a:t>
            </a:r>
            <a:endParaRPr/>
          </a:p>
          <a:p>
            <a:pPr indent="-342900" lvl="0" marL="457200" marR="0" rtl="0" algn="l">
              <a:lnSpc>
                <a:spcPct val="115000"/>
              </a:lnSpc>
              <a:spcBef>
                <a:spcPts val="0"/>
              </a:spcBef>
              <a:spcAft>
                <a:spcPts val="0"/>
              </a:spcAft>
              <a:buSzPts val="1800"/>
              <a:buChar char="-"/>
            </a:pPr>
            <a:r>
              <a:rPr lang="en"/>
              <a:t>Therefore, incentivizing an increase in fair catches is one of the most effective ways to impact player safety.</a:t>
            </a:r>
            <a:endParaRPr/>
          </a:p>
          <a:p>
            <a:pPr indent="-342900" lvl="0" marL="457200" rtl="0" algn="l">
              <a:spcBef>
                <a:spcPts val="0"/>
              </a:spcBef>
              <a:spcAft>
                <a:spcPts val="0"/>
              </a:spcAft>
              <a:buSzPts val="1800"/>
              <a:buChar char="-"/>
            </a:pPr>
            <a:r>
              <a:rPr lang="en"/>
              <a:t>Our model also shows a strong correlation between the number of jammers and the play’s risk</a:t>
            </a:r>
            <a:endParaRPr/>
          </a:p>
        </p:txBody>
      </p:sp>
      <p:pic>
        <p:nvPicPr>
          <p:cNvPr id="215" name="Google Shape;215;p29"/>
          <p:cNvPicPr preferRelativeResize="0"/>
          <p:nvPr/>
        </p:nvPicPr>
        <p:blipFill>
          <a:blip r:embed="rId3">
            <a:alphaModFix/>
          </a:blip>
          <a:stretch>
            <a:fillRect/>
          </a:stretch>
        </p:blipFill>
        <p:spPr>
          <a:xfrm>
            <a:off x="2472550" y="2918075"/>
            <a:ext cx="6070776" cy="191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Narrowing the Focus of the Rule Change</a:t>
            </a:r>
            <a:endParaRPr/>
          </a:p>
        </p:txBody>
      </p:sp>
      <p:sp>
        <p:nvSpPr>
          <p:cNvPr id="221" name="Google Shape;221;p30"/>
          <p:cNvSpPr txBox="1"/>
          <p:nvPr>
            <p:ph idx="1" type="body"/>
          </p:nvPr>
        </p:nvSpPr>
        <p:spPr>
          <a:xfrm>
            <a:off x="311700" y="1152475"/>
            <a:ext cx="2978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D9EAD3"/>
                </a:solidFill>
              </a:rPr>
              <a:t>1. </a:t>
            </a:r>
            <a:r>
              <a:rPr b="1" lang="en" sz="1500">
                <a:solidFill>
                  <a:srgbClr val="D9EAD3"/>
                </a:solidFill>
              </a:rPr>
              <a:t>Incentivizing punt returners to choose the safer play.</a:t>
            </a:r>
            <a:endParaRPr b="1" sz="1500">
              <a:solidFill>
                <a:srgbClr val="D9EAD3"/>
              </a:solidFill>
            </a:endParaRPr>
          </a:p>
          <a:p>
            <a:pPr indent="0" lvl="0" marL="0" rtl="0" algn="l">
              <a:spcBef>
                <a:spcPts val="1600"/>
              </a:spcBef>
              <a:spcAft>
                <a:spcPts val="1600"/>
              </a:spcAft>
              <a:buNone/>
            </a:pPr>
            <a:r>
              <a:rPr lang="en" sz="1600"/>
              <a:t>The data show that currently the incentives for fair catches does not promote safe plays. In contrast to kick returners who can choose to down </a:t>
            </a:r>
            <a:r>
              <a:rPr lang="en" sz="1600"/>
              <a:t>kickoffs</a:t>
            </a:r>
            <a:r>
              <a:rPr lang="en" sz="1600"/>
              <a:t> and are rewarded with 25 yards of positive field position, punt returners gain little incentive for fair catches.</a:t>
            </a:r>
            <a:endParaRPr sz="1200"/>
          </a:p>
        </p:txBody>
      </p:sp>
      <p:sp>
        <p:nvSpPr>
          <p:cNvPr id="222" name="Google Shape;222;p30"/>
          <p:cNvSpPr txBox="1"/>
          <p:nvPr>
            <p:ph idx="2" type="body"/>
          </p:nvPr>
        </p:nvSpPr>
        <p:spPr>
          <a:xfrm>
            <a:off x="6106525" y="1152475"/>
            <a:ext cx="281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D9D2E9"/>
                </a:solidFill>
              </a:rPr>
              <a:t>3. </a:t>
            </a:r>
            <a:r>
              <a:rPr b="1" lang="en" sz="1500">
                <a:solidFill>
                  <a:srgbClr val="D9D2E9"/>
                </a:solidFill>
              </a:rPr>
              <a:t>Eliminate or discourage double coverage of gunners.</a:t>
            </a:r>
            <a:endParaRPr b="1" sz="1500">
              <a:solidFill>
                <a:srgbClr val="D9D2E9"/>
              </a:solidFill>
            </a:endParaRPr>
          </a:p>
          <a:p>
            <a:pPr indent="0" lvl="0" marL="0" rtl="0" algn="l">
              <a:spcBef>
                <a:spcPts val="1600"/>
              </a:spcBef>
              <a:spcAft>
                <a:spcPts val="1600"/>
              </a:spcAft>
              <a:buNone/>
            </a:pPr>
            <a:r>
              <a:rPr lang="en" sz="1600"/>
              <a:t>A large portion of injuries occur when punting team linemen are able to run upfield at high velocity due to being unblocked. By eliminating double coverage of gunners, these defensive linemen would more often be blocked and </a:t>
            </a:r>
            <a:r>
              <a:rPr lang="en" sz="1600"/>
              <a:t>hindered from high velocity collisions.</a:t>
            </a:r>
            <a:endParaRPr sz="1600"/>
          </a:p>
        </p:txBody>
      </p:sp>
      <p:sp>
        <p:nvSpPr>
          <p:cNvPr id="223" name="Google Shape;223;p30"/>
          <p:cNvSpPr txBox="1"/>
          <p:nvPr>
            <p:ph idx="2" type="body"/>
          </p:nvPr>
        </p:nvSpPr>
        <p:spPr>
          <a:xfrm>
            <a:off x="3290400" y="1152475"/>
            <a:ext cx="281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9DAF8"/>
                </a:solidFill>
              </a:rPr>
              <a:t>2. </a:t>
            </a:r>
            <a:r>
              <a:rPr b="1" lang="en" sz="1500">
                <a:solidFill>
                  <a:srgbClr val="C9DAF8"/>
                </a:solidFill>
              </a:rPr>
              <a:t>Add verbiage to defenseless player rule to cover punting players in pursuit.</a:t>
            </a:r>
            <a:endParaRPr b="1" sz="1500">
              <a:solidFill>
                <a:srgbClr val="C9DAF8"/>
              </a:solidFill>
            </a:endParaRPr>
          </a:p>
          <a:p>
            <a:pPr indent="0" lvl="0" marL="0" rtl="0" algn="l">
              <a:spcBef>
                <a:spcPts val="1600"/>
              </a:spcBef>
              <a:spcAft>
                <a:spcPts val="1600"/>
              </a:spcAft>
              <a:buNone/>
            </a:pPr>
            <a:r>
              <a:rPr lang="en" sz="1600"/>
              <a:t>The data also show that punting linemen are the most likely to be involved in a punt play concussion. By updating the defenseless player rule officials can focus on penalizing blindside blocks on returns.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idx="1" type="body"/>
          </p:nvPr>
        </p:nvSpPr>
        <p:spPr>
          <a:xfrm>
            <a:off x="311700" y="1152475"/>
            <a:ext cx="817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D9EAD3"/>
                </a:solidFill>
              </a:rPr>
              <a:t>On a completed Fair Catch, the ball is awarded to the returning team 5 yards in advance of the fair catch location.</a:t>
            </a:r>
            <a:endParaRPr b="1" sz="2100">
              <a:solidFill>
                <a:srgbClr val="D9EAD3"/>
              </a:solidFill>
            </a:endParaRPr>
          </a:p>
          <a:p>
            <a:pPr indent="0" lvl="0" marL="0" rtl="0" algn="l">
              <a:spcBef>
                <a:spcPts val="1600"/>
              </a:spcBef>
              <a:spcAft>
                <a:spcPts val="0"/>
              </a:spcAft>
              <a:buNone/>
            </a:pPr>
            <a:r>
              <a:rPr lang="en" sz="2100">
                <a:solidFill>
                  <a:schemeClr val="dk1"/>
                </a:solidFill>
              </a:rPr>
              <a:t>Evidence in support:</a:t>
            </a:r>
            <a:endParaRPr sz="2100">
              <a:solidFill>
                <a:schemeClr val="dk1"/>
              </a:solidFill>
            </a:endParaRPr>
          </a:p>
          <a:p>
            <a:pPr indent="-304800" lvl="0" marL="457200" rtl="0" algn="l">
              <a:spcBef>
                <a:spcPts val="1600"/>
              </a:spcBef>
              <a:spcAft>
                <a:spcPts val="0"/>
              </a:spcAft>
              <a:buSzPts val="1200"/>
              <a:buChar char="●"/>
            </a:pPr>
            <a:r>
              <a:rPr lang="en" sz="1200"/>
              <a:t>Approximately 35% of all returned punts are for less than 5 yards (ignoring plays with penalties).</a:t>
            </a:r>
            <a:endParaRPr sz="1200"/>
          </a:p>
          <a:p>
            <a:pPr indent="-304800" lvl="0" marL="457200" rtl="0" algn="l">
              <a:spcBef>
                <a:spcPts val="0"/>
              </a:spcBef>
              <a:spcAft>
                <a:spcPts val="0"/>
              </a:spcAft>
              <a:buSzPts val="1200"/>
              <a:buChar char="●"/>
            </a:pPr>
            <a:r>
              <a:rPr lang="en" sz="1200"/>
              <a:t>On fair catches, the median distance of the closest opponent to the punt returns  at the moment of the receiving the punt is roughly 3.19 yards (dangerously close) compared to 10 yards on punt returns. </a:t>
            </a:r>
            <a:endParaRPr b="1" sz="1200"/>
          </a:p>
          <a:p>
            <a:pPr indent="-304800" lvl="0" marL="457200" rtl="0" algn="l">
              <a:spcBef>
                <a:spcPts val="0"/>
              </a:spcBef>
              <a:spcAft>
                <a:spcPts val="0"/>
              </a:spcAft>
              <a:buSzPts val="1200"/>
              <a:buChar char="●"/>
            </a:pPr>
            <a:r>
              <a:rPr lang="en" sz="1200"/>
              <a:t>Our </a:t>
            </a:r>
            <a:r>
              <a:rPr b="1" lang="en" sz="1200"/>
              <a:t>Injury Risk Factor</a:t>
            </a:r>
            <a:r>
              <a:rPr lang="en" sz="1200"/>
              <a:t> metric shows that plays that are </a:t>
            </a:r>
            <a:r>
              <a:rPr b="1" lang="en" sz="1200"/>
              <a:t>Returned No Gain</a:t>
            </a:r>
            <a:r>
              <a:rPr lang="en" sz="1200"/>
              <a:t> average the highest risk for injury and  fair catches are among the plays that put players at the lowest risk for injury.</a:t>
            </a:r>
            <a:endParaRPr sz="1200"/>
          </a:p>
          <a:p>
            <a:pPr indent="-304800" lvl="0" marL="457200" rtl="0" algn="l">
              <a:spcBef>
                <a:spcPts val="0"/>
              </a:spcBef>
              <a:spcAft>
                <a:spcPts val="0"/>
              </a:spcAft>
              <a:buSzPts val="1200"/>
              <a:buChar char="●"/>
            </a:pPr>
            <a:r>
              <a:rPr lang="en" sz="1200"/>
              <a:t>When reviewing visually the paths taken by punt returners we see a lot of sideline to sideline movement. </a:t>
            </a:r>
            <a:endParaRPr sz="1200"/>
          </a:p>
          <a:p>
            <a:pPr indent="-304800" lvl="0" marL="457200" rtl="0" algn="l">
              <a:spcBef>
                <a:spcPts val="0"/>
              </a:spcBef>
              <a:spcAft>
                <a:spcPts val="0"/>
              </a:spcAft>
              <a:buSzPts val="1200"/>
              <a:buChar char="●"/>
            </a:pPr>
            <a:r>
              <a:rPr lang="en" sz="1200"/>
              <a:t>Conservatively we project 434 plays from two seasons would have resulted in a fair catch. These are plays that we consider </a:t>
            </a:r>
            <a:r>
              <a:rPr b="1" lang="en" sz="1200"/>
              <a:t>unnecessary risky</a:t>
            </a:r>
            <a:r>
              <a:rPr lang="en" sz="1200"/>
              <a:t> because they are associated with high risk of injury but produce no exciting, game-changing moments.</a:t>
            </a:r>
            <a:endParaRPr sz="1200"/>
          </a:p>
        </p:txBody>
      </p:sp>
      <p:sp>
        <p:nvSpPr>
          <p:cNvPr id="229" name="Google Shape;22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Rule Proposal 1</a:t>
            </a:r>
            <a:endParaRPr>
              <a:solidFill>
                <a:srgbClr val="D9EAD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7964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Our </a:t>
            </a:r>
            <a:r>
              <a:rPr b="1" lang="en" sz="4200"/>
              <a:t>objective: </a:t>
            </a:r>
            <a:endParaRPr b="1" sz="4200"/>
          </a:p>
          <a:p>
            <a:pPr indent="0" lvl="0" marL="0" rtl="0" algn="l">
              <a:spcBef>
                <a:spcPts val="0"/>
              </a:spcBef>
              <a:spcAft>
                <a:spcPts val="0"/>
              </a:spcAft>
              <a:buNone/>
            </a:pPr>
            <a:r>
              <a:rPr lang="en" sz="4200"/>
              <a:t>Evolve the way that players and coaches approach punt plays by </a:t>
            </a:r>
            <a:r>
              <a:rPr lang="en" sz="4200" u="sng"/>
              <a:t>incentivizing</a:t>
            </a:r>
            <a:r>
              <a:rPr lang="en" sz="4200"/>
              <a:t> safer play and </a:t>
            </a:r>
            <a:r>
              <a:rPr lang="en" sz="4200" u="sng"/>
              <a:t>minimizing</a:t>
            </a:r>
            <a:r>
              <a:rPr lang="en" sz="4200"/>
              <a:t> the potential for </a:t>
            </a:r>
            <a:r>
              <a:rPr lang="en" sz="4200"/>
              <a:t>unnecessary*</a:t>
            </a:r>
            <a:r>
              <a:rPr lang="en" sz="4200"/>
              <a:t> high velocity collisions.</a:t>
            </a:r>
            <a:endParaRPr sz="4200"/>
          </a:p>
        </p:txBody>
      </p:sp>
      <p:sp>
        <p:nvSpPr>
          <p:cNvPr id="66" name="Google Shape;66;p14"/>
          <p:cNvSpPr txBox="1"/>
          <p:nvPr/>
        </p:nvSpPr>
        <p:spPr>
          <a:xfrm>
            <a:off x="2213125" y="4465975"/>
            <a:ext cx="6617700" cy="60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swald"/>
                <a:ea typeface="Oswald"/>
                <a:cs typeface="Oswald"/>
                <a:sym typeface="Oswald"/>
              </a:rPr>
              <a:t>*We </a:t>
            </a:r>
            <a:r>
              <a:rPr lang="en" sz="1000">
                <a:solidFill>
                  <a:schemeClr val="lt1"/>
                </a:solidFill>
                <a:latin typeface="Oswald"/>
                <a:ea typeface="Oswald"/>
                <a:cs typeface="Oswald"/>
                <a:sym typeface="Oswald"/>
              </a:rPr>
              <a:t>define</a:t>
            </a:r>
            <a:r>
              <a:rPr lang="en" sz="1000">
                <a:solidFill>
                  <a:schemeClr val="lt1"/>
                </a:solidFill>
                <a:latin typeface="Oswald"/>
                <a:ea typeface="Oswald"/>
                <a:cs typeface="Oswald"/>
                <a:sym typeface="Oswald"/>
              </a:rPr>
              <a:t> unnecessary as plays or actions on the field that have little impact on the game outcome or excitement of the game.</a:t>
            </a:r>
            <a:r>
              <a:rPr lang="en" sz="4200">
                <a:solidFill>
                  <a:schemeClr val="lt1"/>
                </a:solidFill>
                <a:latin typeface="Oswald"/>
                <a:ea typeface="Oswald"/>
                <a:cs typeface="Oswald"/>
                <a:sym typeface="Oswald"/>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ph idx="1" type="body"/>
          </p:nvPr>
        </p:nvSpPr>
        <p:spPr>
          <a:xfrm>
            <a:off x="311700" y="1152475"/>
            <a:ext cx="81768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D9EAD3"/>
                </a:solidFill>
              </a:rPr>
              <a:t>On a completed Fair Catch, the ball is awarded to the returning team 5 yards in advance of the fair catch location.</a:t>
            </a:r>
            <a:endParaRPr b="1" sz="2100">
              <a:solidFill>
                <a:srgbClr val="D9EAD3"/>
              </a:solidFill>
            </a:endParaRPr>
          </a:p>
          <a:p>
            <a:pPr indent="0" lvl="0" marL="0" rtl="0" algn="l">
              <a:spcBef>
                <a:spcPts val="1600"/>
              </a:spcBef>
              <a:spcAft>
                <a:spcPts val="0"/>
              </a:spcAft>
              <a:buNone/>
            </a:pPr>
            <a:r>
              <a:rPr lang="en" sz="1500">
                <a:solidFill>
                  <a:schemeClr val="dk1"/>
                </a:solidFill>
              </a:rPr>
              <a:t>Impact to game integrity:</a:t>
            </a:r>
            <a:endParaRPr sz="1500">
              <a:solidFill>
                <a:schemeClr val="dk1"/>
              </a:solidFill>
            </a:endParaRPr>
          </a:p>
          <a:p>
            <a:pPr indent="-304800" lvl="0" marL="457200" rtl="0" algn="l">
              <a:spcBef>
                <a:spcPts val="1600"/>
              </a:spcBef>
              <a:spcAft>
                <a:spcPts val="0"/>
              </a:spcAft>
              <a:buSzPts val="1200"/>
              <a:buChar char="●"/>
            </a:pPr>
            <a:r>
              <a:rPr lang="en" sz="1200"/>
              <a:t>This rule's simplicity allows it to easily be implemented by the NFL.</a:t>
            </a:r>
            <a:endParaRPr sz="1200"/>
          </a:p>
          <a:p>
            <a:pPr indent="-304800" lvl="0" marL="457200" rtl="0" algn="l">
              <a:spcBef>
                <a:spcPts val="0"/>
              </a:spcBef>
              <a:spcAft>
                <a:spcPts val="0"/>
              </a:spcAft>
              <a:buSzPts val="1200"/>
              <a:buChar char="●"/>
            </a:pPr>
            <a:r>
              <a:rPr lang="en" sz="1200"/>
              <a:t>Game dynamics will change as a result of this rule, but we believe the evolution of the punt play is necessary to increase player safety. Areas where we believe this rule change will have an impact are:</a:t>
            </a:r>
            <a:endParaRPr sz="1200"/>
          </a:p>
          <a:p>
            <a:pPr indent="-304800" lvl="1" marL="914400" rtl="0" algn="l">
              <a:spcBef>
                <a:spcPts val="0"/>
              </a:spcBef>
              <a:spcAft>
                <a:spcPts val="0"/>
              </a:spcAft>
              <a:buSzPts val="1200"/>
              <a:buChar char="○"/>
            </a:pPr>
            <a:r>
              <a:rPr lang="en" sz="1200"/>
              <a:t>Punt returners must now consider and anticipate punting team's distance</a:t>
            </a:r>
            <a:r>
              <a:rPr lang="en"/>
              <a:t>.</a:t>
            </a:r>
            <a:endParaRPr/>
          </a:p>
          <a:p>
            <a:pPr indent="-304800" lvl="1" marL="914400" rtl="0" algn="l">
              <a:spcBef>
                <a:spcPts val="0"/>
              </a:spcBef>
              <a:spcAft>
                <a:spcPts val="0"/>
              </a:spcAft>
              <a:buSzPts val="1200"/>
              <a:buChar char="○"/>
            </a:pPr>
            <a:r>
              <a:rPr lang="en" sz="1200"/>
              <a:t>Coaches will need to calculate the benefits of punt returns</a:t>
            </a:r>
            <a:endParaRPr/>
          </a:p>
          <a:p>
            <a:pPr indent="-304800" lvl="1" marL="914400" rtl="0" algn="l">
              <a:spcBef>
                <a:spcPts val="0"/>
              </a:spcBef>
              <a:spcAft>
                <a:spcPts val="0"/>
              </a:spcAft>
              <a:buSzPts val="1200"/>
              <a:buChar char="○"/>
            </a:pPr>
            <a:r>
              <a:rPr lang="en"/>
              <a:t>Th</a:t>
            </a:r>
            <a:r>
              <a:rPr lang="en" sz="1200"/>
              <a:t>e new rule may increase the punting team to instead go for it on 4th down</a:t>
            </a:r>
            <a:r>
              <a:rPr lang="en"/>
              <a:t>.</a:t>
            </a:r>
            <a:endParaRPr/>
          </a:p>
          <a:p>
            <a:pPr indent="-304800" lvl="1" marL="914400" rtl="0" algn="l">
              <a:spcBef>
                <a:spcPts val="0"/>
              </a:spcBef>
              <a:spcAft>
                <a:spcPts val="0"/>
              </a:spcAft>
              <a:buSzPts val="1200"/>
              <a:buChar char="○"/>
            </a:pPr>
            <a:r>
              <a:rPr lang="en" sz="1200"/>
              <a:t>Punting teams may attempt "rugby" or other style punts in order to make fair catches harder to receive. </a:t>
            </a:r>
            <a:endParaRPr/>
          </a:p>
          <a:p>
            <a:pPr indent="-304800" lvl="0" marL="457200" rtl="0" algn="l">
              <a:spcBef>
                <a:spcPts val="0"/>
              </a:spcBef>
              <a:spcAft>
                <a:spcPts val="0"/>
              </a:spcAft>
              <a:buSzPts val="1200"/>
              <a:buChar char="●"/>
            </a:pPr>
            <a:r>
              <a:rPr lang="en" sz="1200"/>
              <a:t>Potentially new risks to players</a:t>
            </a:r>
            <a:endParaRPr sz="1200"/>
          </a:p>
          <a:p>
            <a:pPr indent="-304800" lvl="1" marL="914400" rtl="0" algn="l">
              <a:spcBef>
                <a:spcPts val="0"/>
              </a:spcBef>
              <a:spcAft>
                <a:spcPts val="0"/>
              </a:spcAft>
              <a:buSzPts val="1200"/>
              <a:buChar char="○"/>
            </a:pPr>
            <a:r>
              <a:rPr lang="en" sz="1200"/>
              <a:t>This added uncertainty may lead to more muffed punts, which could negate this benefit</a:t>
            </a:r>
            <a:r>
              <a:rPr lang="en"/>
              <a:t>.</a:t>
            </a:r>
            <a:endParaRPr/>
          </a:p>
          <a:p>
            <a:pPr indent="-304800" lvl="1" marL="914400" rtl="0" algn="l">
              <a:spcBef>
                <a:spcPts val="0"/>
              </a:spcBef>
              <a:spcAft>
                <a:spcPts val="0"/>
              </a:spcAft>
              <a:buSzPts val="1200"/>
              <a:buChar char="○"/>
            </a:pPr>
            <a:r>
              <a:rPr lang="en" sz="1200"/>
              <a:t>Punts landing near the endzone that would previously be left alone by the returning team (in hopes of a touchback) may now be fair caught. This could add some additional risk as opposed to a touchback.</a:t>
            </a:r>
            <a:endParaRPr sz="1200"/>
          </a:p>
        </p:txBody>
      </p:sp>
      <p:sp>
        <p:nvSpPr>
          <p:cNvPr id="235" name="Google Shape;23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EAD3"/>
                </a:solidFill>
              </a:rPr>
              <a:t>Rule Proposal 1</a:t>
            </a:r>
            <a:endParaRPr>
              <a:solidFill>
                <a:srgbClr val="D9EAD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idx="1" type="body"/>
          </p:nvPr>
        </p:nvSpPr>
        <p:spPr>
          <a:xfrm>
            <a:off x="311700" y="1152475"/>
            <a:ext cx="817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C9DAF8"/>
                </a:solidFill>
              </a:rPr>
              <a:t>Add verbiage to defenseless players to include punting team players in pursuit of punt returner during the return.</a:t>
            </a:r>
            <a:endParaRPr b="1" sz="2100">
              <a:solidFill>
                <a:srgbClr val="C9DAF8"/>
              </a:solidFill>
            </a:endParaRPr>
          </a:p>
          <a:p>
            <a:pPr indent="0" lvl="0" marL="0" rtl="0" algn="l">
              <a:spcBef>
                <a:spcPts val="1600"/>
              </a:spcBef>
              <a:spcAft>
                <a:spcPts val="0"/>
              </a:spcAft>
              <a:buNone/>
            </a:pPr>
            <a:r>
              <a:rPr lang="en" sz="2100">
                <a:solidFill>
                  <a:schemeClr val="dk1"/>
                </a:solidFill>
              </a:rPr>
              <a:t>Evidence in support:</a:t>
            </a:r>
            <a:endParaRPr b="1" sz="2100">
              <a:solidFill>
                <a:schemeClr val="dk1"/>
              </a:solidFill>
            </a:endParaRPr>
          </a:p>
          <a:p>
            <a:pPr indent="-304800" lvl="0" marL="457200" rtl="0" algn="l">
              <a:spcBef>
                <a:spcPts val="1600"/>
              </a:spcBef>
              <a:spcAft>
                <a:spcPts val="0"/>
              </a:spcAft>
              <a:buSzPts val="1200"/>
              <a:buChar char="●"/>
            </a:pPr>
            <a:r>
              <a:rPr lang="en" sz="1200"/>
              <a:t>In reviewing the video footage and NGS path data of plays involving a concussion, we see that approximately 9 of these involve players that were running up-field in pursuit of the punt returner and then changed direction to follow the returner.</a:t>
            </a:r>
            <a:endParaRPr sz="1200"/>
          </a:p>
          <a:p>
            <a:pPr indent="-304800" lvl="0" marL="457200" rtl="0" algn="l">
              <a:spcBef>
                <a:spcPts val="0"/>
              </a:spcBef>
              <a:spcAft>
                <a:spcPts val="0"/>
              </a:spcAft>
              <a:buSzPts val="1200"/>
              <a:buChar char="●"/>
            </a:pPr>
            <a:r>
              <a:rPr lang="en" sz="1200"/>
              <a:t>Only one play in the 37 provided resulted in a penalty of Unnecessary Roughness being called by officials.</a:t>
            </a:r>
            <a:endParaRPr sz="1200"/>
          </a:p>
          <a:p>
            <a:pPr indent="-304800" lvl="0" marL="457200" rtl="0" algn="l">
              <a:spcBef>
                <a:spcPts val="0"/>
              </a:spcBef>
              <a:spcAft>
                <a:spcPts val="0"/>
              </a:spcAft>
              <a:buSzPts val="1200"/>
              <a:buChar char="●"/>
            </a:pPr>
            <a:r>
              <a:rPr lang="en" sz="1200"/>
              <a:t>Player velocity and direction data shows that many of the plays involving concussions also have players hit soon after changing direction.</a:t>
            </a:r>
            <a:endParaRPr sz="1200"/>
          </a:p>
          <a:p>
            <a:pPr indent="-304800" lvl="0" marL="457200" rtl="0" algn="l">
              <a:spcBef>
                <a:spcPts val="0"/>
              </a:spcBef>
              <a:spcAft>
                <a:spcPts val="0"/>
              </a:spcAft>
              <a:buSzPts val="1200"/>
              <a:buChar char="●"/>
            </a:pPr>
            <a:r>
              <a:rPr lang="en" sz="1200"/>
              <a:t>We believe that by emphasizing the defenseless player verbiage to include players in pursuit of a punt returner officials would be more confident in calling roughness for these plays.</a:t>
            </a:r>
            <a:endParaRPr sz="1200"/>
          </a:p>
        </p:txBody>
      </p:sp>
      <p:sp>
        <p:nvSpPr>
          <p:cNvPr id="241" name="Google Shape;24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9DAF8"/>
                </a:solidFill>
              </a:rPr>
              <a:t>Rule Proposal 2</a:t>
            </a:r>
            <a:endParaRPr>
              <a:solidFill>
                <a:srgbClr val="C9DAF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311700" y="1152475"/>
            <a:ext cx="817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C9DAF8"/>
                </a:solidFill>
              </a:rPr>
              <a:t>Add verbiage to defenseless players to include punting team players in pursuit of punt returner during the return.</a:t>
            </a:r>
            <a:endParaRPr b="1" sz="2100">
              <a:solidFill>
                <a:srgbClr val="C9DAF8"/>
              </a:solidFill>
            </a:endParaRPr>
          </a:p>
          <a:p>
            <a:pPr indent="0" lvl="0" marL="0" rtl="0" algn="l">
              <a:spcBef>
                <a:spcPts val="1600"/>
              </a:spcBef>
              <a:spcAft>
                <a:spcPts val="0"/>
              </a:spcAft>
              <a:buNone/>
            </a:pPr>
            <a:r>
              <a:rPr lang="en" sz="2100">
                <a:solidFill>
                  <a:schemeClr val="dk1"/>
                </a:solidFill>
              </a:rPr>
              <a:t>Impact to game integrity:</a:t>
            </a:r>
            <a:endParaRPr sz="2100">
              <a:solidFill>
                <a:schemeClr val="dk1"/>
              </a:solidFill>
            </a:endParaRPr>
          </a:p>
          <a:p>
            <a:pPr indent="-304800" lvl="0" marL="457200" rtl="0" algn="l">
              <a:spcBef>
                <a:spcPts val="1600"/>
              </a:spcBef>
              <a:spcAft>
                <a:spcPts val="0"/>
              </a:spcAft>
              <a:buSzPts val="1200"/>
              <a:buChar char="●"/>
            </a:pPr>
            <a:r>
              <a:rPr lang="en" sz="1200"/>
              <a:t>This rule is actionable by the NFL, however, like all judgment calls is subject to interpretation by the officials calling the game. Our hope would be that officials, taking this as a point of emphasis would call these penalties more often therefore reducing their likelihood to occur in the future.</a:t>
            </a:r>
            <a:endParaRPr sz="1200"/>
          </a:p>
          <a:p>
            <a:pPr indent="-304800" lvl="0" marL="457200" rtl="0" algn="l">
              <a:spcBef>
                <a:spcPts val="0"/>
              </a:spcBef>
              <a:spcAft>
                <a:spcPts val="0"/>
              </a:spcAft>
              <a:buSzPts val="1200"/>
              <a:buChar char="●"/>
            </a:pPr>
            <a:r>
              <a:rPr lang="en" sz="1200"/>
              <a:t>Potentially new risks to Players:</a:t>
            </a:r>
            <a:endParaRPr sz="1200"/>
          </a:p>
          <a:p>
            <a:pPr indent="-304800" lvl="1" marL="914400" rtl="0" algn="l">
              <a:spcBef>
                <a:spcPts val="0"/>
              </a:spcBef>
              <a:spcAft>
                <a:spcPts val="0"/>
              </a:spcAft>
              <a:buSzPts val="1200"/>
              <a:buChar char="○"/>
            </a:pPr>
            <a:r>
              <a:rPr lang="en" sz="1200"/>
              <a:t>Punt coverage players may be more likely to put themselves at risk, believing they will not be blocked by the returning team. It is important for players to be aware of possible impact and have their "head on a swivel".</a:t>
            </a:r>
            <a:endParaRPr/>
          </a:p>
          <a:p>
            <a:pPr indent="-304800" lvl="1" marL="914400" rtl="0" algn="l">
              <a:spcBef>
                <a:spcPts val="0"/>
              </a:spcBef>
              <a:spcAft>
                <a:spcPts val="0"/>
              </a:spcAft>
              <a:buSzPts val="1200"/>
              <a:buChar char="○"/>
            </a:pPr>
            <a:r>
              <a:rPr lang="en" sz="1200"/>
              <a:t>There is the potential that coverage players may gain a false sense of safety by this rule change. Still, we believe if these penalties are called correctly this will not be an issue.</a:t>
            </a:r>
            <a:endParaRPr sz="1200"/>
          </a:p>
        </p:txBody>
      </p:sp>
      <p:sp>
        <p:nvSpPr>
          <p:cNvPr id="247" name="Google Shape;24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9DAF8"/>
                </a:solidFill>
              </a:rPr>
              <a:t>Rule Proposal 2</a:t>
            </a:r>
            <a:endParaRPr>
              <a:solidFill>
                <a:srgbClr val="C9DAF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2E9"/>
                </a:solidFill>
              </a:rPr>
              <a:t>Rule Proposal 3</a:t>
            </a:r>
            <a:endParaRPr>
              <a:solidFill>
                <a:srgbClr val="D9D2E9"/>
              </a:solidFill>
            </a:endParaRPr>
          </a:p>
        </p:txBody>
      </p:sp>
      <p:sp>
        <p:nvSpPr>
          <p:cNvPr id="253" name="Google Shape;253;p35"/>
          <p:cNvSpPr txBox="1"/>
          <p:nvPr>
            <p:ph idx="1" type="body"/>
          </p:nvPr>
        </p:nvSpPr>
        <p:spPr>
          <a:xfrm>
            <a:off x="311700" y="1152475"/>
            <a:ext cx="817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D9D2E9"/>
                </a:solidFill>
              </a:rPr>
              <a:t>When presenting a punt formation, the returning team can only have one player engaged with the punting team's gunners per gunner within 5 yards of the line of scrimmage</a:t>
            </a:r>
            <a:endParaRPr b="1" sz="2100">
              <a:solidFill>
                <a:srgbClr val="D9D2E9"/>
              </a:solidFill>
            </a:endParaRPr>
          </a:p>
          <a:p>
            <a:pPr indent="0" lvl="0" marL="0" rtl="0" algn="l">
              <a:spcBef>
                <a:spcPts val="1600"/>
              </a:spcBef>
              <a:spcAft>
                <a:spcPts val="0"/>
              </a:spcAft>
              <a:buNone/>
            </a:pPr>
            <a:r>
              <a:rPr lang="en" sz="2100">
                <a:solidFill>
                  <a:schemeClr val="dk1"/>
                </a:solidFill>
              </a:rPr>
              <a:t>Evidence in support:</a:t>
            </a:r>
            <a:endParaRPr b="1" sz="2100">
              <a:solidFill>
                <a:schemeClr val="dk1"/>
              </a:solidFill>
            </a:endParaRPr>
          </a:p>
          <a:p>
            <a:pPr indent="-304800" lvl="0" marL="457200" rtl="0" algn="l">
              <a:spcBef>
                <a:spcPts val="1600"/>
              </a:spcBef>
              <a:spcAft>
                <a:spcPts val="0"/>
              </a:spcAft>
              <a:buSzPts val="1200"/>
              <a:buChar char="●"/>
            </a:pPr>
            <a:r>
              <a:rPr lang="en" sz="1200"/>
              <a:t>The data clearly shows the hybrid and double teaming of gunners significantly changes the paths taken by gunners.</a:t>
            </a:r>
            <a:endParaRPr sz="1200"/>
          </a:p>
          <a:p>
            <a:pPr indent="-304800" lvl="0" marL="457200" rtl="0" algn="l">
              <a:spcBef>
                <a:spcPts val="0"/>
              </a:spcBef>
              <a:spcAft>
                <a:spcPts val="0"/>
              </a:spcAft>
              <a:buSzPts val="1200"/>
              <a:buChar char="●"/>
            </a:pPr>
            <a:r>
              <a:rPr lang="en" sz="1200"/>
              <a:t>The data also show that the rate of concussions increases when the number of jammers increases.</a:t>
            </a:r>
            <a:endParaRPr sz="1200"/>
          </a:p>
          <a:p>
            <a:pPr indent="-304800" lvl="0" marL="457200" rtl="0" algn="l">
              <a:spcBef>
                <a:spcPts val="0"/>
              </a:spcBef>
              <a:spcAft>
                <a:spcPts val="0"/>
              </a:spcAft>
              <a:buSzPts val="1200"/>
              <a:buChar char="●"/>
            </a:pPr>
            <a:r>
              <a:rPr lang="en" sz="1200"/>
              <a:t>Our Injury Risk Metric is highest in plays where there are 4 jammers. Double coverage of gunners results in an imbalance on the field of offensive and defensive players in relationship to each other - allowing for punting linemen to gain more velocity and opening up the possibility for concussions. </a:t>
            </a:r>
            <a:endParaRPr sz="1200"/>
          </a:p>
          <a:p>
            <a:pPr indent="-304800" lvl="0" marL="457200" rtl="0" algn="l">
              <a:spcBef>
                <a:spcPts val="0"/>
              </a:spcBef>
              <a:spcAft>
                <a:spcPts val="0"/>
              </a:spcAft>
              <a:buSzPts val="1200"/>
              <a:buChar char="●"/>
            </a:pPr>
            <a:r>
              <a:rPr lang="en" sz="1200"/>
              <a:t>Visualizing the routes of punting linemen and gunners we see that these players are commonly Punting Linemen 30 or more yards up field from their starting position. This shows the unblocked defenders reaching high velocity.</a:t>
            </a:r>
            <a:endParaRPr sz="1200"/>
          </a:p>
          <a:p>
            <a:pPr indent="-304800" lvl="0" marL="457200" rtl="0" algn="l">
              <a:spcBef>
                <a:spcPts val="0"/>
              </a:spcBef>
              <a:spcAft>
                <a:spcPts val="0"/>
              </a:spcAft>
              <a:buSzPts val="1200"/>
              <a:buChar char="●"/>
            </a:pPr>
            <a:r>
              <a:rPr lang="en" sz="1200"/>
              <a:t>When modeling the injury risk of plays we find that having single coverage roles (VR and VL) is correlated with a decrease in injury risk.</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2E9"/>
                </a:solidFill>
              </a:rPr>
              <a:t>Rule Proposal 3</a:t>
            </a:r>
            <a:endParaRPr>
              <a:solidFill>
                <a:srgbClr val="D9D2E9"/>
              </a:solidFill>
            </a:endParaRPr>
          </a:p>
        </p:txBody>
      </p:sp>
      <p:sp>
        <p:nvSpPr>
          <p:cNvPr id="259" name="Google Shape;259;p36"/>
          <p:cNvSpPr txBox="1"/>
          <p:nvPr>
            <p:ph idx="1" type="body"/>
          </p:nvPr>
        </p:nvSpPr>
        <p:spPr>
          <a:xfrm>
            <a:off x="311700" y="1152475"/>
            <a:ext cx="817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D9D2E9"/>
                </a:solidFill>
              </a:rPr>
              <a:t>When presenting a punt formation, the returning team can only have one player engaged with the punting team's gunners per gunner within 5 yards of the line of scrimmage</a:t>
            </a:r>
            <a:endParaRPr b="1" sz="2100">
              <a:solidFill>
                <a:srgbClr val="D9D2E9"/>
              </a:solidFill>
            </a:endParaRPr>
          </a:p>
          <a:p>
            <a:pPr indent="0" lvl="0" marL="0" rtl="0" algn="l">
              <a:spcBef>
                <a:spcPts val="1600"/>
              </a:spcBef>
              <a:spcAft>
                <a:spcPts val="0"/>
              </a:spcAft>
              <a:buNone/>
            </a:pPr>
            <a:r>
              <a:rPr lang="en" sz="2100">
                <a:solidFill>
                  <a:schemeClr val="dk1"/>
                </a:solidFill>
              </a:rPr>
              <a:t>Impact to game integrity:</a:t>
            </a:r>
            <a:endParaRPr b="1" sz="2100">
              <a:solidFill>
                <a:schemeClr val="dk1"/>
              </a:solidFill>
            </a:endParaRPr>
          </a:p>
          <a:p>
            <a:pPr indent="-304800" lvl="0" marL="457200" rtl="0" algn="l">
              <a:spcBef>
                <a:spcPts val="1600"/>
              </a:spcBef>
              <a:spcAft>
                <a:spcPts val="0"/>
              </a:spcAft>
              <a:buSzPts val="1200"/>
              <a:buChar char="●"/>
            </a:pPr>
            <a:r>
              <a:rPr lang="en" sz="1200"/>
              <a:t>We believe this rule change would be the hardest for the NFL to implement. There are many factors to consider by both teams when deciding to line up for a punting play. When we consulted Frank Beamer he was not in favor of this rule change - saying it gave too much advantage to the punting team. </a:t>
            </a:r>
            <a:endParaRPr sz="1200"/>
          </a:p>
          <a:p>
            <a:pPr indent="-304800" lvl="0" marL="457200" rtl="0" algn="l">
              <a:spcBef>
                <a:spcPts val="0"/>
              </a:spcBef>
              <a:spcAft>
                <a:spcPts val="0"/>
              </a:spcAft>
              <a:buSzPts val="1200"/>
              <a:buChar char="●"/>
            </a:pPr>
            <a:r>
              <a:rPr lang="en" sz="1200"/>
              <a:t>Regardless, the data points to this as a key factor and we would be remiss to not propose something surrounding the double teaming of gunners.</a:t>
            </a:r>
            <a:endParaRPr sz="1200"/>
          </a:p>
          <a:p>
            <a:pPr indent="-304800" lvl="0" marL="457200" rtl="0" algn="l">
              <a:spcBef>
                <a:spcPts val="0"/>
              </a:spcBef>
              <a:spcAft>
                <a:spcPts val="0"/>
              </a:spcAft>
              <a:buSzPts val="1200"/>
              <a:buChar char="●"/>
            </a:pPr>
            <a:r>
              <a:rPr lang="en" sz="1200"/>
              <a:t>This rule change has the potential to be gamed by teams on fake punts. If they would like to take advantage of the one-on-one coverage. Additionally teams may show a punting formation on field goal attempts, restricting the defensive strategy on these types of plays.</a:t>
            </a:r>
            <a:endParaRPr sz="1200"/>
          </a:p>
          <a:p>
            <a:pPr indent="-304800" lvl="0" marL="457200" marR="0" rtl="0" algn="l">
              <a:lnSpc>
                <a:spcPct val="115000"/>
              </a:lnSpc>
              <a:spcBef>
                <a:spcPts val="0"/>
              </a:spcBef>
              <a:spcAft>
                <a:spcPts val="0"/>
              </a:spcAft>
              <a:buClr>
                <a:schemeClr val="accent3"/>
              </a:buClr>
              <a:buSzPts val="1200"/>
              <a:buFont typeface="Average"/>
              <a:buChar char="●"/>
            </a:pPr>
            <a:r>
              <a:rPr lang="en" sz="1200"/>
              <a:t>While there are potential risks as a result of this change, the majority of punt plays already use single coverage.</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txBox="1"/>
          <p:nvPr>
            <p:ph idx="4294967295" type="title"/>
          </p:nvPr>
        </p:nvSpPr>
        <p:spPr>
          <a:xfrm>
            <a:off x="320250" y="41225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About me</a:t>
            </a:r>
            <a:endParaRPr>
              <a:solidFill>
                <a:schemeClr val="lt1"/>
              </a:solidFill>
            </a:endParaRPr>
          </a:p>
        </p:txBody>
      </p:sp>
      <p:sp>
        <p:nvSpPr>
          <p:cNvPr id="266" name="Google Shape;266;p37"/>
          <p:cNvSpPr txBox="1"/>
          <p:nvPr>
            <p:ph idx="4294967295" type="body"/>
          </p:nvPr>
        </p:nvSpPr>
        <p:spPr>
          <a:xfrm>
            <a:off x="3066450" y="3121700"/>
            <a:ext cx="30282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Rob Mulla, Data Scientist</a:t>
            </a:r>
            <a:endParaRPr sz="1700">
              <a:solidFill>
                <a:schemeClr val="dk1"/>
              </a:solidFill>
            </a:endParaRPr>
          </a:p>
        </p:txBody>
      </p:sp>
      <p:cxnSp>
        <p:nvCxnSpPr>
          <p:cNvPr id="267" name="Google Shape;267;p37"/>
          <p:cNvCxnSpPr/>
          <p:nvPr/>
        </p:nvCxnSpPr>
        <p:spPr>
          <a:xfrm>
            <a:off x="4285425" y="3548413"/>
            <a:ext cx="270900" cy="0"/>
          </a:xfrm>
          <a:prstGeom prst="straightConnector1">
            <a:avLst/>
          </a:prstGeom>
          <a:noFill/>
          <a:ln cap="flat" cmpd="sng" w="9525">
            <a:solidFill>
              <a:schemeClr val="dk2"/>
            </a:solidFill>
            <a:prstDash val="solid"/>
            <a:round/>
            <a:headEnd len="sm" w="sm" type="none"/>
            <a:tailEnd len="sm" w="sm" type="none"/>
          </a:ln>
        </p:spPr>
      </p:cxnSp>
      <p:sp>
        <p:nvSpPr>
          <p:cNvPr id="268" name="Google Shape;268;p37"/>
          <p:cNvSpPr txBox="1"/>
          <p:nvPr>
            <p:ph idx="4294967295" type="body"/>
          </p:nvPr>
        </p:nvSpPr>
        <p:spPr>
          <a:xfrm>
            <a:off x="1962525" y="3588200"/>
            <a:ext cx="49167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Data Scientist and avid football fan. </a:t>
            </a:r>
            <a:br>
              <a:rPr lang="en" sz="1300"/>
            </a:br>
            <a:r>
              <a:rPr lang="en" sz="1300"/>
              <a:t>B.S. in Electrical Engineering from Virginia Tech</a:t>
            </a:r>
            <a:br>
              <a:rPr lang="en" sz="1300"/>
            </a:br>
            <a:r>
              <a:rPr lang="en" sz="1300"/>
              <a:t>M.S. - Kansas State</a:t>
            </a:r>
            <a:br>
              <a:rPr lang="en" sz="1300"/>
            </a:br>
            <a:r>
              <a:rPr lang="en" sz="1300"/>
              <a:t>Masters in Information and Data Science - U.C. Berkeley </a:t>
            </a:r>
            <a:endParaRPr sz="1300"/>
          </a:p>
        </p:txBody>
      </p:sp>
      <p:pic>
        <p:nvPicPr>
          <p:cNvPr id="269" name="Google Shape;269;p37"/>
          <p:cNvPicPr preferRelativeResize="0"/>
          <p:nvPr/>
        </p:nvPicPr>
        <p:blipFill rotWithShape="1">
          <a:blip r:embed="rId3">
            <a:alphaModFix/>
          </a:blip>
          <a:srcRect b="33638" l="0" r="0" t="0"/>
          <a:stretch/>
        </p:blipFill>
        <p:spPr>
          <a:xfrm>
            <a:off x="3531750" y="1034300"/>
            <a:ext cx="2097600" cy="20874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punt play role in football</a:t>
            </a:r>
            <a:endParaRPr/>
          </a:p>
        </p:txBody>
      </p:sp>
      <p:sp>
        <p:nvSpPr>
          <p:cNvPr id="72" name="Google Shape;72;p15"/>
          <p:cNvSpPr txBox="1"/>
          <p:nvPr>
            <p:ph idx="1" type="body"/>
          </p:nvPr>
        </p:nvSpPr>
        <p:spPr>
          <a:xfrm>
            <a:off x="311700" y="1152475"/>
            <a:ext cx="8520600" cy="3929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Football is a physically demanding and brutal sport. We should not attempt to eliminate all risk of injury but instead focus on moments of </a:t>
            </a:r>
            <a:r>
              <a:rPr lang="en" u="sng"/>
              <a:t>unnecessary</a:t>
            </a:r>
            <a:r>
              <a:rPr lang="en" u="sng"/>
              <a:t> risk</a:t>
            </a:r>
            <a:r>
              <a:rPr lang="en"/>
              <a:t>.</a:t>
            </a:r>
            <a:endParaRPr/>
          </a:p>
          <a:p>
            <a:pPr indent="-342900" lvl="0" marL="457200" marR="0" rtl="0" algn="l">
              <a:lnSpc>
                <a:spcPct val="115000"/>
              </a:lnSpc>
              <a:spcBef>
                <a:spcPts val="0"/>
              </a:spcBef>
              <a:spcAft>
                <a:spcPts val="0"/>
              </a:spcAft>
              <a:buSzPts val="1800"/>
              <a:buAutoNum type="arabicPeriod"/>
            </a:pPr>
            <a:r>
              <a:rPr lang="en"/>
              <a:t>The punt play currently has the potential </a:t>
            </a:r>
            <a:r>
              <a:rPr lang="en"/>
              <a:t>for</a:t>
            </a:r>
            <a:r>
              <a:rPr lang="en"/>
              <a:t> being some of the most exciting and momentum </a:t>
            </a:r>
            <a:r>
              <a:rPr lang="en"/>
              <a:t>changing</a:t>
            </a:r>
            <a:r>
              <a:rPr lang="en"/>
              <a:t> moments in a football game. We understand this and attempt to present rule changes that maintain the integrity of these plays. </a:t>
            </a:r>
            <a:endParaRPr/>
          </a:p>
          <a:p>
            <a:pPr indent="-342900" lvl="0" marL="457200" marR="0" rtl="0" algn="l">
              <a:lnSpc>
                <a:spcPct val="115000"/>
              </a:lnSpc>
              <a:spcBef>
                <a:spcPts val="0"/>
              </a:spcBef>
              <a:spcAft>
                <a:spcPts val="0"/>
              </a:spcAft>
              <a:buSzPts val="1800"/>
              <a:buAutoNum type="arabicPeriod"/>
            </a:pPr>
            <a:r>
              <a:rPr lang="en"/>
              <a:t>Special teams players are often highly specialized positions who have spent their lives honing their skills. We want to avoid removing the ability for these players to showcase their talent.</a:t>
            </a:r>
            <a:endParaRPr/>
          </a:p>
          <a:p>
            <a:pPr indent="0" lvl="0" marL="0" marR="0" rtl="0" algn="l">
              <a:lnSpc>
                <a:spcPct val="115000"/>
              </a:lnSpc>
              <a:spcBef>
                <a:spcPts val="1600"/>
              </a:spcBef>
              <a:spcAft>
                <a:spcPts val="1600"/>
              </a:spcAft>
              <a:buNone/>
            </a:pPr>
            <a:r>
              <a:rPr i="1" lang="en" sz="1500"/>
              <a:t>While researching this project we were able to consult with College Football Hall of Fame coach Frank Beamer - known for his innovative approach to special teams. He passionately stated the importance of punt plays in football and stressed that </a:t>
            </a:r>
            <a:r>
              <a:rPr i="1" lang="en" sz="1500"/>
              <a:t>the integrity</a:t>
            </a:r>
            <a:r>
              <a:rPr i="1" lang="en" sz="1500"/>
              <a:t> of the game must be considered for any rule changes.</a:t>
            </a:r>
            <a:endParaRPr i="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Analytical Approach</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High Level</a:t>
            </a:r>
            <a:r>
              <a:rPr lang="en"/>
              <a:t> understanding of all punt play data</a:t>
            </a:r>
            <a:endParaRPr/>
          </a:p>
          <a:p>
            <a:pPr indent="-317500" lvl="1" marL="914400" rtl="0" algn="l">
              <a:spcBef>
                <a:spcPts val="0"/>
              </a:spcBef>
              <a:spcAft>
                <a:spcPts val="0"/>
              </a:spcAft>
              <a:buSzPts val="1400"/>
              <a:buChar char="-"/>
            </a:pPr>
            <a:r>
              <a:rPr lang="en"/>
              <a:t>Result of Punt play, common penalties, punt and return distances</a:t>
            </a:r>
            <a:endParaRPr/>
          </a:p>
          <a:p>
            <a:pPr indent="-342900" lvl="0" marL="457200" rtl="0" algn="l">
              <a:spcBef>
                <a:spcPts val="0"/>
              </a:spcBef>
              <a:spcAft>
                <a:spcPts val="0"/>
              </a:spcAft>
              <a:buSzPts val="1800"/>
              <a:buChar char="-"/>
            </a:pPr>
            <a:r>
              <a:rPr b="1" lang="en"/>
              <a:t>Focused</a:t>
            </a:r>
            <a:r>
              <a:rPr lang="en"/>
              <a:t> analysis of punt plays involved in concussions</a:t>
            </a:r>
            <a:endParaRPr/>
          </a:p>
          <a:p>
            <a:pPr indent="-342900" lvl="0" marL="457200" rtl="0" algn="l">
              <a:spcBef>
                <a:spcPts val="0"/>
              </a:spcBef>
              <a:spcAft>
                <a:spcPts val="0"/>
              </a:spcAft>
              <a:buSzPts val="1800"/>
              <a:buChar char="-"/>
            </a:pPr>
            <a:r>
              <a:rPr lang="en"/>
              <a:t>Analysis of </a:t>
            </a:r>
            <a:r>
              <a:rPr b="1" lang="en"/>
              <a:t>Fair Catch vs. Punt Returns</a:t>
            </a:r>
            <a:endParaRPr b="1"/>
          </a:p>
          <a:p>
            <a:pPr indent="-342900" lvl="0" marL="457200" rtl="0" algn="l">
              <a:spcBef>
                <a:spcPts val="0"/>
              </a:spcBef>
              <a:spcAft>
                <a:spcPts val="0"/>
              </a:spcAft>
              <a:buSzPts val="1800"/>
              <a:buChar char="-"/>
            </a:pPr>
            <a:r>
              <a:rPr lang="en"/>
              <a:t>Analysis of </a:t>
            </a:r>
            <a:r>
              <a:rPr b="1" lang="en"/>
              <a:t>Single/Double/Hybrid</a:t>
            </a:r>
            <a:r>
              <a:rPr lang="en"/>
              <a:t> Coverage</a:t>
            </a:r>
            <a:endParaRPr/>
          </a:p>
          <a:p>
            <a:pPr indent="-342900" lvl="0" marL="457200" rtl="0" algn="l">
              <a:spcBef>
                <a:spcPts val="0"/>
              </a:spcBef>
              <a:spcAft>
                <a:spcPts val="0"/>
              </a:spcAft>
              <a:buSzPts val="1800"/>
              <a:buChar char="-"/>
            </a:pPr>
            <a:r>
              <a:rPr lang="en"/>
              <a:t>Physics based approach to calculating player risk</a:t>
            </a:r>
            <a:endParaRPr/>
          </a:p>
          <a:p>
            <a:pPr indent="-342900" lvl="0" marL="457200" rtl="0" algn="l">
              <a:spcBef>
                <a:spcPts val="0"/>
              </a:spcBef>
              <a:spcAft>
                <a:spcPts val="0"/>
              </a:spcAft>
              <a:buSzPts val="1800"/>
              <a:buChar char="-"/>
            </a:pPr>
            <a:r>
              <a:rPr lang="en"/>
              <a:t>Develop data drive rule changes:</a:t>
            </a:r>
            <a:endParaRPr/>
          </a:p>
          <a:p>
            <a:pPr indent="-317500" lvl="1" marL="914400" rtl="0" algn="l">
              <a:spcBef>
                <a:spcPts val="0"/>
              </a:spcBef>
              <a:spcAft>
                <a:spcPts val="0"/>
              </a:spcAft>
              <a:buSzPts val="1400"/>
              <a:buChar char="-"/>
            </a:pPr>
            <a:r>
              <a:rPr lang="en"/>
              <a:t>Support solution efficacy</a:t>
            </a:r>
            <a:endParaRPr/>
          </a:p>
          <a:p>
            <a:pPr indent="-317500" lvl="1" marL="914400" rtl="0" algn="l">
              <a:spcBef>
                <a:spcPts val="0"/>
              </a:spcBef>
              <a:spcAft>
                <a:spcPts val="0"/>
              </a:spcAft>
              <a:buSzPts val="1400"/>
              <a:buChar char="-"/>
            </a:pPr>
            <a:r>
              <a:rPr lang="en"/>
              <a:t>Support game integrity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a:p>
            <a:pPr indent="0" lvl="0" marL="0" rtl="0" algn="l">
              <a:spcBef>
                <a:spcPts val="0"/>
              </a:spcBef>
              <a:spcAft>
                <a:spcPts val="0"/>
              </a:spcAft>
              <a:buNone/>
            </a:pPr>
            <a:r>
              <a:rPr lang="en" sz="1000"/>
              <a:t>Before forming opinions, in depth exploration of the data was conducted</a:t>
            </a:r>
            <a:endParaRPr sz="1000"/>
          </a:p>
        </p:txBody>
      </p:sp>
      <p:grpSp>
        <p:nvGrpSpPr>
          <p:cNvPr id="84" name="Google Shape;84;p17"/>
          <p:cNvGrpSpPr/>
          <p:nvPr/>
        </p:nvGrpSpPr>
        <p:grpSpPr>
          <a:xfrm>
            <a:off x="431925" y="1304875"/>
            <a:ext cx="2628925" cy="3416400"/>
            <a:chOff x="431925" y="1304875"/>
            <a:chExt cx="2628925" cy="3416400"/>
          </a:xfrm>
        </p:grpSpPr>
        <p:sp>
          <p:nvSpPr>
            <p:cNvPr id="85" name="Google Shape;85;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Statistics on All Punt Plays</a:t>
            </a:r>
            <a:endParaRPr sz="1400">
              <a:solidFill>
                <a:schemeClr val="lt1"/>
              </a:solidFill>
            </a:endParaRPr>
          </a:p>
        </p:txBody>
      </p:sp>
      <p:sp>
        <p:nvSpPr>
          <p:cNvPr id="88" name="Google Shape;88;p17"/>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High level overview of all punt plays.</a:t>
            </a:r>
            <a:endParaRPr sz="1300"/>
          </a:p>
          <a:p>
            <a:pPr indent="-311150" lvl="0" marL="457200" rtl="0" algn="l">
              <a:spcBef>
                <a:spcPts val="1600"/>
              </a:spcBef>
              <a:spcAft>
                <a:spcPts val="0"/>
              </a:spcAft>
              <a:buSzPts val="1300"/>
              <a:buChar char="●"/>
            </a:pPr>
            <a:r>
              <a:rPr lang="en" sz="1300"/>
              <a:t>Result of plays and penalties</a:t>
            </a:r>
            <a:endParaRPr sz="1300"/>
          </a:p>
          <a:p>
            <a:pPr indent="-311150" lvl="0" marL="457200" rtl="0" algn="l">
              <a:spcBef>
                <a:spcPts val="0"/>
              </a:spcBef>
              <a:spcAft>
                <a:spcPts val="0"/>
              </a:spcAft>
              <a:buSzPts val="1300"/>
              <a:buChar char="●"/>
            </a:pPr>
            <a:r>
              <a:rPr lang="en" sz="1300"/>
              <a:t>Punt and return distance</a:t>
            </a:r>
            <a:endParaRPr sz="1300"/>
          </a:p>
          <a:p>
            <a:pPr indent="-311150" lvl="0" marL="457200" rtl="0" algn="l">
              <a:spcBef>
                <a:spcPts val="0"/>
              </a:spcBef>
              <a:spcAft>
                <a:spcPts val="0"/>
              </a:spcAft>
              <a:buSzPts val="1300"/>
              <a:buChar char="●"/>
            </a:pPr>
            <a:r>
              <a:rPr lang="en" sz="1300"/>
              <a:t>Fair catch / return</a:t>
            </a:r>
            <a:endParaRPr sz="1300"/>
          </a:p>
          <a:p>
            <a:pPr indent="-311150" lvl="0" marL="457200" rtl="0" algn="l">
              <a:spcBef>
                <a:spcPts val="0"/>
              </a:spcBef>
              <a:spcAft>
                <a:spcPts val="0"/>
              </a:spcAft>
              <a:buSzPts val="1300"/>
              <a:buChar char="●"/>
            </a:pPr>
            <a:r>
              <a:rPr lang="en" sz="1300"/>
              <a:t>Analysis of Formations</a:t>
            </a:r>
            <a:endParaRPr sz="1300"/>
          </a:p>
          <a:p>
            <a:pPr indent="-311150" lvl="0" marL="457200" rtl="0" algn="l">
              <a:spcBef>
                <a:spcPts val="0"/>
              </a:spcBef>
              <a:spcAft>
                <a:spcPts val="0"/>
              </a:spcAft>
              <a:buSzPts val="1300"/>
              <a:buChar char="●"/>
            </a:pPr>
            <a:r>
              <a:rPr lang="en" sz="1300"/>
              <a:t>Visualize player path by position.</a:t>
            </a:r>
            <a:endParaRPr sz="1300"/>
          </a:p>
        </p:txBody>
      </p:sp>
      <p:grpSp>
        <p:nvGrpSpPr>
          <p:cNvPr id="89" name="Google Shape;89;p17"/>
          <p:cNvGrpSpPr/>
          <p:nvPr/>
        </p:nvGrpSpPr>
        <p:grpSpPr>
          <a:xfrm>
            <a:off x="3320450" y="1304875"/>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Understand Concussion Plays</a:t>
            </a:r>
            <a:endParaRPr sz="1400">
              <a:solidFill>
                <a:schemeClr val="lt1"/>
              </a:solidFill>
            </a:endParaRPr>
          </a:p>
        </p:txBody>
      </p:sp>
      <p:sp>
        <p:nvSpPr>
          <p:cNvPr id="93" name="Google Shape;93;p17"/>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Detailed review of concussion plays.</a:t>
            </a:r>
            <a:endParaRPr sz="1300"/>
          </a:p>
          <a:p>
            <a:pPr indent="-311150" lvl="0" marL="457200" rtl="0" algn="l">
              <a:spcBef>
                <a:spcPts val="1600"/>
              </a:spcBef>
              <a:spcAft>
                <a:spcPts val="0"/>
              </a:spcAft>
              <a:buSzPts val="1300"/>
              <a:buChar char="●"/>
            </a:pPr>
            <a:r>
              <a:rPr lang="en" sz="1300"/>
              <a:t>Review video footage</a:t>
            </a:r>
            <a:endParaRPr sz="1300"/>
          </a:p>
          <a:p>
            <a:pPr indent="-311150" lvl="0" marL="457200" rtl="0" algn="l">
              <a:spcBef>
                <a:spcPts val="0"/>
              </a:spcBef>
              <a:spcAft>
                <a:spcPts val="0"/>
              </a:spcAft>
              <a:buSzPts val="1300"/>
              <a:buChar char="●"/>
            </a:pPr>
            <a:r>
              <a:rPr lang="en" sz="1300"/>
              <a:t>Plot player routes and positions during play.</a:t>
            </a:r>
            <a:endParaRPr sz="1300"/>
          </a:p>
          <a:p>
            <a:pPr indent="-311150" lvl="0" marL="457200" rtl="0" algn="l">
              <a:spcBef>
                <a:spcPts val="0"/>
              </a:spcBef>
              <a:spcAft>
                <a:spcPts val="0"/>
              </a:spcAft>
              <a:buSzPts val="1300"/>
              <a:buChar char="●"/>
            </a:pPr>
            <a:r>
              <a:rPr lang="en" sz="1300"/>
              <a:t>Visualize the speed and direction of players  during play.</a:t>
            </a:r>
            <a:r>
              <a:rPr lang="en" sz="1300"/>
              <a:t> </a:t>
            </a:r>
            <a:endParaRPr sz="1300"/>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Define “Risky Plays”</a:t>
            </a:r>
            <a:endParaRPr sz="1400">
              <a:solidFill>
                <a:schemeClr val="lt1"/>
              </a:solidFill>
            </a:endParaRPr>
          </a:p>
        </p:txBody>
      </p:sp>
      <p:sp>
        <p:nvSpPr>
          <p:cNvPr id="98" name="Google Shape;98;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Using Next Gen Stats data paired with a </a:t>
            </a:r>
            <a:r>
              <a:rPr lang="en" sz="1300"/>
              <a:t>fundamental</a:t>
            </a:r>
            <a:r>
              <a:rPr lang="en" sz="1300"/>
              <a:t> understanding of </a:t>
            </a:r>
            <a:r>
              <a:rPr lang="en" sz="1300"/>
              <a:t>physics</a:t>
            </a:r>
            <a:r>
              <a:rPr lang="en" sz="1300"/>
              <a:t> we can determine moments when players are at risk of high velocity collisions</a:t>
            </a:r>
            <a:endParaRPr sz="1300"/>
          </a:p>
          <a:p>
            <a:pPr indent="-311150" lvl="0" marL="457200" rtl="0" algn="l">
              <a:spcBef>
                <a:spcPts val="1600"/>
              </a:spcBef>
              <a:spcAft>
                <a:spcPts val="0"/>
              </a:spcAft>
              <a:buSzPts val="1300"/>
              <a:buChar char="●"/>
            </a:pPr>
            <a:r>
              <a:rPr lang="en" sz="1300"/>
              <a:t>Determine moments of high injury risk</a:t>
            </a:r>
            <a:endParaRPr sz="1300"/>
          </a:p>
          <a:p>
            <a:pPr indent="-311150" lvl="0" marL="457200" rtl="0" algn="l">
              <a:spcBef>
                <a:spcPts val="0"/>
              </a:spcBef>
              <a:spcAft>
                <a:spcPts val="0"/>
              </a:spcAft>
              <a:buSzPts val="1300"/>
              <a:buChar char="●"/>
            </a:pPr>
            <a:r>
              <a:rPr lang="en" sz="1300"/>
              <a:t>Identify si</a:t>
            </a:r>
            <a:r>
              <a:rPr lang="en" sz="1300"/>
              <a:t>tuations where risk is high but unnecessary</a:t>
            </a:r>
            <a:r>
              <a:rPr lang="en" sz="1300"/>
              <a:t>.</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concussion plays</a:t>
            </a:r>
            <a:endParaRPr/>
          </a:p>
          <a:p>
            <a:pPr indent="0" lvl="0" marL="0" rtl="0" algn="ctr">
              <a:spcBef>
                <a:spcPts val="0"/>
              </a:spcBef>
              <a:spcAft>
                <a:spcPts val="0"/>
              </a:spcAft>
              <a:buNone/>
            </a:pPr>
            <a:r>
              <a:rPr lang="en" sz="1500"/>
              <a:t>Every play is unique in some way!</a:t>
            </a:r>
            <a:endParaRPr sz="1500"/>
          </a:p>
        </p:txBody>
      </p:sp>
      <p:pic>
        <p:nvPicPr>
          <p:cNvPr id="104" name="Google Shape;104;p18"/>
          <p:cNvPicPr preferRelativeResize="0"/>
          <p:nvPr/>
        </p:nvPicPr>
        <p:blipFill>
          <a:blip r:embed="rId3">
            <a:alphaModFix/>
          </a:blip>
          <a:stretch>
            <a:fillRect/>
          </a:stretch>
        </p:blipFill>
        <p:spPr>
          <a:xfrm>
            <a:off x="1098325" y="1007800"/>
            <a:ext cx="6947350" cy="4089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p:nvPr/>
        </p:nvSpPr>
        <p:spPr>
          <a:xfrm>
            <a:off x="46375" y="1583625"/>
            <a:ext cx="8931900" cy="3412500"/>
          </a:xfrm>
          <a:prstGeom prst="flowChartAlternateProcess">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37 Concussion Plays</a:t>
            </a:r>
            <a:endParaRPr/>
          </a:p>
        </p:txBody>
      </p:sp>
      <p:sp>
        <p:nvSpPr>
          <p:cNvPr id="111" name="Google Shape;111;p19"/>
          <p:cNvSpPr txBox="1"/>
          <p:nvPr/>
        </p:nvSpPr>
        <p:spPr>
          <a:xfrm>
            <a:off x="245175" y="788500"/>
            <a:ext cx="8733000" cy="11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swald"/>
                <a:ea typeface="Oswald"/>
                <a:cs typeface="Oswald"/>
                <a:sym typeface="Oswald"/>
              </a:rPr>
              <a:t>           Video Footage 	 +	     Formations &amp; Player Paths   +    </a:t>
            </a:r>
            <a:r>
              <a:rPr lang="en" sz="2000">
                <a:solidFill>
                  <a:schemeClr val="dk1"/>
                </a:solidFill>
                <a:latin typeface="Oswald"/>
                <a:ea typeface="Oswald"/>
                <a:cs typeface="Oswald"/>
                <a:sym typeface="Oswald"/>
              </a:rPr>
              <a:t>Player Movement Patterns</a:t>
            </a:r>
            <a:endParaRPr sz="2000"/>
          </a:p>
        </p:txBody>
      </p:sp>
      <p:pic>
        <p:nvPicPr>
          <p:cNvPr id="112" name="Google Shape;112;p19"/>
          <p:cNvPicPr preferRelativeResize="0"/>
          <p:nvPr/>
        </p:nvPicPr>
        <p:blipFill rotWithShape="1">
          <a:blip r:embed="rId3">
            <a:alphaModFix/>
          </a:blip>
          <a:srcRect b="0" l="53885" r="0" t="0"/>
          <a:stretch/>
        </p:blipFill>
        <p:spPr>
          <a:xfrm>
            <a:off x="6589050" y="3332100"/>
            <a:ext cx="1669350" cy="1533100"/>
          </a:xfrm>
          <a:prstGeom prst="rect">
            <a:avLst/>
          </a:prstGeom>
          <a:noFill/>
          <a:ln>
            <a:noFill/>
          </a:ln>
        </p:spPr>
      </p:pic>
      <p:pic>
        <p:nvPicPr>
          <p:cNvPr id="113" name="Google Shape;113;p19"/>
          <p:cNvPicPr preferRelativeResize="0"/>
          <p:nvPr/>
        </p:nvPicPr>
        <p:blipFill rotWithShape="1">
          <a:blip r:embed="rId3">
            <a:alphaModFix/>
          </a:blip>
          <a:srcRect b="0" l="0" r="51392" t="0"/>
          <a:stretch/>
        </p:blipFill>
        <p:spPr>
          <a:xfrm>
            <a:off x="6661947" y="1669800"/>
            <a:ext cx="1817550" cy="1583625"/>
          </a:xfrm>
          <a:prstGeom prst="rect">
            <a:avLst/>
          </a:prstGeom>
          <a:noFill/>
          <a:ln>
            <a:noFill/>
          </a:ln>
        </p:spPr>
      </p:pic>
      <p:pic>
        <p:nvPicPr>
          <p:cNvPr id="114" name="Google Shape;114;p19"/>
          <p:cNvPicPr preferRelativeResize="0"/>
          <p:nvPr/>
        </p:nvPicPr>
        <p:blipFill rotWithShape="1">
          <a:blip r:embed="rId4">
            <a:alphaModFix/>
          </a:blip>
          <a:srcRect b="30595" l="74749" r="0" t="30459"/>
          <a:stretch/>
        </p:blipFill>
        <p:spPr>
          <a:xfrm>
            <a:off x="4227037" y="4059650"/>
            <a:ext cx="941574" cy="638250"/>
          </a:xfrm>
          <a:prstGeom prst="rect">
            <a:avLst/>
          </a:prstGeom>
          <a:noFill/>
          <a:ln>
            <a:noFill/>
          </a:ln>
        </p:spPr>
      </p:pic>
      <p:pic>
        <p:nvPicPr>
          <p:cNvPr id="115" name="Google Shape;115;p19"/>
          <p:cNvPicPr preferRelativeResize="0"/>
          <p:nvPr/>
        </p:nvPicPr>
        <p:blipFill>
          <a:blip r:embed="rId5">
            <a:alphaModFix/>
          </a:blip>
          <a:stretch>
            <a:fillRect/>
          </a:stretch>
        </p:blipFill>
        <p:spPr>
          <a:xfrm>
            <a:off x="364425" y="2483766"/>
            <a:ext cx="2670976" cy="1468841"/>
          </a:xfrm>
          <a:prstGeom prst="rect">
            <a:avLst/>
          </a:prstGeom>
          <a:noFill/>
          <a:ln>
            <a:noFill/>
          </a:ln>
        </p:spPr>
      </p:pic>
      <p:pic>
        <p:nvPicPr>
          <p:cNvPr id="116" name="Google Shape;116;p19"/>
          <p:cNvPicPr preferRelativeResize="0"/>
          <p:nvPr/>
        </p:nvPicPr>
        <p:blipFill rotWithShape="1">
          <a:blip r:embed="rId4">
            <a:alphaModFix/>
          </a:blip>
          <a:srcRect b="-1760" l="0" r="23605" t="0"/>
          <a:stretch/>
        </p:blipFill>
        <p:spPr>
          <a:xfrm>
            <a:off x="3294013" y="2411900"/>
            <a:ext cx="2754472" cy="161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565250" y="1931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Roles of Players Involved in Concussions</a:t>
            </a:r>
            <a:endParaRPr/>
          </a:p>
        </p:txBody>
      </p:sp>
      <p:sp>
        <p:nvSpPr>
          <p:cNvPr id="122" name="Google Shape;122;p20"/>
          <p:cNvSpPr/>
          <p:nvPr/>
        </p:nvSpPr>
        <p:spPr>
          <a:xfrm>
            <a:off x="1280700" y="2080550"/>
            <a:ext cx="6663900" cy="2232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nvSpPr>
        <p:spPr>
          <a:xfrm>
            <a:off x="377700" y="193175"/>
            <a:ext cx="7917600" cy="3000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Focus on Punting Team’s Linemen</a:t>
            </a:r>
            <a:r>
              <a:rPr lang="en" sz="1800">
                <a:solidFill>
                  <a:schemeClr val="accent3"/>
                </a:solidFill>
                <a:latin typeface="Average"/>
                <a:ea typeface="Average"/>
                <a:cs typeface="Average"/>
                <a:sym typeface="Average"/>
              </a:rPr>
              <a:t> and</a:t>
            </a:r>
            <a:r>
              <a:rPr lang="en" sz="1800">
                <a:solidFill>
                  <a:schemeClr val="accent3"/>
                </a:solidFill>
                <a:latin typeface="Average"/>
                <a:ea typeface="Average"/>
                <a:cs typeface="Average"/>
                <a:sym typeface="Average"/>
              </a:rPr>
              <a:t> Punt Returners</a:t>
            </a:r>
            <a:r>
              <a:rPr lang="en" sz="1800">
                <a:solidFill>
                  <a:schemeClr val="accent3"/>
                </a:solidFill>
                <a:latin typeface="Average"/>
                <a:ea typeface="Average"/>
                <a:cs typeface="Average"/>
                <a:sym typeface="Average"/>
              </a:rPr>
              <a:t> </a:t>
            </a:r>
            <a:r>
              <a:rPr lang="en" sz="1800">
                <a:solidFill>
                  <a:schemeClr val="accent3"/>
                </a:solidFill>
                <a:latin typeface="Average"/>
                <a:ea typeface="Average"/>
                <a:cs typeface="Average"/>
                <a:sym typeface="Average"/>
              </a:rPr>
              <a:t>as the data shows they are typically involved in injury plays. </a:t>
            </a:r>
            <a:endParaRPr sz="1800">
              <a:solidFill>
                <a:schemeClr val="accent3"/>
              </a:solidFill>
              <a:latin typeface="Average"/>
              <a:ea typeface="Average"/>
              <a:cs typeface="Average"/>
              <a:sym typeface="Average"/>
            </a:endParaRPr>
          </a:p>
        </p:txBody>
      </p:sp>
      <p:pic>
        <p:nvPicPr>
          <p:cNvPr id="124" name="Google Shape;124;p20"/>
          <p:cNvPicPr preferRelativeResize="0"/>
          <p:nvPr/>
        </p:nvPicPr>
        <p:blipFill>
          <a:blip r:embed="rId3">
            <a:alphaModFix/>
          </a:blip>
          <a:stretch>
            <a:fillRect/>
          </a:stretch>
        </p:blipFill>
        <p:spPr>
          <a:xfrm>
            <a:off x="1328538" y="2190175"/>
            <a:ext cx="6486924" cy="201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Trends for Concussion involved Plays</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Concussion a result of:</a:t>
            </a:r>
            <a:endParaRPr/>
          </a:p>
          <a:p>
            <a:pPr indent="-342900" lvl="0" marL="457200" marR="0" rtl="0" algn="l">
              <a:lnSpc>
                <a:spcPct val="115000"/>
              </a:lnSpc>
              <a:spcBef>
                <a:spcPts val="1600"/>
              </a:spcBef>
              <a:spcAft>
                <a:spcPts val="0"/>
              </a:spcAft>
              <a:buSzPts val="1800"/>
              <a:buChar char="-"/>
            </a:pPr>
            <a:r>
              <a:rPr lang="en"/>
              <a:t>Direct hit on punt returner (13 Plays)</a:t>
            </a:r>
            <a:endParaRPr/>
          </a:p>
          <a:p>
            <a:pPr indent="-342900" lvl="0" marL="457200" marR="0" rtl="0" algn="l">
              <a:lnSpc>
                <a:spcPct val="115000"/>
              </a:lnSpc>
              <a:spcBef>
                <a:spcPts val="0"/>
              </a:spcBef>
              <a:spcAft>
                <a:spcPts val="0"/>
              </a:spcAft>
              <a:buSzPts val="1800"/>
              <a:buChar char="-"/>
            </a:pPr>
            <a:r>
              <a:rPr lang="en"/>
              <a:t>Hit on player in pursuit of punt returner (9 Plays)</a:t>
            </a:r>
            <a:endParaRPr/>
          </a:p>
          <a:p>
            <a:pPr indent="-342900" lvl="0" marL="457200" marR="0" rtl="0" algn="l">
              <a:lnSpc>
                <a:spcPct val="115000"/>
              </a:lnSpc>
              <a:spcBef>
                <a:spcPts val="0"/>
              </a:spcBef>
              <a:spcAft>
                <a:spcPts val="0"/>
              </a:spcAft>
              <a:buSzPts val="1800"/>
              <a:buChar char="-"/>
            </a:pPr>
            <a:r>
              <a:rPr lang="en"/>
              <a:t>Contact near line of scrimmage (3 Plays)</a:t>
            </a:r>
            <a:endParaRPr/>
          </a:p>
          <a:p>
            <a:pPr indent="-342900" lvl="0" marL="457200" rtl="0" algn="l">
              <a:spcBef>
                <a:spcPts val="0"/>
              </a:spcBef>
              <a:spcAft>
                <a:spcPts val="0"/>
              </a:spcAft>
              <a:buSzPts val="1800"/>
              <a:buChar char="-"/>
            </a:pPr>
            <a:r>
              <a:rPr lang="en"/>
              <a:t>Gunners friendly fire when tackling returner (2 Plays)</a:t>
            </a:r>
            <a:endParaRPr/>
          </a:p>
          <a:p>
            <a:pPr indent="-342900" lvl="0" marL="457200" marR="0" rtl="0" algn="l">
              <a:lnSpc>
                <a:spcPct val="115000"/>
              </a:lnSpc>
              <a:spcBef>
                <a:spcPts val="0"/>
              </a:spcBef>
              <a:spcAft>
                <a:spcPts val="0"/>
              </a:spcAft>
              <a:buSzPts val="1800"/>
              <a:buChar char="-"/>
            </a:pPr>
            <a:r>
              <a:rPr lang="en"/>
              <a:t>Player fall / contact with ground (2 Plays)</a:t>
            </a:r>
            <a:endParaRPr/>
          </a:p>
          <a:p>
            <a:pPr indent="-342900" lvl="0" marL="457200" marR="0" rtl="0" algn="l">
              <a:lnSpc>
                <a:spcPct val="115000"/>
              </a:lnSpc>
              <a:spcBef>
                <a:spcPts val="0"/>
              </a:spcBef>
              <a:spcAft>
                <a:spcPts val="0"/>
              </a:spcAft>
              <a:buSzPts val="1800"/>
              <a:buChar char="-"/>
            </a:pPr>
            <a:r>
              <a:rPr lang="en"/>
              <a:t>Other/Inconclusive (8 Plays)</a:t>
            </a:r>
            <a:endParaRPr/>
          </a:p>
          <a:p>
            <a:pPr indent="-317500" lvl="1" marL="914400" marR="0" rtl="0" algn="l">
              <a:lnSpc>
                <a:spcPct val="115000"/>
              </a:lnSpc>
              <a:spcBef>
                <a:spcPts val="0"/>
              </a:spcBef>
              <a:spcAft>
                <a:spcPts val="0"/>
              </a:spcAft>
              <a:buSzPts val="1400"/>
              <a:buChar char="-"/>
            </a:pPr>
            <a:r>
              <a:rPr lang="en"/>
              <a:t>Fake Punt</a:t>
            </a:r>
            <a:endParaRPr/>
          </a:p>
          <a:p>
            <a:pPr indent="-317500" lvl="1" marL="914400" marR="0" rtl="0" algn="l">
              <a:lnSpc>
                <a:spcPct val="115000"/>
              </a:lnSpc>
              <a:spcBef>
                <a:spcPts val="0"/>
              </a:spcBef>
              <a:spcAft>
                <a:spcPts val="0"/>
              </a:spcAft>
              <a:buSzPts val="1400"/>
              <a:buChar char="-"/>
            </a:pPr>
            <a:r>
              <a:rPr lang="en"/>
              <a:t>Unclear from video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