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7" r:id="rId3"/>
    <p:sldId id="355" r:id="rId4"/>
    <p:sldId id="483" r:id="rId5"/>
    <p:sldId id="484" r:id="rId6"/>
    <p:sldId id="486" r:id="rId7"/>
    <p:sldId id="485" r:id="rId8"/>
    <p:sldId id="487" r:id="rId9"/>
    <p:sldId id="488" r:id="rId10"/>
    <p:sldId id="489" r:id="rId11"/>
    <p:sldId id="490" r:id="rId12"/>
    <p:sldId id="491" r:id="rId13"/>
    <p:sldId id="493" r:id="rId14"/>
    <p:sldId id="492" r:id="rId15"/>
    <p:sldId id="494" r:id="rId16"/>
    <p:sldId id="495" r:id="rId17"/>
    <p:sldId id="496" r:id="rId18"/>
    <p:sldId id="497" r:id="rId19"/>
    <p:sldId id="498" r:id="rId20"/>
    <p:sldId id="499" r:id="rId21"/>
    <p:sldId id="500" r:id="rId22"/>
    <p:sldId id="501" r:id="rId23"/>
    <p:sldId id="502" r:id="rId24"/>
    <p:sldId id="503" r:id="rId25"/>
    <p:sldId id="504" r:id="rId26"/>
  </p:sldIdLst>
  <p:sldSz cx="9144000" cy="6858000" type="screen4x3"/>
  <p:notesSz cx="9236075" cy="7010400"/>
  <p:custDataLst>
    <p:tags r:id="rId2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84">
          <p15:clr>
            <a:srgbClr val="A4A3A4"/>
          </p15:clr>
        </p15:guide>
        <p15:guide id="2" pos="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A08E0"/>
    <a:srgbClr val="0000FF"/>
    <a:srgbClr val="008200"/>
    <a:srgbClr val="481F67"/>
    <a:srgbClr val="FF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84" autoAdjust="0"/>
    <p:restoredTop sz="94831" autoAdjust="0"/>
  </p:normalViewPr>
  <p:slideViewPr>
    <p:cSldViewPr>
      <p:cViewPr varScale="1">
        <p:scale>
          <a:sx n="86" d="100"/>
          <a:sy n="86" d="100"/>
        </p:scale>
        <p:origin x="90" y="432"/>
      </p:cViewPr>
      <p:guideLst>
        <p:guide orient="horz" pos="3984"/>
        <p:guide pos="912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42"/>
      </p:cViewPr>
      <p:guideLst>
        <p:guide orient="horz" pos="2208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9" cy="351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defTabSz="928688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3987" y="0"/>
            <a:ext cx="4002089" cy="351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8927"/>
            <a:ext cx="4002089" cy="35147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defTabSz="928688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3987" y="6658927"/>
            <a:ext cx="4002089" cy="35147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 smtClean="0"/>
            </a:lvl1pPr>
          </a:lstStyle>
          <a:p>
            <a:pPr>
              <a:defRPr/>
            </a:pPr>
            <a:fld id="{525C0725-3F57-4D36-9C59-66C9F4DA6F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9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65438" y="525463"/>
            <a:ext cx="3505200" cy="26289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1898" y="3330258"/>
            <a:ext cx="6772279" cy="3155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5" tIns="46738" rIns="93475" bIns="46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9" cy="351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defTabSz="928688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idx="1"/>
          </p:nvPr>
        </p:nvSpPr>
        <p:spPr bwMode="auto">
          <a:xfrm>
            <a:off x="5233987" y="0"/>
            <a:ext cx="4002089" cy="351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8927"/>
            <a:ext cx="4002089" cy="35147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defTabSz="928688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3987" y="6658927"/>
            <a:ext cx="4002089" cy="35147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 smtClean="0"/>
            </a:lvl1pPr>
          </a:lstStyle>
          <a:p>
            <a:pPr>
              <a:defRPr/>
            </a:pPr>
            <a:fld id="{CAE778DE-FF48-4812-99AA-13060E3C85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3615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778DE-FF48-4812-99AA-13060E3C85B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90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778DE-FF48-4812-99AA-13060E3C85B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04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rotWithShape="1">
          <a:gsLst>
            <a:gs pos="0">
              <a:srgbClr val="C6EC87"/>
            </a:gs>
            <a:gs pos="89999">
              <a:srgbClr val="D6EBAE"/>
            </a:gs>
            <a:gs pos="100000">
              <a:srgbClr val="9DBE6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430"/>
            <a:ext cx="9153525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0" y="6630988"/>
            <a:ext cx="9144000" cy="228600"/>
            <a:chOff x="0" y="6582727"/>
            <a:chExt cx="9144000" cy="228600"/>
          </a:xfrm>
        </p:grpSpPr>
        <p:sp>
          <p:nvSpPr>
            <p:cNvPr id="6" name="Rectangle 5"/>
            <p:cNvSpPr/>
            <p:nvPr/>
          </p:nvSpPr>
          <p:spPr>
            <a:xfrm>
              <a:off x="7813675" y="6582727"/>
              <a:ext cx="1330325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latin typeface="Helvetica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34100" y="6582727"/>
              <a:ext cx="1609725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latin typeface="Helvetica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latin typeface="Helvetica" pitchFamily="34" charset="0"/>
              </a:endParaRPr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914400" y="1219200"/>
            <a:ext cx="756443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4800" smtClean="0">
                <a:latin typeface="Helvetica" pitchFamily="34" charset="0"/>
                <a:cs typeface="+mn-cs"/>
              </a:rPr>
              <a:t>Responsive Animation</a:t>
            </a:r>
          </a:p>
          <a:p>
            <a:pPr eaLnBrk="1" hangingPunct="1">
              <a:defRPr/>
            </a:pPr>
            <a:r>
              <a:rPr lang="en-US" altLang="en-US" sz="3600" b="0" smtClean="0">
                <a:latin typeface="Helvetica" panose="020B0604020202020204" pitchFamily="34" charset="0"/>
                <a:cs typeface="Helvetica" panose="020B0604020202020204" pitchFamily="34" charset="0"/>
              </a:rPr>
              <a:t>with HTML5, CSS3 and JavaScript</a:t>
            </a:r>
            <a:endParaRPr lang="en-US" sz="3600" b="0" dirty="0">
              <a:latin typeface="Helvetica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"/>
            <a:ext cx="6781800" cy="688975"/>
          </a:xfrm>
        </p:spPr>
        <p:txBody>
          <a:bodyPr bIns="0" anchor="b">
            <a:noAutofit/>
          </a:bodyPr>
          <a:lstStyle>
            <a:lvl1pPr>
              <a:defRPr sz="3600" baseline="0">
                <a:latin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563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DB1A3D-1FD0-4688-B993-BD61F89810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0350"/>
            <a:ext cx="5600700" cy="2286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9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15400" cy="5638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8D4CE-1515-4767-98F2-6E83274C5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94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438275" y="6629400"/>
            <a:ext cx="7705725" cy="228600"/>
            <a:chOff x="1438274" y="6629400"/>
            <a:chExt cx="7705726" cy="228600"/>
          </a:xfrm>
        </p:grpSpPr>
        <p:sp>
          <p:nvSpPr>
            <p:cNvPr id="5" name="Rectangle 4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latin typeface="Helvetica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142163" y="6629400"/>
              <a:ext cx="1582737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latin typeface="Helvetica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438274" y="6629400"/>
              <a:ext cx="5664201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latin typeface="Helvetica" pitchFamily="34" charset="0"/>
              </a:endParaRPr>
            </a:p>
          </p:txBody>
        </p:sp>
      </p:grpSp>
      <p:pic>
        <p:nvPicPr>
          <p:cNvPr id="8" name="Picture 7" descr="vert_bar_02.png"/>
          <p:cNvPicPr preferRelativeResize="0">
            <a:picLocks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>
                <a:latin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765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363" y="6610350"/>
            <a:ext cx="381000" cy="2476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38018D-500E-402A-BF6F-13FBE553A9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0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0" y="6630988"/>
            <a:ext cx="9144000" cy="228600"/>
            <a:chOff x="0" y="6583680"/>
            <a:chExt cx="9144000" cy="228600"/>
          </a:xfrm>
        </p:grpSpPr>
        <p:sp>
          <p:nvSpPr>
            <p:cNvPr id="6" name="Rectangle 5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latin typeface="Helvetica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142163" y="6583680"/>
              <a:ext cx="1582737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latin typeface="Helvetica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6583680"/>
              <a:ext cx="710247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latin typeface="Helvetica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066800"/>
            <a:ext cx="4038600" cy="50292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  <a:lvl2pPr>
              <a:defRPr>
                <a:latin typeface="Helvetica" pitchFamily="34" charset="0"/>
              </a:defRPr>
            </a:lvl2pPr>
            <a:lvl3pPr>
              <a:defRPr>
                <a:latin typeface="Helvetica" pitchFamily="34" charset="0"/>
              </a:defRPr>
            </a:lvl3pPr>
            <a:lvl4pPr>
              <a:defRPr>
                <a:latin typeface="Helvetica" pitchFamily="34" charset="0"/>
              </a:defRPr>
            </a:lvl4pPr>
            <a:lvl5pPr>
              <a:defRPr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066800"/>
            <a:ext cx="4038600" cy="50292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  <a:lvl2pPr>
              <a:defRPr>
                <a:latin typeface="Helvetica" pitchFamily="34" charset="0"/>
              </a:defRPr>
            </a:lvl2pPr>
            <a:lvl3pPr>
              <a:defRPr>
                <a:latin typeface="Helvetica" pitchFamily="34" charset="0"/>
              </a:defRPr>
            </a:lvl3pPr>
            <a:lvl4pPr>
              <a:defRPr>
                <a:latin typeface="Helvetica" pitchFamily="34" charset="0"/>
              </a:defRPr>
            </a:lvl4pPr>
            <a:lvl5pPr>
              <a:defRPr>
                <a:latin typeface="Helvetic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3A54CA-B289-4CA4-AB18-92FCA6BDC9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8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0" y="6630988"/>
            <a:ext cx="9144000" cy="228600"/>
            <a:chOff x="0" y="6583680"/>
            <a:chExt cx="9144000" cy="228600"/>
          </a:xfrm>
        </p:grpSpPr>
        <p:sp>
          <p:nvSpPr>
            <p:cNvPr id="4" name="Rectangle 3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latin typeface="Helvetica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142163" y="6583680"/>
              <a:ext cx="1582737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latin typeface="Helvetica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6583680"/>
              <a:ext cx="710247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latin typeface="Helvetica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E13EB7-3729-4785-966E-7218ED3D15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8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6705600"/>
            <a:ext cx="9144000" cy="228600"/>
            <a:chOff x="0" y="6583680"/>
            <a:chExt cx="9144000" cy="228600"/>
          </a:xfrm>
        </p:grpSpPr>
        <p:sp>
          <p:nvSpPr>
            <p:cNvPr id="3" name="Rectangle 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latin typeface="Helvetica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7142163" y="6583680"/>
              <a:ext cx="1582737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latin typeface="Helvetica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6583680"/>
              <a:ext cx="710247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latin typeface="Helvetica" pitchFamily="34" charset="0"/>
              </a:endParaRPr>
            </a:p>
          </p:txBody>
        </p:sp>
      </p:grpSp>
      <p:sp>
        <p:nvSpPr>
          <p:cNvPr id="6" name="Date Placeholder 12"/>
          <p:cNvSpPr>
            <a:spLocks noGrp="1"/>
          </p:cNvSpPr>
          <p:nvPr>
            <p:ph type="dt" sz="half" idx="10"/>
          </p:nvPr>
        </p:nvSpPr>
        <p:spPr>
          <a:xfrm>
            <a:off x="7162800" y="6553200"/>
            <a:ext cx="1524000" cy="2286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8742363" y="6553200"/>
            <a:ext cx="381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FA80A6-E153-42AC-A7B2-DA19ED282C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2"/>
          </p:nvPr>
        </p:nvSpPr>
        <p:spPr>
          <a:xfrm>
            <a:off x="457200" y="6553200"/>
            <a:ext cx="6629400" cy="2286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4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" y="76200"/>
            <a:ext cx="83058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" y="914400"/>
            <a:ext cx="8915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aseline="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aseline="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363" y="6610350"/>
            <a:ext cx="3810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F127FDAE-9C74-47F2-A710-12CC71441C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727075"/>
            <a:ext cx="9144000" cy="460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7" r:id="rId1"/>
    <p:sldLayoutId id="2147484596" r:id="rId2"/>
    <p:sldLayoutId id="2147484598" r:id="rId3"/>
    <p:sldLayoutId id="2147484599" r:id="rId4"/>
    <p:sldLayoutId id="2147484600" r:id="rId5"/>
    <p:sldLayoutId id="2147484601" r:id="rId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Helvetica" pitchFamily="34" charset="0"/>
          <a:ea typeface="Helvetica" pitchFamily="34" charset="0"/>
          <a:cs typeface="Helvetic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itchFamily="34" charset="0"/>
          <a:ea typeface="Helvetica" pitchFamily="34" charset="0"/>
          <a:cs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itchFamily="34" charset="0"/>
          <a:ea typeface="Helvetica" pitchFamily="34" charset="0"/>
          <a:cs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itchFamily="34" charset="0"/>
          <a:ea typeface="Helvetica" pitchFamily="34" charset="0"/>
          <a:cs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itchFamily="34" charset="0"/>
          <a:ea typeface="Helvetica" pitchFamily="34" charset="0"/>
          <a:cs typeface="Helvetic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Helvetica" pitchFamily="34" charset="0"/>
          <a:ea typeface="Helvetica" pitchFamily="34" charset="0"/>
          <a:cs typeface="Helvetic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ts val="600"/>
        </a:spcAft>
        <a:buClr>
          <a:srgbClr val="7F7F7F"/>
        </a:buClr>
        <a:buFont typeface="Wingdings" panose="05000000000000000000" pitchFamily="2" charset="2"/>
        <a:buChar char="§"/>
        <a:defRPr sz="2000" kern="1200">
          <a:solidFill>
            <a:srgbClr val="0000FF"/>
          </a:solidFill>
          <a:latin typeface="Helvetica" pitchFamily="34" charset="0"/>
          <a:ea typeface="Helvetica" pitchFamily="34" charset="0"/>
          <a:cs typeface="Helvetic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ts val="600"/>
        </a:spcAft>
        <a:buFont typeface="Wingdings" panose="05000000000000000000" pitchFamily="2" charset="2"/>
        <a:defRPr sz="2000" kern="1200">
          <a:solidFill>
            <a:srgbClr val="481F67"/>
          </a:solidFill>
          <a:latin typeface="Helvetica" pitchFamily="34" charset="0"/>
          <a:ea typeface="Helvetica" pitchFamily="34" charset="0"/>
          <a:cs typeface="Helvetic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ts val="600"/>
        </a:spcAft>
        <a:buClr>
          <a:srgbClr val="7F7F7F"/>
        </a:buClr>
        <a:buFont typeface="Wingdings" panose="05000000000000000000" pitchFamily="2" charset="2"/>
        <a:defRPr sz="1600" kern="1200">
          <a:solidFill>
            <a:schemeClr val="tx1"/>
          </a:solidFill>
          <a:latin typeface="Helvetica" pitchFamily="34" charset="0"/>
          <a:ea typeface="Helvetica" pitchFamily="34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ts val="600"/>
        </a:spcAft>
        <a:buClr>
          <a:srgbClr val="7F7F7F"/>
        </a:buClr>
        <a:buFont typeface="Wingdings" panose="05000000000000000000" pitchFamily="2" charset="2"/>
        <a:defRPr sz="1600" kern="1200">
          <a:solidFill>
            <a:schemeClr val="tx1"/>
          </a:solidFill>
          <a:latin typeface="Helvetica" pitchFamily="34" charset="0"/>
          <a:ea typeface="Helvetica" pitchFamily="34" charset="0"/>
          <a:cs typeface="Helvetica" pitchFamily="34" charset="0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morecode.com/ra/files.zip" TargetMode="External"/><Relationship Id="rId2" Type="http://schemas.openxmlformats.org/officeDocument/2006/relationships/hyperlink" Target="http://www.learnmorecode.com/ra/keepAway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27432"/>
            <a:ext cx="7543800" cy="523875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buNone/>
              <a:defRPr/>
            </a:pPr>
            <a:r>
              <a:rPr lang="en-US" sz="2800" dirty="0" smtClean="0">
                <a:ea typeface="+mn-ea"/>
              </a:rPr>
              <a:t>Twin Cities Code Camp, April 2015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53200" y="62484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by Rob Robinson</a:t>
            </a:r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819150"/>
            <a:ext cx="6791325" cy="5962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Sizing the Canvas with JavaScript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0" y="924223"/>
            <a:ext cx="2209800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A08E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canvas size and scaling factor are adjusted to fit the window size</a:t>
            </a:r>
            <a:endParaRPr lang="en-US" sz="2000" dirty="0">
              <a:solidFill>
                <a:srgbClr val="0A08E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Line Callout 2 (Border and Accent Bar) 5"/>
          <p:cNvSpPr/>
          <p:nvPr/>
        </p:nvSpPr>
        <p:spPr>
          <a:xfrm>
            <a:off x="6099464" y="2438400"/>
            <a:ext cx="2819400" cy="609600"/>
          </a:xfrm>
          <a:prstGeom prst="accentBorderCallout2">
            <a:avLst>
              <a:gd name="adj1" fmla="val 22750"/>
              <a:gd name="adj2" fmla="val -1293"/>
              <a:gd name="adj3" fmla="val 102083"/>
              <a:gd name="adj4" fmla="val -23160"/>
              <a:gd name="adj5" fmla="val 130535"/>
              <a:gd name="adj6" fmla="val -1056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Determine and display the available window size</a:t>
            </a:r>
            <a:endParaRPr lang="en-US" sz="2000" dirty="0"/>
          </a:p>
        </p:txBody>
      </p:sp>
      <p:sp>
        <p:nvSpPr>
          <p:cNvPr id="7" name="Line Callout 2 (Border and Accent Bar) 6"/>
          <p:cNvSpPr/>
          <p:nvPr/>
        </p:nvSpPr>
        <p:spPr>
          <a:xfrm>
            <a:off x="5486400" y="3200400"/>
            <a:ext cx="3429000" cy="914400"/>
          </a:xfrm>
          <a:prstGeom prst="accentBorderCallout2">
            <a:avLst>
              <a:gd name="adj1" fmla="val 22750"/>
              <a:gd name="adj2" fmla="val -1293"/>
              <a:gd name="adj3" fmla="val 80856"/>
              <a:gd name="adj4" fmla="val -24320"/>
              <a:gd name="adj5" fmla="val 79368"/>
              <a:gd name="adj6" fmla="val -51614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Large window sizes will use the default 700x500 pixel canvas with a scale factor of 1.0</a:t>
            </a:r>
            <a:endParaRPr lang="en-US" sz="2000"/>
          </a:p>
        </p:txBody>
      </p:sp>
      <p:sp>
        <p:nvSpPr>
          <p:cNvPr id="8" name="Line Callout 2 (Border and Accent Bar) 7"/>
          <p:cNvSpPr/>
          <p:nvPr/>
        </p:nvSpPr>
        <p:spPr>
          <a:xfrm>
            <a:off x="5471160" y="4267200"/>
            <a:ext cx="3429000" cy="914400"/>
          </a:xfrm>
          <a:prstGeom prst="accentBorderCallout2">
            <a:avLst>
              <a:gd name="adj1" fmla="val 22750"/>
              <a:gd name="adj2" fmla="val -1293"/>
              <a:gd name="adj3" fmla="val 99416"/>
              <a:gd name="adj4" fmla="val -28522"/>
              <a:gd name="adj5" fmla="val 114974"/>
              <a:gd name="adj6" fmla="val -66705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Scale factors are computed for both the width and height.</a:t>
            </a:r>
            <a:endParaRPr lang="en-US" sz="2000"/>
          </a:p>
        </p:txBody>
      </p:sp>
      <p:sp>
        <p:nvSpPr>
          <p:cNvPr id="9" name="Line Callout 2 (Border and Accent Bar) 8"/>
          <p:cNvSpPr/>
          <p:nvPr/>
        </p:nvSpPr>
        <p:spPr>
          <a:xfrm>
            <a:off x="4724400" y="5309616"/>
            <a:ext cx="4175760" cy="914400"/>
          </a:xfrm>
          <a:prstGeom prst="accentBorderCallout2">
            <a:avLst>
              <a:gd name="adj1" fmla="val 22750"/>
              <a:gd name="adj2" fmla="val -1293"/>
              <a:gd name="adj3" fmla="val 48416"/>
              <a:gd name="adj4" fmla="val -26246"/>
              <a:gd name="adj5" fmla="val 39367"/>
              <a:gd name="adj6" fmla="val -41152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 smallest of the two scale factors is used, so the canvas will fit in both the width and height of the window.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176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5" y="838200"/>
            <a:ext cx="7003065" cy="594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Scaling the Graphics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91200" y="533400"/>
            <a:ext cx="3276600" cy="10156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A08E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All graphics and movements must be scaled to fit the canvas size</a:t>
            </a:r>
            <a:endParaRPr lang="en-US" sz="2000" dirty="0">
              <a:solidFill>
                <a:srgbClr val="0A08E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Line Callout 2 (Border and Accent Bar) 3"/>
          <p:cNvSpPr/>
          <p:nvPr/>
        </p:nvSpPr>
        <p:spPr>
          <a:xfrm>
            <a:off x="5638800" y="1701463"/>
            <a:ext cx="2819400" cy="609600"/>
          </a:xfrm>
          <a:prstGeom prst="accentBorderCallout2">
            <a:avLst>
              <a:gd name="adj1" fmla="val 22750"/>
              <a:gd name="adj2" fmla="val -1293"/>
              <a:gd name="adj3" fmla="val -35917"/>
              <a:gd name="adj4" fmla="val -19268"/>
              <a:gd name="adj5" fmla="val -83352"/>
              <a:gd name="adj6" fmla="val -31504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Get a reference to the canvas and resize it.</a:t>
            </a:r>
            <a:endParaRPr lang="en-US" sz="2000"/>
          </a:p>
        </p:txBody>
      </p:sp>
      <p:sp>
        <p:nvSpPr>
          <p:cNvPr id="6" name="Line Callout 2 (Border and Accent Bar) 5"/>
          <p:cNvSpPr/>
          <p:nvPr/>
        </p:nvSpPr>
        <p:spPr>
          <a:xfrm>
            <a:off x="5638800" y="2438400"/>
            <a:ext cx="3429000" cy="914400"/>
          </a:xfrm>
          <a:prstGeom prst="accentBorderCallout2">
            <a:avLst>
              <a:gd name="adj1" fmla="val 22750"/>
              <a:gd name="adj2" fmla="val -1293"/>
              <a:gd name="adj3" fmla="val -25250"/>
              <a:gd name="adj4" fmla="val -12868"/>
              <a:gd name="adj5" fmla="val -37829"/>
              <a:gd name="adj6" fmla="val -6808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 offset values indicate the top and left margins where the canvas was placed.</a:t>
            </a:r>
            <a:endParaRPr lang="en-US" sz="2000" dirty="0"/>
          </a:p>
        </p:txBody>
      </p:sp>
      <p:sp>
        <p:nvSpPr>
          <p:cNvPr id="7" name="Line Callout 2 (Border and Accent Bar) 6"/>
          <p:cNvSpPr/>
          <p:nvPr/>
        </p:nvSpPr>
        <p:spPr>
          <a:xfrm>
            <a:off x="5894832" y="3463925"/>
            <a:ext cx="3172968" cy="951655"/>
          </a:xfrm>
          <a:prstGeom prst="accentBorderCallout2">
            <a:avLst>
              <a:gd name="adj1" fmla="val 22750"/>
              <a:gd name="adj2" fmla="val -1293"/>
              <a:gd name="adj3" fmla="val -35917"/>
              <a:gd name="adj4" fmla="val -19268"/>
              <a:gd name="adj5" fmla="val -61488"/>
              <a:gd name="adj6" fmla="val -492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The context object provides methods and properties for drawing on the canvas.</a:t>
            </a:r>
            <a:endParaRPr lang="en-US" sz="2000"/>
          </a:p>
        </p:txBody>
      </p:sp>
      <p:sp>
        <p:nvSpPr>
          <p:cNvPr id="8" name="Line Callout 2 (Border and Accent Bar) 7"/>
          <p:cNvSpPr/>
          <p:nvPr/>
        </p:nvSpPr>
        <p:spPr>
          <a:xfrm>
            <a:off x="5410200" y="4509681"/>
            <a:ext cx="3657600" cy="609600"/>
          </a:xfrm>
          <a:prstGeom prst="accentBorderCallout2">
            <a:avLst>
              <a:gd name="adj1" fmla="val 22750"/>
              <a:gd name="adj2" fmla="val -1293"/>
              <a:gd name="adj3" fmla="val -91917"/>
              <a:gd name="adj4" fmla="val -14601"/>
              <a:gd name="adj5" fmla="val -136898"/>
              <a:gd name="adj6" fmla="val -438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All movements and images must be scaled to the screen sizes.</a:t>
            </a:r>
            <a:endParaRPr lang="en-US" sz="2000" dirty="0"/>
          </a:p>
        </p:txBody>
      </p:sp>
      <p:sp>
        <p:nvSpPr>
          <p:cNvPr id="9" name="Line Callout 2 (Border and Accent Bar) 8"/>
          <p:cNvSpPr/>
          <p:nvPr/>
        </p:nvSpPr>
        <p:spPr>
          <a:xfrm>
            <a:off x="5181600" y="5264226"/>
            <a:ext cx="3886200" cy="609600"/>
          </a:xfrm>
          <a:prstGeom prst="accentBorderCallout2">
            <a:avLst>
              <a:gd name="adj1" fmla="val 22750"/>
              <a:gd name="adj2" fmla="val -1293"/>
              <a:gd name="adj3" fmla="val -115303"/>
              <a:gd name="adj4" fmla="val -3548"/>
              <a:gd name="adj5" fmla="val -158738"/>
              <a:gd name="adj6" fmla="val -288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Default directions and distances are used for the first hop and bounce.</a:t>
            </a:r>
            <a:endParaRPr lang="en-US" sz="2000" dirty="0"/>
          </a:p>
        </p:txBody>
      </p:sp>
      <p:sp>
        <p:nvSpPr>
          <p:cNvPr id="10" name="Line Callout 2 (Border and Accent Bar) 9"/>
          <p:cNvSpPr/>
          <p:nvPr/>
        </p:nvSpPr>
        <p:spPr>
          <a:xfrm>
            <a:off x="4267200" y="6018771"/>
            <a:ext cx="4800600" cy="609600"/>
          </a:xfrm>
          <a:prstGeom prst="accentBorderCallout2">
            <a:avLst>
              <a:gd name="adj1" fmla="val 22750"/>
              <a:gd name="adj2" fmla="val -1293"/>
              <a:gd name="adj3" fmla="val -48258"/>
              <a:gd name="adj4" fmla="val -5636"/>
              <a:gd name="adj5" fmla="val -50783"/>
              <a:gd name="adj6" fmla="val -234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Counters and logical variables are used to determine the actions for each timer event.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783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9" y="2083252"/>
            <a:ext cx="6154168" cy="36317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Loading Images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43600" y="838200"/>
            <a:ext cx="3048000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A08E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All images must be completely loaded before they are displayed on the canvas. </a:t>
            </a:r>
            <a:endParaRPr lang="en-US" sz="2000">
              <a:solidFill>
                <a:srgbClr val="0A08E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Line Callout 2 (Border and Accent Bar) 5"/>
          <p:cNvSpPr/>
          <p:nvPr/>
        </p:nvSpPr>
        <p:spPr>
          <a:xfrm>
            <a:off x="5715000" y="2264227"/>
            <a:ext cx="3352800" cy="609600"/>
          </a:xfrm>
          <a:prstGeom prst="accentBorderCallout2">
            <a:avLst>
              <a:gd name="adj1" fmla="val 22750"/>
              <a:gd name="adj2" fmla="val -1293"/>
              <a:gd name="adj3" fmla="val 58333"/>
              <a:gd name="adj4" fmla="val -21055"/>
              <a:gd name="adj5" fmla="val 48080"/>
              <a:gd name="adj6" fmla="val -913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smtClean="0"/>
              <a:t>ImageCount will count the number of completed images.</a:t>
            </a:r>
            <a:endParaRPr lang="en-US" sz="2000"/>
          </a:p>
        </p:txBody>
      </p:sp>
      <p:sp>
        <p:nvSpPr>
          <p:cNvPr id="7" name="Line Callout 2 (Border and Accent Bar) 6"/>
          <p:cNvSpPr/>
          <p:nvPr/>
        </p:nvSpPr>
        <p:spPr>
          <a:xfrm>
            <a:off x="5715000" y="2976414"/>
            <a:ext cx="3352800" cy="1900386"/>
          </a:xfrm>
          <a:prstGeom prst="accentBorderCallout2">
            <a:avLst>
              <a:gd name="adj1" fmla="val 12485"/>
              <a:gd name="adj2" fmla="val -893"/>
              <a:gd name="adj3" fmla="val 11969"/>
              <a:gd name="adj4" fmla="val -9895"/>
              <a:gd name="adj5" fmla="val 4846"/>
              <a:gd name="adj6" fmla="val -33532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The </a:t>
            </a:r>
            <a:r>
              <a:rPr lang="en-US" sz="2000" dirty="0" err="1" smtClean="0"/>
              <a:t>imageLoaded</a:t>
            </a:r>
            <a:r>
              <a:rPr lang="en-US" sz="2000" dirty="0" smtClean="0"/>
              <a:t> function will be called when each image is completed. The program must wait to display the initial images until all five have been loaded.</a:t>
            </a:r>
            <a:endParaRPr lang="en-US" sz="2000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724400" y="3200400"/>
            <a:ext cx="685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53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67187"/>
            <a:ext cx="6324600" cy="38050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Registering Event Listeners for User Actions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67490" y="966216"/>
            <a:ext cx="2821201" cy="10156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A08E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EventListeners must be added for each type of user interaction.</a:t>
            </a:r>
            <a:endParaRPr lang="en-US" sz="2000">
              <a:solidFill>
                <a:srgbClr val="0A08E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Line Callout 2 (Border and Accent Bar) 4"/>
          <p:cNvSpPr/>
          <p:nvPr/>
        </p:nvSpPr>
        <p:spPr>
          <a:xfrm>
            <a:off x="6217782" y="2590800"/>
            <a:ext cx="2850018" cy="838200"/>
          </a:xfrm>
          <a:prstGeom prst="accentBorderCallout2">
            <a:avLst>
              <a:gd name="adj1" fmla="val 22750"/>
              <a:gd name="adj2" fmla="val -1293"/>
              <a:gd name="adj3" fmla="val 71901"/>
              <a:gd name="adj4" fmla="val -5151"/>
              <a:gd name="adj5" fmla="val 67966"/>
              <a:gd name="adj6" fmla="val -173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smtClean="0"/>
              <a:t>keyPushed handles key events when the canvas</a:t>
            </a:r>
            <a:br>
              <a:rPr lang="en-US" sz="2000" smtClean="0"/>
            </a:br>
            <a:r>
              <a:rPr lang="en-US" sz="2000" smtClean="0"/>
              <a:t> is active.</a:t>
            </a:r>
            <a:endParaRPr lang="en-US" sz="2000"/>
          </a:p>
        </p:txBody>
      </p:sp>
      <p:sp>
        <p:nvSpPr>
          <p:cNvPr id="6" name="Line Callout 2 (Border and Accent Bar) 5"/>
          <p:cNvSpPr/>
          <p:nvPr/>
        </p:nvSpPr>
        <p:spPr>
          <a:xfrm>
            <a:off x="6167490" y="3570898"/>
            <a:ext cx="2909454" cy="937221"/>
          </a:xfrm>
          <a:prstGeom prst="accentBorderCallout2">
            <a:avLst>
              <a:gd name="adj1" fmla="val 22750"/>
              <a:gd name="adj2" fmla="val -1293"/>
              <a:gd name="adj3" fmla="val 10484"/>
              <a:gd name="adj4" fmla="val -4311"/>
              <a:gd name="adj5" fmla="val -6451"/>
              <a:gd name="adj6" fmla="val -117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smtClean="0"/>
              <a:t>moveMouse, downMouse and upMouse handle mouse events.</a:t>
            </a:r>
            <a:endParaRPr lang="en-US" sz="2000"/>
          </a:p>
        </p:txBody>
      </p:sp>
      <p:sp>
        <p:nvSpPr>
          <p:cNvPr id="7" name="Line Callout 2 (Border and Accent Bar) 6"/>
          <p:cNvSpPr/>
          <p:nvPr/>
        </p:nvSpPr>
        <p:spPr>
          <a:xfrm>
            <a:off x="6178227" y="4632711"/>
            <a:ext cx="2850018" cy="883363"/>
          </a:xfrm>
          <a:prstGeom prst="accentBorderCallout2">
            <a:avLst>
              <a:gd name="adj1" fmla="val 22750"/>
              <a:gd name="adj2" fmla="val -1293"/>
              <a:gd name="adj3" fmla="val 4992"/>
              <a:gd name="adj4" fmla="val -6861"/>
              <a:gd name="adj5" fmla="val -37736"/>
              <a:gd name="adj6" fmla="val -2145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/>
              <a:t>startTouch</a:t>
            </a:r>
            <a:r>
              <a:rPr lang="en-US" sz="2000" dirty="0" smtClean="0"/>
              <a:t> and </a:t>
            </a:r>
            <a:r>
              <a:rPr lang="en-US" sz="2000" dirty="0" err="1" smtClean="0"/>
              <a:t>endTouch</a:t>
            </a:r>
            <a:r>
              <a:rPr lang="en-US" sz="2000" dirty="0" smtClean="0"/>
              <a:t> handle touch, tap </a:t>
            </a:r>
            <a:r>
              <a:rPr lang="en-US" sz="2000" dirty="0"/>
              <a:t> and </a:t>
            </a:r>
            <a:r>
              <a:rPr lang="en-US" sz="2000" dirty="0" err="1" smtClean="0"/>
              <a:t>touchLeave</a:t>
            </a:r>
            <a:r>
              <a:rPr lang="en-US" sz="2000" dirty="0" smtClean="0"/>
              <a:t> events</a:t>
            </a:r>
            <a:endParaRPr lang="en-US" sz="2000" dirty="0"/>
          </a:p>
        </p:txBody>
      </p:sp>
      <p:sp>
        <p:nvSpPr>
          <p:cNvPr id="8" name="Line Callout 2 (Border and Accent Bar) 7"/>
          <p:cNvSpPr/>
          <p:nvPr/>
        </p:nvSpPr>
        <p:spPr>
          <a:xfrm>
            <a:off x="5105400" y="5597525"/>
            <a:ext cx="3535818" cy="571500"/>
          </a:xfrm>
          <a:prstGeom prst="accentBorderCallout2">
            <a:avLst>
              <a:gd name="adj1" fmla="val 22750"/>
              <a:gd name="adj2" fmla="val -1293"/>
              <a:gd name="adj3" fmla="val 12265"/>
              <a:gd name="adj4" fmla="val -4295"/>
              <a:gd name="adj5" fmla="val -62046"/>
              <a:gd name="adj6" fmla="val -151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smtClean="0"/>
              <a:t>keyPushed also handles key events from the window.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5978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49833"/>
            <a:ext cx="7067550" cy="5831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Responding to the ImageLoaded Event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58345" y="631554"/>
            <a:ext cx="2770909" cy="10156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A08E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ImageLoaded</a:t>
            </a:r>
            <a:r>
              <a:rPr lang="en-US" sz="2000" dirty="0" smtClean="0">
                <a:solidFill>
                  <a:srgbClr val="0A08E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is called each time an image is completely loaded.</a:t>
            </a:r>
            <a:endParaRPr lang="en-US" sz="2000" dirty="0">
              <a:solidFill>
                <a:srgbClr val="0A08E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Line Callout 2 (Border and Accent Bar) 4"/>
          <p:cNvSpPr/>
          <p:nvPr/>
        </p:nvSpPr>
        <p:spPr>
          <a:xfrm>
            <a:off x="6096000" y="1659909"/>
            <a:ext cx="3048000" cy="1219200"/>
          </a:xfrm>
          <a:prstGeom prst="accentBorderCallout2">
            <a:avLst>
              <a:gd name="adj1" fmla="val 22750"/>
              <a:gd name="adj2" fmla="val -1293"/>
              <a:gd name="adj3" fmla="val -11553"/>
              <a:gd name="adj4" fmla="val -6613"/>
              <a:gd name="adj5" fmla="val -4409"/>
              <a:gd name="adj6" fmla="val -1168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/>
              <a:t>ImageLoaded</a:t>
            </a:r>
            <a:r>
              <a:rPr lang="en-US" sz="2000" dirty="0" smtClean="0"/>
              <a:t> will only increment </a:t>
            </a:r>
            <a:r>
              <a:rPr lang="en-US" sz="2000" dirty="0" err="1" smtClean="0"/>
              <a:t>imageCount</a:t>
            </a:r>
            <a:r>
              <a:rPr lang="en-US" sz="2000" dirty="0" smtClean="0"/>
              <a:t> and return until all five images have finished loading.</a:t>
            </a:r>
            <a:endParaRPr lang="en-US" sz="2000" dirty="0"/>
          </a:p>
        </p:txBody>
      </p:sp>
      <p:sp>
        <p:nvSpPr>
          <p:cNvPr id="6" name="Line Callout 2 (Border and Accent Bar) 5"/>
          <p:cNvSpPr/>
          <p:nvPr/>
        </p:nvSpPr>
        <p:spPr>
          <a:xfrm>
            <a:off x="7086600" y="2913074"/>
            <a:ext cx="1981200" cy="2116126"/>
          </a:xfrm>
          <a:prstGeom prst="accentBorderCallout2">
            <a:avLst>
              <a:gd name="adj1" fmla="val 6876"/>
              <a:gd name="adj2" fmla="val -1293"/>
              <a:gd name="adj3" fmla="val 1090"/>
              <a:gd name="adj4" fmla="val -51588"/>
              <a:gd name="adj5" fmla="val -45211"/>
              <a:gd name="adj6" fmla="val -15343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The width and height of the images are scaled to match the screen size then displayed on the screen.</a:t>
            </a:r>
            <a:endParaRPr lang="en-US" sz="2000" dirty="0"/>
          </a:p>
        </p:txBody>
      </p:sp>
      <p:sp>
        <p:nvSpPr>
          <p:cNvPr id="10" name="Line Callout 2 (Border and Accent Bar) 9"/>
          <p:cNvSpPr/>
          <p:nvPr/>
        </p:nvSpPr>
        <p:spPr>
          <a:xfrm>
            <a:off x="6629400" y="5215565"/>
            <a:ext cx="2438400" cy="1032835"/>
          </a:xfrm>
          <a:prstGeom prst="accentBorderCallout2">
            <a:avLst>
              <a:gd name="adj1" fmla="val 6876"/>
              <a:gd name="adj2" fmla="val -1293"/>
              <a:gd name="adj3" fmla="val -158980"/>
              <a:gd name="adj4" fmla="val -2321"/>
              <a:gd name="adj5" fmla="val -180591"/>
              <a:gd name="adj6" fmla="val -1967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The backgrounds are saved where the images will be drawn.</a:t>
            </a:r>
            <a:endParaRPr lang="en-US" sz="2000" dirty="0"/>
          </a:p>
        </p:txBody>
      </p:sp>
      <p:sp>
        <p:nvSpPr>
          <p:cNvPr id="11" name="Line Callout 2 (Border and Accent Bar) 10"/>
          <p:cNvSpPr/>
          <p:nvPr/>
        </p:nvSpPr>
        <p:spPr>
          <a:xfrm>
            <a:off x="1828800" y="6400800"/>
            <a:ext cx="7162799" cy="381000"/>
          </a:xfrm>
          <a:prstGeom prst="accentBorderCallout2">
            <a:avLst>
              <a:gd name="adj1" fmla="val 37935"/>
              <a:gd name="adj2" fmla="val -392"/>
              <a:gd name="adj3" fmla="val 32327"/>
              <a:gd name="adj4" fmla="val -4310"/>
              <a:gd name="adj5" fmla="val -19926"/>
              <a:gd name="adj6" fmla="val -731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 smtClean="0"/>
              <a:t>Each image is drawn to scale then captured as </a:t>
            </a:r>
            <a:r>
              <a:rPr lang="en-US" sz="1800" dirty="0" err="1" smtClean="0"/>
              <a:t>ImageData</a:t>
            </a:r>
            <a:r>
              <a:rPr lang="en-US" sz="1800" dirty="0" smtClean="0"/>
              <a:t> for performance.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554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5962650" cy="6698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0" y="76200"/>
            <a:ext cx="3276600" cy="650875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Keyboard Events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685800"/>
            <a:ext cx="2821201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A08E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Respond to left, right, up, down and Escape.</a:t>
            </a:r>
            <a:endParaRPr lang="en-US" sz="2000" dirty="0">
              <a:solidFill>
                <a:srgbClr val="0A08E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Line Callout 2 (Border and Accent Bar) 5"/>
          <p:cNvSpPr/>
          <p:nvPr/>
        </p:nvSpPr>
        <p:spPr>
          <a:xfrm>
            <a:off x="5455782" y="1447800"/>
            <a:ext cx="3535818" cy="876300"/>
          </a:xfrm>
          <a:prstGeom prst="accentBorderCallout2">
            <a:avLst>
              <a:gd name="adj1" fmla="val 22750"/>
              <a:gd name="adj2" fmla="val -1293"/>
              <a:gd name="adj3" fmla="val 12265"/>
              <a:gd name="adj4" fmla="val -4295"/>
              <a:gd name="adj5" fmla="val -9857"/>
              <a:gd name="adj6" fmla="val -1209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The event object in Internet Explorer is accessed differently in Firefox.</a:t>
            </a:r>
            <a:endParaRPr lang="en-US" sz="2000" dirty="0"/>
          </a:p>
        </p:txBody>
      </p:sp>
      <p:sp>
        <p:nvSpPr>
          <p:cNvPr id="7" name="Line Callout 2 (Border and Accent Bar) 6"/>
          <p:cNvSpPr/>
          <p:nvPr/>
        </p:nvSpPr>
        <p:spPr>
          <a:xfrm>
            <a:off x="5105400" y="2438400"/>
            <a:ext cx="3886200" cy="870148"/>
          </a:xfrm>
          <a:prstGeom prst="accentBorderCallout2">
            <a:avLst>
              <a:gd name="adj1" fmla="val 22750"/>
              <a:gd name="adj2" fmla="val -1293"/>
              <a:gd name="adj3" fmla="val -535"/>
              <a:gd name="adj4" fmla="val -11536"/>
              <a:gd name="adj5" fmla="val -23475"/>
              <a:gd name="adj6" fmla="val -506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The frog's direction will be at 0, 90, 180 or 270 degrees depending on the arrow key's direction.</a:t>
            </a:r>
            <a:endParaRPr lang="en-US" sz="2000" dirty="0"/>
          </a:p>
        </p:txBody>
      </p:sp>
      <p:sp>
        <p:nvSpPr>
          <p:cNvPr id="8" name="Line Callout 2 (Border and Accent Bar) 7"/>
          <p:cNvSpPr/>
          <p:nvPr/>
        </p:nvSpPr>
        <p:spPr>
          <a:xfrm>
            <a:off x="5428621" y="4114800"/>
            <a:ext cx="3535818" cy="571500"/>
          </a:xfrm>
          <a:prstGeom prst="accentBorderCallout2">
            <a:avLst>
              <a:gd name="adj1" fmla="val 22750"/>
              <a:gd name="adj2" fmla="val -1293"/>
              <a:gd name="adj3" fmla="val 12265"/>
              <a:gd name="adj4" fmla="val -4295"/>
              <a:gd name="adj5" fmla="val 33126"/>
              <a:gd name="adj6" fmla="val -476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The Escape key will stop the timer and restart the game.</a:t>
            </a:r>
            <a:endParaRPr lang="en-US" sz="2000" dirty="0"/>
          </a:p>
        </p:txBody>
      </p:sp>
      <p:sp>
        <p:nvSpPr>
          <p:cNvPr id="9" name="Line Callout 2 (Border and Accent Bar) 8"/>
          <p:cNvSpPr/>
          <p:nvPr/>
        </p:nvSpPr>
        <p:spPr>
          <a:xfrm>
            <a:off x="5428621" y="4962962"/>
            <a:ext cx="3535818" cy="952500"/>
          </a:xfrm>
          <a:prstGeom prst="accentBorderCallout2">
            <a:avLst>
              <a:gd name="adj1" fmla="val 22750"/>
              <a:gd name="adj2" fmla="val -1293"/>
              <a:gd name="adj3" fmla="val 24186"/>
              <a:gd name="adj4" fmla="val -11901"/>
              <a:gd name="adj5" fmla="val 49817"/>
              <a:gd name="adj6" fmla="val -3000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The game starts when the first user event occurs along with the ball, frog and the timer.</a:t>
            </a:r>
            <a:endParaRPr lang="en-US" sz="2000" dirty="0"/>
          </a:p>
        </p:txBody>
      </p:sp>
      <p:sp>
        <p:nvSpPr>
          <p:cNvPr id="10" name="Line Callout 2 (Border and Accent Bar) 9"/>
          <p:cNvSpPr/>
          <p:nvPr/>
        </p:nvSpPr>
        <p:spPr>
          <a:xfrm>
            <a:off x="5105400" y="6055896"/>
            <a:ext cx="3886200" cy="571500"/>
          </a:xfrm>
          <a:prstGeom prst="accentBorderCallout2">
            <a:avLst>
              <a:gd name="adj1" fmla="val 22750"/>
              <a:gd name="adj2" fmla="val -1293"/>
              <a:gd name="adj3" fmla="val 6116"/>
              <a:gd name="adj4" fmla="val -8521"/>
              <a:gd name="adj5" fmla="val 28609"/>
              <a:gd name="adj6" fmla="val -1698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Start the timer at intervals defined by </a:t>
            </a:r>
            <a:r>
              <a:rPr lang="en-US" sz="2000" dirty="0" err="1" smtClean="0"/>
              <a:t>millis</a:t>
            </a:r>
            <a:r>
              <a:rPr lang="en-US" sz="2000" dirty="0" smtClean="0"/>
              <a:t> (200 milliseconds)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5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5917"/>
            <a:ext cx="6362700" cy="6705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00" y="76200"/>
            <a:ext cx="2895600" cy="650875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Mouse Events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7999" y="663714"/>
            <a:ext cx="3126001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A08E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Mouse Event Handlers are for PCs and laptops.</a:t>
            </a:r>
            <a:endParaRPr lang="en-US" sz="2000" dirty="0">
              <a:solidFill>
                <a:srgbClr val="0A08E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Line Callout 2 (Border and Accent Bar) 4"/>
          <p:cNvSpPr/>
          <p:nvPr/>
        </p:nvSpPr>
        <p:spPr>
          <a:xfrm>
            <a:off x="5105400" y="1447800"/>
            <a:ext cx="3886200" cy="994213"/>
          </a:xfrm>
          <a:prstGeom prst="accentBorderCallout2">
            <a:avLst>
              <a:gd name="adj1" fmla="val 22750"/>
              <a:gd name="adj2" fmla="val -1293"/>
              <a:gd name="adj3" fmla="val -56002"/>
              <a:gd name="adj4" fmla="val -8687"/>
              <a:gd name="adj5" fmla="val -88779"/>
              <a:gd name="adj6" fmla="val -2068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When a button is pressed down, set the </a:t>
            </a:r>
            <a:r>
              <a:rPr lang="en-US" sz="2000" dirty="0" err="1" smtClean="0"/>
              <a:t>mouseDownflag</a:t>
            </a:r>
            <a:r>
              <a:rPr lang="en-US" sz="2000" dirty="0" smtClean="0"/>
              <a:t> to true and call </a:t>
            </a:r>
            <a:r>
              <a:rPr lang="en-US" sz="2000" dirty="0" err="1" smtClean="0"/>
              <a:t>moveMouse</a:t>
            </a:r>
            <a:r>
              <a:rPr lang="en-US" sz="2000" dirty="0" smtClean="0"/>
              <a:t>.</a:t>
            </a:r>
          </a:p>
        </p:txBody>
      </p:sp>
      <p:sp>
        <p:nvSpPr>
          <p:cNvPr id="7" name="Line Callout 2 (Border and Accent Bar) 6"/>
          <p:cNvSpPr/>
          <p:nvPr/>
        </p:nvSpPr>
        <p:spPr>
          <a:xfrm>
            <a:off x="5141259" y="2504753"/>
            <a:ext cx="3886200" cy="718382"/>
          </a:xfrm>
          <a:prstGeom prst="accentBorderCallout2">
            <a:avLst>
              <a:gd name="adj1" fmla="val 22750"/>
              <a:gd name="adj2" fmla="val -1293"/>
              <a:gd name="adj3" fmla="val -84649"/>
              <a:gd name="adj4" fmla="val -11001"/>
              <a:gd name="adj5" fmla="val -151531"/>
              <a:gd name="adj6" fmla="val -49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smtClean="0"/>
              <a:t>When a button is released, set the mouseDownflag to false and return</a:t>
            </a:r>
          </a:p>
        </p:txBody>
      </p:sp>
      <p:sp>
        <p:nvSpPr>
          <p:cNvPr id="8" name="Line Callout 2 (Border and Accent Bar) 7"/>
          <p:cNvSpPr/>
          <p:nvPr/>
        </p:nvSpPr>
        <p:spPr>
          <a:xfrm>
            <a:off x="6324600" y="3277047"/>
            <a:ext cx="2667000" cy="1563029"/>
          </a:xfrm>
          <a:prstGeom prst="accentBorderCallout2">
            <a:avLst>
              <a:gd name="adj1" fmla="val 22750"/>
              <a:gd name="adj2" fmla="val -1293"/>
              <a:gd name="adj3" fmla="val 7612"/>
              <a:gd name="adj4" fmla="val -16242"/>
              <a:gd name="adj5" fmla="val 5133"/>
              <a:gd name="adj6" fmla="val -3100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 smtClean="0"/>
              <a:t>When the mouse moves and the button is down, save the coordinates of the mouse and change the hopping angle to hop toward the mouse.</a:t>
            </a:r>
          </a:p>
        </p:txBody>
      </p:sp>
      <p:sp>
        <p:nvSpPr>
          <p:cNvPr id="9" name="Line Callout 2 (Border and Accent Bar) 8"/>
          <p:cNvSpPr/>
          <p:nvPr/>
        </p:nvSpPr>
        <p:spPr>
          <a:xfrm>
            <a:off x="6248400" y="4923595"/>
            <a:ext cx="2743200" cy="923363"/>
          </a:xfrm>
          <a:prstGeom prst="accentBorderCallout2">
            <a:avLst>
              <a:gd name="adj1" fmla="val 22750"/>
              <a:gd name="adj2" fmla="val -1293"/>
              <a:gd name="adj3" fmla="val -95204"/>
              <a:gd name="adj4" fmla="val -4059"/>
              <a:gd name="adj5" fmla="val -113515"/>
              <a:gd name="adj6" fmla="val -185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If the game is over and the mouse is on the ball, restart the game.</a:t>
            </a:r>
          </a:p>
        </p:txBody>
      </p:sp>
      <p:sp>
        <p:nvSpPr>
          <p:cNvPr id="10" name="Line Callout 2 (Border and Accent Bar) 9"/>
          <p:cNvSpPr/>
          <p:nvPr/>
        </p:nvSpPr>
        <p:spPr>
          <a:xfrm>
            <a:off x="5105400" y="6106275"/>
            <a:ext cx="3886200" cy="599325"/>
          </a:xfrm>
          <a:prstGeom prst="accentBorderCallout2">
            <a:avLst>
              <a:gd name="adj1" fmla="val 22750"/>
              <a:gd name="adj2" fmla="val -1293"/>
              <a:gd name="adj3" fmla="val 14730"/>
              <a:gd name="adj4" fmla="val -17732"/>
              <a:gd name="adj5" fmla="val -15188"/>
              <a:gd name="adj6" fmla="val -284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The first event will start the frog, the ball and the timer events.</a:t>
            </a:r>
          </a:p>
        </p:txBody>
      </p:sp>
    </p:spTree>
    <p:extLst>
      <p:ext uri="{BB962C8B-B14F-4D97-AF65-F5344CB8AC3E}">
        <p14:creationId xmlns:p14="http://schemas.microsoft.com/office/powerpoint/2010/main" val="54406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04362"/>
            <a:ext cx="5881117" cy="2953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the startTouch Event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38800" y="1052136"/>
            <a:ext cx="3354601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A08E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Touch event handlers are for tablets and smartphones</a:t>
            </a:r>
            <a:endParaRPr lang="en-US" sz="2000">
              <a:solidFill>
                <a:srgbClr val="0A08E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Line Callout 2 (Border and Accent Bar) 4"/>
          <p:cNvSpPr/>
          <p:nvPr/>
        </p:nvSpPr>
        <p:spPr>
          <a:xfrm>
            <a:off x="5107201" y="1948776"/>
            <a:ext cx="3886200" cy="688102"/>
          </a:xfrm>
          <a:prstGeom prst="accentBorderCallout2">
            <a:avLst>
              <a:gd name="adj1" fmla="val 22750"/>
              <a:gd name="adj2" fmla="val -1293"/>
              <a:gd name="adj3" fmla="val 113144"/>
              <a:gd name="adj4" fmla="val -12609"/>
              <a:gd name="adj5" fmla="val 109270"/>
              <a:gd name="adj6" fmla="val -695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smtClean="0"/>
              <a:t>Accessing the event object is different on different browsers.</a:t>
            </a:r>
          </a:p>
        </p:txBody>
      </p:sp>
      <p:sp>
        <p:nvSpPr>
          <p:cNvPr id="8" name="Line Callout 2 (Border and Accent Bar) 7"/>
          <p:cNvSpPr/>
          <p:nvPr/>
        </p:nvSpPr>
        <p:spPr>
          <a:xfrm>
            <a:off x="5107201" y="2809361"/>
            <a:ext cx="3886200" cy="688102"/>
          </a:xfrm>
          <a:prstGeom prst="accentBorderCallout2">
            <a:avLst>
              <a:gd name="adj1" fmla="val 22750"/>
              <a:gd name="adj2" fmla="val -1293"/>
              <a:gd name="adj3" fmla="val 51781"/>
              <a:gd name="adj4" fmla="val -9379"/>
              <a:gd name="adj5" fmla="val 50123"/>
              <a:gd name="adj6" fmla="val -388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smtClean="0"/>
              <a:t>Retrieve the array of touches that have occurred so far.</a:t>
            </a:r>
          </a:p>
        </p:txBody>
      </p:sp>
      <p:sp>
        <p:nvSpPr>
          <p:cNvPr id="9" name="Line Callout 2 (Border and Accent Bar) 8"/>
          <p:cNvSpPr/>
          <p:nvPr/>
        </p:nvSpPr>
        <p:spPr>
          <a:xfrm>
            <a:off x="5638799" y="3653048"/>
            <a:ext cx="3368945" cy="1985752"/>
          </a:xfrm>
          <a:prstGeom prst="accentBorderCallout2">
            <a:avLst>
              <a:gd name="adj1" fmla="val 11915"/>
              <a:gd name="adj2" fmla="val -974"/>
              <a:gd name="adj3" fmla="val -2710"/>
              <a:gd name="adj4" fmla="val -15993"/>
              <a:gd name="adj5" fmla="val -5243"/>
              <a:gd name="adj6" fmla="val -5267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If there is only one touch in the array, record the coordinates for the start of a touch or swipe, relative to the top-left corner of the canvas (offset)</a:t>
            </a:r>
          </a:p>
        </p:txBody>
      </p:sp>
    </p:spTree>
    <p:extLst>
      <p:ext uri="{BB962C8B-B14F-4D97-AF65-F5344CB8AC3E}">
        <p14:creationId xmlns:p14="http://schemas.microsoft.com/office/powerpoint/2010/main" val="388159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5" y="865454"/>
            <a:ext cx="6038850" cy="59163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the EndTouch Event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15000" y="889336"/>
            <a:ext cx="3126001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A08E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end of the touch can be for a tap or a swipe.</a:t>
            </a:r>
            <a:endParaRPr lang="en-US" sz="2000">
              <a:solidFill>
                <a:srgbClr val="0A08E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Line Callout 2 (Border and Accent Bar) 4"/>
          <p:cNvSpPr/>
          <p:nvPr/>
        </p:nvSpPr>
        <p:spPr>
          <a:xfrm>
            <a:off x="5105400" y="2652157"/>
            <a:ext cx="3886200" cy="994213"/>
          </a:xfrm>
          <a:prstGeom prst="accentBorderCallout2">
            <a:avLst>
              <a:gd name="adj1" fmla="val 22750"/>
              <a:gd name="adj2" fmla="val -1293"/>
              <a:gd name="adj3" fmla="val -12631"/>
              <a:gd name="adj4" fmla="val -17499"/>
              <a:gd name="adj5" fmla="val -16824"/>
              <a:gd name="adj6" fmla="val -2911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Save the new coordinates at the end of the touch and set the frog's angle to hop the direction indicated </a:t>
            </a:r>
          </a:p>
        </p:txBody>
      </p:sp>
      <p:sp>
        <p:nvSpPr>
          <p:cNvPr id="6" name="Line Callout 2 (Border and Accent Bar) 5"/>
          <p:cNvSpPr/>
          <p:nvPr/>
        </p:nvSpPr>
        <p:spPr>
          <a:xfrm>
            <a:off x="5105400" y="1826498"/>
            <a:ext cx="3886200" cy="688102"/>
          </a:xfrm>
          <a:prstGeom prst="accentBorderCallout2">
            <a:avLst>
              <a:gd name="adj1" fmla="val 22750"/>
              <a:gd name="adj2" fmla="val -1293"/>
              <a:gd name="adj3" fmla="val 20514"/>
              <a:gd name="adj4" fmla="val -14362"/>
              <a:gd name="adj5" fmla="val 20418"/>
              <a:gd name="adj6" fmla="val -377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Retrieve the array of touches that have occurred so far.</a:t>
            </a:r>
          </a:p>
        </p:txBody>
      </p:sp>
      <p:sp>
        <p:nvSpPr>
          <p:cNvPr id="8" name="Line Callout 2 (Border and Accent Bar) 7"/>
          <p:cNvSpPr/>
          <p:nvPr/>
        </p:nvSpPr>
        <p:spPr>
          <a:xfrm>
            <a:off x="5715000" y="3800150"/>
            <a:ext cx="3307080" cy="961768"/>
          </a:xfrm>
          <a:prstGeom prst="accentBorderCallout2">
            <a:avLst>
              <a:gd name="adj1" fmla="val 22750"/>
              <a:gd name="adj2" fmla="val -1293"/>
              <a:gd name="adj3" fmla="val 17301"/>
              <a:gd name="adj4" fmla="val -6824"/>
              <a:gd name="adj5" fmla="val 18144"/>
              <a:gd name="adj6" fmla="val -224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smtClean="0"/>
              <a:t>If the game is over and the touch is on the ball, restart the game.</a:t>
            </a:r>
          </a:p>
        </p:txBody>
      </p:sp>
      <p:sp>
        <p:nvSpPr>
          <p:cNvPr id="9" name="Line Callout 2 (Border and Accent Bar) 8"/>
          <p:cNvSpPr/>
          <p:nvPr/>
        </p:nvSpPr>
        <p:spPr>
          <a:xfrm>
            <a:off x="5943600" y="5366102"/>
            <a:ext cx="3078480" cy="992051"/>
          </a:xfrm>
          <a:prstGeom prst="accentBorderCallout2">
            <a:avLst>
              <a:gd name="adj1" fmla="val 22750"/>
              <a:gd name="adj2" fmla="val -1293"/>
              <a:gd name="adj3" fmla="val -28220"/>
              <a:gd name="adj4" fmla="val -17811"/>
              <a:gd name="adj5" fmla="val -29678"/>
              <a:gd name="adj6" fmla="val -38205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smtClean="0"/>
              <a:t>The first event will start the frog, the ball and the timer events.</a:t>
            </a:r>
          </a:p>
        </p:txBody>
      </p:sp>
    </p:spTree>
    <p:extLst>
      <p:ext uri="{BB962C8B-B14F-4D97-AF65-F5344CB8AC3E}">
        <p14:creationId xmlns:p14="http://schemas.microsoft.com/office/powerpoint/2010/main" val="380400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" y="921292"/>
            <a:ext cx="6934200" cy="57400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Animating the Frog - First Part of the Hop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0" y="889336"/>
            <a:ext cx="3278401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A08E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hopAndBounce function is called at each timer event to perform the animation sequences.</a:t>
            </a:r>
            <a:endParaRPr lang="en-US" sz="2000">
              <a:solidFill>
                <a:srgbClr val="0A08E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Line Callout 2 (Border and Accent Bar) 5"/>
          <p:cNvSpPr/>
          <p:nvPr/>
        </p:nvSpPr>
        <p:spPr>
          <a:xfrm>
            <a:off x="5562600" y="2404107"/>
            <a:ext cx="3505200" cy="643894"/>
          </a:xfrm>
          <a:prstGeom prst="accentBorderCallout2">
            <a:avLst>
              <a:gd name="adj1" fmla="val 22750"/>
              <a:gd name="adj2" fmla="val -1293"/>
              <a:gd name="adj3" fmla="val -97621"/>
              <a:gd name="adj4" fmla="val -15900"/>
              <a:gd name="adj5" fmla="val -113188"/>
              <a:gd name="adj6" fmla="val -667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smtClean="0"/>
              <a:t>if counter is one the first part of the frog's hop will occur.</a:t>
            </a:r>
          </a:p>
        </p:txBody>
      </p:sp>
      <p:sp>
        <p:nvSpPr>
          <p:cNvPr id="7" name="Line Callout 2 (Border and Accent Bar) 6"/>
          <p:cNvSpPr/>
          <p:nvPr/>
        </p:nvSpPr>
        <p:spPr>
          <a:xfrm>
            <a:off x="5710069" y="3387930"/>
            <a:ext cx="3205331" cy="578067"/>
          </a:xfrm>
          <a:prstGeom prst="accentBorderCallout2">
            <a:avLst>
              <a:gd name="adj1" fmla="val 22750"/>
              <a:gd name="adj2" fmla="val -1293"/>
              <a:gd name="adj3" fmla="val -221255"/>
              <a:gd name="adj4" fmla="val -22240"/>
              <a:gd name="adj5" fmla="val -221665"/>
              <a:gd name="adj6" fmla="val -41773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Calculate the frog's new position at the hop’s end.</a:t>
            </a:r>
          </a:p>
        </p:txBody>
      </p:sp>
      <p:sp>
        <p:nvSpPr>
          <p:cNvPr id="8" name="Line Callout 2 (Border and Accent Bar) 7"/>
          <p:cNvSpPr/>
          <p:nvPr/>
        </p:nvSpPr>
        <p:spPr>
          <a:xfrm>
            <a:off x="5704698" y="4119657"/>
            <a:ext cx="3226846" cy="643894"/>
          </a:xfrm>
          <a:prstGeom prst="accentBorderCallout2">
            <a:avLst>
              <a:gd name="adj1" fmla="val 22750"/>
              <a:gd name="adj2" fmla="val -1293"/>
              <a:gd name="adj3" fmla="val -64207"/>
              <a:gd name="adj4" fmla="val -4766"/>
              <a:gd name="adj5" fmla="val -107479"/>
              <a:gd name="adj6" fmla="val -172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Don't let the frog hop out of the court.</a:t>
            </a:r>
          </a:p>
        </p:txBody>
      </p:sp>
      <p:sp>
        <p:nvSpPr>
          <p:cNvPr id="9" name="Line Callout 2 (Border and Accent Bar) 8"/>
          <p:cNvSpPr/>
          <p:nvPr/>
        </p:nvSpPr>
        <p:spPr>
          <a:xfrm>
            <a:off x="7010400" y="4883995"/>
            <a:ext cx="2057400" cy="1897805"/>
          </a:xfrm>
          <a:prstGeom prst="accentBorderCallout2">
            <a:avLst>
              <a:gd name="adj1" fmla="val 5593"/>
              <a:gd name="adj2" fmla="val -644"/>
              <a:gd name="adj3" fmla="val 6629"/>
              <a:gd name="adj4" fmla="val -35566"/>
              <a:gd name="adj5" fmla="val 20872"/>
              <a:gd name="adj6" fmla="val -7913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Erase the sitting frog image and draw the jumping frog in the new location</a:t>
            </a:r>
            <a:r>
              <a:rPr lang="en-US" sz="2000" dirty="0"/>
              <a:t> </a:t>
            </a:r>
            <a:r>
              <a:rPr lang="en-US" sz="2000" dirty="0" smtClean="0"/>
              <a:t>(1/3 the distance).</a:t>
            </a:r>
          </a:p>
        </p:txBody>
      </p:sp>
    </p:spTree>
    <p:extLst>
      <p:ext uri="{BB962C8B-B14F-4D97-AF65-F5344CB8AC3E}">
        <p14:creationId xmlns:p14="http://schemas.microsoft.com/office/powerpoint/2010/main" val="14248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828800" y="1371600"/>
            <a:ext cx="6934200" cy="4876800"/>
          </a:xfrm>
        </p:spPr>
        <p:txBody>
          <a:bodyPr anchor="t">
            <a:normAutofit fontScale="92500" lnSpcReduction="10000"/>
          </a:bodyPr>
          <a:lstStyle/>
          <a:p>
            <a:pPr algn="l">
              <a:defRPr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ea typeface="+mn-ea"/>
              </a:rPr>
              <a:t>Creating games in HTML5 that run in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ea typeface="+mn-ea"/>
              </a:rPr>
              <a:t>any recent browser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ea typeface="+mn-ea"/>
              </a:rPr>
              <a:t> on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ea typeface="+mn-ea"/>
              </a:rPr>
              <a:t>any platform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ea typeface="+mn-ea"/>
              </a:rPr>
              <a:t>of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ea typeface="+mn-ea"/>
              </a:rPr>
              <a:t>any device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ea typeface="+mn-ea"/>
              </a:rPr>
              <a:t>requires planning and a few special techniques.</a:t>
            </a:r>
          </a:p>
          <a:p>
            <a:pPr algn="l">
              <a:defRPr/>
            </a:pPr>
            <a:endParaRPr lang="en-US" sz="2800" dirty="0" smtClean="0">
              <a:solidFill>
                <a:schemeClr val="accent4">
                  <a:lumMod val="50000"/>
                </a:schemeClr>
              </a:solidFill>
              <a:ea typeface="+mn-ea"/>
            </a:endParaRPr>
          </a:p>
          <a:p>
            <a:pPr algn="l">
              <a:defRPr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ea typeface="+mn-ea"/>
              </a:rPr>
              <a:t>This paper describes the steps and techniques required to develop a simple animated game.</a:t>
            </a:r>
          </a:p>
          <a:p>
            <a:pPr algn="l">
              <a:defRPr/>
            </a:pPr>
            <a:endParaRPr lang="en-US" sz="2800" dirty="0">
              <a:solidFill>
                <a:schemeClr val="accent4">
                  <a:lumMod val="50000"/>
                </a:schemeClr>
              </a:solidFill>
              <a:ea typeface="+mn-ea"/>
            </a:endParaRPr>
          </a:p>
          <a:p>
            <a:pPr algn="l">
              <a:defRPr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ea typeface="+mn-ea"/>
              </a:rPr>
              <a:t>The goal: 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ea typeface="+mn-ea"/>
              </a:rPr>
              <a:t>Use a single set of source code to detect the device and respond appropriately to setup, display and execute the game.</a:t>
            </a:r>
            <a:endParaRPr lang="en-US" sz="2800" dirty="0">
              <a:solidFill>
                <a:schemeClr val="accent4">
                  <a:lumMod val="50000"/>
                </a:schemeClr>
              </a:solidFill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35426"/>
            <a:ext cx="6781800" cy="650374"/>
          </a:xfrm>
        </p:spPr>
        <p:txBody>
          <a:bodyPr>
            <a:normAutofit fontScale="90000"/>
          </a:bodyPr>
          <a:lstStyle/>
          <a:p>
            <a:r>
              <a:rPr lang="en-US" smtClean="0"/>
              <a:t>Introduction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6172200" cy="55705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Animating the Frog </a:t>
            </a:r>
            <a:r>
              <a:rPr lang="en-US" smtClean="0"/>
              <a:t>- Second and Third Parts</a:t>
            </a:r>
            <a:endParaRPr lang="en-US"/>
          </a:p>
        </p:txBody>
      </p:sp>
      <p:sp>
        <p:nvSpPr>
          <p:cNvPr id="5" name="Line Callout 2 (Border and Accent Bar) 4"/>
          <p:cNvSpPr/>
          <p:nvPr/>
        </p:nvSpPr>
        <p:spPr>
          <a:xfrm>
            <a:off x="5562600" y="873125"/>
            <a:ext cx="3352800" cy="650875"/>
          </a:xfrm>
          <a:prstGeom prst="accentBorderCallout2">
            <a:avLst>
              <a:gd name="adj1" fmla="val 22750"/>
              <a:gd name="adj2" fmla="val -1293"/>
              <a:gd name="adj3" fmla="val 21776"/>
              <a:gd name="adj4" fmla="val -38020"/>
              <a:gd name="adj5" fmla="val 45443"/>
              <a:gd name="adj6" fmla="val -6287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A08E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counter is two, the second part of the hop will occur.</a:t>
            </a:r>
            <a:endParaRPr lang="en-US" sz="2000" dirty="0" smtClean="0"/>
          </a:p>
        </p:txBody>
      </p:sp>
      <p:sp>
        <p:nvSpPr>
          <p:cNvPr id="6" name="Line Callout 2 (Border and Accent Bar) 5"/>
          <p:cNvSpPr/>
          <p:nvPr/>
        </p:nvSpPr>
        <p:spPr>
          <a:xfrm>
            <a:off x="5791200" y="1577059"/>
            <a:ext cx="3124200" cy="990600"/>
          </a:xfrm>
          <a:prstGeom prst="accentBorderCallout2">
            <a:avLst>
              <a:gd name="adj1" fmla="val 22750"/>
              <a:gd name="adj2" fmla="val -1293"/>
              <a:gd name="adj3" fmla="val 9113"/>
              <a:gd name="adj4" fmla="val -24402"/>
              <a:gd name="adj5" fmla="val 24205"/>
              <a:gd name="adj6" fmla="val -3812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Erase the jumping frog image and draw the landing frog in the new location. </a:t>
            </a:r>
          </a:p>
        </p:txBody>
      </p:sp>
      <p:sp>
        <p:nvSpPr>
          <p:cNvPr id="7" name="Line Callout 2 (Border and Accent Bar) 6"/>
          <p:cNvSpPr/>
          <p:nvPr/>
        </p:nvSpPr>
        <p:spPr>
          <a:xfrm>
            <a:off x="5561814" y="2988690"/>
            <a:ext cx="3429000" cy="685800"/>
          </a:xfrm>
          <a:prstGeom prst="accentBorderCallout2">
            <a:avLst>
              <a:gd name="adj1" fmla="val 22750"/>
              <a:gd name="adj2" fmla="val -1293"/>
              <a:gd name="adj3" fmla="val 21776"/>
              <a:gd name="adj4" fmla="val -38020"/>
              <a:gd name="adj5" fmla="val 60510"/>
              <a:gd name="adj6" fmla="val -631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>
                <a:solidFill>
                  <a:srgbClr val="0A08E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counter is </a:t>
            </a:r>
            <a:r>
              <a:rPr lang="en-US" sz="2000" smtClean="0">
                <a:solidFill>
                  <a:srgbClr val="0A08E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three, </a:t>
            </a:r>
            <a:r>
              <a:rPr lang="en-US" sz="2000">
                <a:solidFill>
                  <a:srgbClr val="0A08E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2000" smtClean="0">
                <a:solidFill>
                  <a:srgbClr val="0A08E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third </a:t>
            </a:r>
            <a:r>
              <a:rPr lang="en-US" sz="2000">
                <a:solidFill>
                  <a:srgbClr val="0A08E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part of the hop will occur.</a:t>
            </a:r>
            <a:endParaRPr lang="en-US" sz="2000" smtClean="0"/>
          </a:p>
        </p:txBody>
      </p:sp>
      <p:sp>
        <p:nvSpPr>
          <p:cNvPr id="8" name="Line Callout 2 (Border and Accent Bar) 7"/>
          <p:cNvSpPr/>
          <p:nvPr/>
        </p:nvSpPr>
        <p:spPr>
          <a:xfrm>
            <a:off x="5866614" y="3765616"/>
            <a:ext cx="3124200" cy="958784"/>
          </a:xfrm>
          <a:prstGeom prst="accentBorderCallout2">
            <a:avLst>
              <a:gd name="adj1" fmla="val 22750"/>
              <a:gd name="adj2" fmla="val -1293"/>
              <a:gd name="adj3" fmla="val 7300"/>
              <a:gd name="adj4" fmla="val -24100"/>
              <a:gd name="adj5" fmla="val 24927"/>
              <a:gd name="adj6" fmla="val -37516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Erase the landing frog image and draw the sitting frog in the new location. </a:t>
            </a:r>
          </a:p>
        </p:txBody>
      </p:sp>
      <p:sp>
        <p:nvSpPr>
          <p:cNvPr id="9" name="Line Callout 2 (Border and Accent Bar) 8"/>
          <p:cNvSpPr/>
          <p:nvPr/>
        </p:nvSpPr>
        <p:spPr>
          <a:xfrm>
            <a:off x="4914900" y="5430838"/>
            <a:ext cx="3962400" cy="457200"/>
          </a:xfrm>
          <a:prstGeom prst="accentBorderCallout2">
            <a:avLst>
              <a:gd name="adj1" fmla="val 22750"/>
              <a:gd name="adj2" fmla="val -1293"/>
              <a:gd name="adj3" fmla="val 38160"/>
              <a:gd name="adj4" fmla="val -20798"/>
              <a:gd name="adj5" fmla="val 124124"/>
              <a:gd name="adj6" fmla="val -91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rgbClr val="0A08E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counter is four, reset it to zero.</a:t>
            </a:r>
            <a:endParaRPr lang="en-US" sz="2000" smtClean="0"/>
          </a:p>
        </p:txBody>
      </p:sp>
      <p:sp>
        <p:nvSpPr>
          <p:cNvPr id="10" name="Line Callout 2 (Border and Accent Bar) 9"/>
          <p:cNvSpPr/>
          <p:nvPr/>
        </p:nvSpPr>
        <p:spPr>
          <a:xfrm>
            <a:off x="4762892" y="6075363"/>
            <a:ext cx="4191000" cy="457200"/>
          </a:xfrm>
          <a:prstGeom prst="accentBorderCallout2">
            <a:avLst>
              <a:gd name="adj1" fmla="val 22750"/>
              <a:gd name="adj2" fmla="val -1293"/>
              <a:gd name="adj3" fmla="val 37812"/>
              <a:gd name="adj4" fmla="val -14574"/>
              <a:gd name="adj5" fmla="val 94551"/>
              <a:gd name="adj6" fmla="val -74569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rgbClr val="0A08E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increment counter for the next hop.</a:t>
            </a: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142324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9" y="2286000"/>
            <a:ext cx="6858000" cy="3387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Animating </a:t>
            </a:r>
            <a:r>
              <a:rPr lang="en-US" smtClean="0"/>
              <a:t>the Ball - First Part of the Bounce</a:t>
            </a:r>
            <a:endParaRPr lang="en-US"/>
          </a:p>
        </p:txBody>
      </p:sp>
      <p:sp>
        <p:nvSpPr>
          <p:cNvPr id="5" name="Line Callout 2 (Border and Accent Bar) 4"/>
          <p:cNvSpPr/>
          <p:nvPr/>
        </p:nvSpPr>
        <p:spPr>
          <a:xfrm>
            <a:off x="6324600" y="2362200"/>
            <a:ext cx="2438400" cy="685800"/>
          </a:xfrm>
          <a:prstGeom prst="accentBorderCallout2">
            <a:avLst>
              <a:gd name="adj1" fmla="val 22750"/>
              <a:gd name="adj2" fmla="val -1293"/>
              <a:gd name="adj3" fmla="val 57431"/>
              <a:gd name="adj4" fmla="val -13724"/>
              <a:gd name="adj5" fmla="val 55423"/>
              <a:gd name="adj6" fmla="val -564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smtClean="0"/>
              <a:t>Erase the ball from it's current location.</a:t>
            </a:r>
          </a:p>
        </p:txBody>
      </p:sp>
      <p:sp>
        <p:nvSpPr>
          <p:cNvPr id="6" name="Line Callout 2 (Border and Accent Bar) 5"/>
          <p:cNvSpPr/>
          <p:nvPr/>
        </p:nvSpPr>
        <p:spPr>
          <a:xfrm>
            <a:off x="6019800" y="3193576"/>
            <a:ext cx="2743200" cy="921224"/>
          </a:xfrm>
          <a:prstGeom prst="accentBorderCallout2">
            <a:avLst>
              <a:gd name="adj1" fmla="val 22750"/>
              <a:gd name="adj2" fmla="val -1293"/>
              <a:gd name="adj3" fmla="val 5690"/>
              <a:gd name="adj4" fmla="val -18202"/>
              <a:gd name="adj5" fmla="val 10661"/>
              <a:gd name="adj6" fmla="val -1209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Calculate the new x and y coordinates for the first part of the bounce. </a:t>
            </a:r>
          </a:p>
        </p:txBody>
      </p:sp>
      <p:sp>
        <p:nvSpPr>
          <p:cNvPr id="8" name="Line Callout 2 (Border and Accent Bar) 7"/>
          <p:cNvSpPr/>
          <p:nvPr/>
        </p:nvSpPr>
        <p:spPr>
          <a:xfrm>
            <a:off x="6019800" y="4229099"/>
            <a:ext cx="2438400" cy="685800"/>
          </a:xfrm>
          <a:prstGeom prst="accentBorderCallout2">
            <a:avLst>
              <a:gd name="adj1" fmla="val 22750"/>
              <a:gd name="adj2" fmla="val -1293"/>
              <a:gd name="adj3" fmla="val 34063"/>
              <a:gd name="adj4" fmla="val -59342"/>
              <a:gd name="adj5" fmla="val 128419"/>
              <a:gd name="adj6" fmla="val -920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smtClean="0"/>
              <a:t>Draw the ball at its new location.</a:t>
            </a:r>
          </a:p>
        </p:txBody>
      </p:sp>
    </p:spTree>
    <p:extLst>
      <p:ext uri="{BB962C8B-B14F-4D97-AF65-F5344CB8AC3E}">
        <p14:creationId xmlns:p14="http://schemas.microsoft.com/office/powerpoint/2010/main" val="2632454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2" y="1217180"/>
            <a:ext cx="6473588" cy="52686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Animating </a:t>
            </a:r>
            <a:r>
              <a:rPr lang="en-US" smtClean="0"/>
              <a:t>the Ball - Second and Third Parts</a:t>
            </a:r>
            <a:endParaRPr lang="en-US"/>
          </a:p>
        </p:txBody>
      </p:sp>
      <p:sp>
        <p:nvSpPr>
          <p:cNvPr id="5" name="Line Callout 2 (Border and Accent Bar) 4"/>
          <p:cNvSpPr/>
          <p:nvPr/>
        </p:nvSpPr>
        <p:spPr>
          <a:xfrm>
            <a:off x="6328012" y="5370762"/>
            <a:ext cx="2663588" cy="994213"/>
          </a:xfrm>
          <a:prstGeom prst="accentBorderCallout2">
            <a:avLst>
              <a:gd name="adj1" fmla="val 22750"/>
              <a:gd name="adj2" fmla="val -1293"/>
              <a:gd name="adj3" fmla="val -14820"/>
              <a:gd name="adj4" fmla="val -10224"/>
              <a:gd name="adj5" fmla="val -1507"/>
              <a:gd name="adj6" fmla="val -5217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Set the angle of the next bounce to aim it to the frog's new location.</a:t>
            </a:r>
          </a:p>
        </p:txBody>
      </p:sp>
      <p:sp>
        <p:nvSpPr>
          <p:cNvPr id="6" name="Line Callout 2 (Border and Accent Bar) 5"/>
          <p:cNvSpPr/>
          <p:nvPr/>
        </p:nvSpPr>
        <p:spPr>
          <a:xfrm>
            <a:off x="6019800" y="1143000"/>
            <a:ext cx="2968388" cy="921224"/>
          </a:xfrm>
          <a:prstGeom prst="accentBorderCallout2">
            <a:avLst>
              <a:gd name="adj1" fmla="val 22750"/>
              <a:gd name="adj2" fmla="val -1293"/>
              <a:gd name="adj3" fmla="val 43979"/>
              <a:gd name="adj4" fmla="val -24293"/>
              <a:gd name="adj5" fmla="val 74747"/>
              <a:gd name="adj6" fmla="val -12168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Calculate the new y coordinate for the second part of the bounce. </a:t>
            </a:r>
          </a:p>
        </p:txBody>
      </p:sp>
      <p:sp>
        <p:nvSpPr>
          <p:cNvPr id="7" name="Line Callout 2 (Border and Accent Bar) 6"/>
          <p:cNvSpPr/>
          <p:nvPr/>
        </p:nvSpPr>
        <p:spPr>
          <a:xfrm>
            <a:off x="6616954" y="2137416"/>
            <a:ext cx="2438400" cy="685800"/>
          </a:xfrm>
          <a:prstGeom prst="accentBorderCallout2">
            <a:avLst>
              <a:gd name="adj1" fmla="val 22750"/>
              <a:gd name="adj2" fmla="val -1293"/>
              <a:gd name="adj3" fmla="val 23067"/>
              <a:gd name="adj4" fmla="val -33054"/>
              <a:gd name="adj5" fmla="val 77559"/>
              <a:gd name="adj6" fmla="val -53825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smtClean="0"/>
              <a:t>Draw the ball at its new location.</a:t>
            </a:r>
          </a:p>
        </p:txBody>
      </p:sp>
      <p:sp>
        <p:nvSpPr>
          <p:cNvPr id="8" name="Line Callout 2 (Border and Accent Bar) 7"/>
          <p:cNvSpPr/>
          <p:nvPr/>
        </p:nvSpPr>
        <p:spPr>
          <a:xfrm>
            <a:off x="6133707" y="3329524"/>
            <a:ext cx="2968388" cy="921224"/>
          </a:xfrm>
          <a:prstGeom prst="accentBorderCallout2">
            <a:avLst>
              <a:gd name="adj1" fmla="val 22750"/>
              <a:gd name="adj2" fmla="val -1293"/>
              <a:gd name="adj3" fmla="val 56977"/>
              <a:gd name="adj4" fmla="val -16131"/>
              <a:gd name="adj5" fmla="val 69325"/>
              <a:gd name="adj6" fmla="val -12549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Calculate the new y coordinate for the third part of the bounce. </a:t>
            </a:r>
          </a:p>
        </p:txBody>
      </p:sp>
      <p:sp>
        <p:nvSpPr>
          <p:cNvPr id="9" name="Line Callout 2 (Border and Accent Bar) 8"/>
          <p:cNvSpPr/>
          <p:nvPr/>
        </p:nvSpPr>
        <p:spPr>
          <a:xfrm>
            <a:off x="6625988" y="4495800"/>
            <a:ext cx="2438400" cy="685800"/>
          </a:xfrm>
          <a:prstGeom prst="accentBorderCallout2">
            <a:avLst>
              <a:gd name="adj1" fmla="val 22750"/>
              <a:gd name="adj2" fmla="val -1293"/>
              <a:gd name="adj3" fmla="val 28565"/>
              <a:gd name="adj4" fmla="val -19136"/>
              <a:gd name="adj5" fmla="val 56941"/>
              <a:gd name="adj6" fmla="val -1183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smtClean="0"/>
              <a:t>Draw the ball at its new location.</a:t>
            </a:r>
          </a:p>
        </p:txBody>
      </p:sp>
    </p:spTree>
    <p:extLst>
      <p:ext uri="{BB962C8B-B14F-4D97-AF65-F5344CB8AC3E}">
        <p14:creationId xmlns:p14="http://schemas.microsoft.com/office/powerpoint/2010/main" val="2575544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4" y="1578945"/>
            <a:ext cx="5810250" cy="41108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Detecting a Collision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15000" y="889336"/>
            <a:ext cx="3126001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A08E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the ball touches the frog it's game over.</a:t>
            </a:r>
            <a:endParaRPr lang="en-US" sz="2000">
              <a:solidFill>
                <a:srgbClr val="0A08E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Line Callout 2 (Border and Accent Bar) 4"/>
          <p:cNvSpPr/>
          <p:nvPr/>
        </p:nvSpPr>
        <p:spPr>
          <a:xfrm>
            <a:off x="6248400" y="1828800"/>
            <a:ext cx="2819400" cy="994213"/>
          </a:xfrm>
          <a:prstGeom prst="accentBorderCallout2">
            <a:avLst>
              <a:gd name="adj1" fmla="val 22750"/>
              <a:gd name="adj2" fmla="val -1293"/>
              <a:gd name="adj3" fmla="val -4249"/>
              <a:gd name="adj4" fmla="val -7969"/>
              <a:gd name="adj5" fmla="val 4126"/>
              <a:gd name="adj6" fmla="val -252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If the ball area overlaps the frog area, a collision will occur.</a:t>
            </a:r>
          </a:p>
        </p:txBody>
      </p:sp>
      <p:sp>
        <p:nvSpPr>
          <p:cNvPr id="6" name="Line Callout 2 (Border and Accent Bar) 5"/>
          <p:cNvSpPr/>
          <p:nvPr/>
        </p:nvSpPr>
        <p:spPr>
          <a:xfrm>
            <a:off x="6472065" y="2914099"/>
            <a:ext cx="2552701" cy="689413"/>
          </a:xfrm>
          <a:prstGeom prst="accentBorderCallout2">
            <a:avLst>
              <a:gd name="adj1" fmla="val 22750"/>
              <a:gd name="adj2" fmla="val -1293"/>
              <a:gd name="adj3" fmla="val -21264"/>
              <a:gd name="adj4" fmla="val -15052"/>
              <a:gd name="adj5" fmla="val -17514"/>
              <a:gd name="adj6" fmla="val -12680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smtClean="0"/>
              <a:t>Stop the timer and set the gameOver flag.</a:t>
            </a:r>
          </a:p>
        </p:txBody>
      </p:sp>
      <p:sp>
        <p:nvSpPr>
          <p:cNvPr id="7" name="Line Callout 2 (Border and Accent Bar) 6"/>
          <p:cNvSpPr/>
          <p:nvPr/>
        </p:nvSpPr>
        <p:spPr>
          <a:xfrm>
            <a:off x="5867400" y="3738146"/>
            <a:ext cx="3173626" cy="986254"/>
          </a:xfrm>
          <a:prstGeom prst="accentBorderCallout2">
            <a:avLst>
              <a:gd name="adj1" fmla="val 22750"/>
              <a:gd name="adj2" fmla="val -1293"/>
              <a:gd name="adj3" fmla="val -33550"/>
              <a:gd name="adj4" fmla="val -10716"/>
              <a:gd name="adj5" fmla="val -35334"/>
              <a:gd name="adj6" fmla="val -20069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Erase the current frog and ball images from the canvas and draw the flattened frog.</a:t>
            </a:r>
          </a:p>
        </p:txBody>
      </p:sp>
      <p:sp>
        <p:nvSpPr>
          <p:cNvPr id="9" name="Line Callout 2 (Border and Accent Bar) 8"/>
          <p:cNvSpPr/>
          <p:nvPr/>
        </p:nvSpPr>
        <p:spPr>
          <a:xfrm>
            <a:off x="5943600" y="4851815"/>
            <a:ext cx="3081166" cy="655894"/>
          </a:xfrm>
          <a:prstGeom prst="accentBorderCallout2">
            <a:avLst>
              <a:gd name="adj1" fmla="val 22750"/>
              <a:gd name="adj2" fmla="val -1293"/>
              <a:gd name="adj3" fmla="val -50871"/>
              <a:gd name="adj4" fmla="val -19454"/>
              <a:gd name="adj5" fmla="val -49279"/>
              <a:gd name="adj6" fmla="val -82529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smtClean="0"/>
              <a:t>Tell the user to touch the ball to start a new game.</a:t>
            </a:r>
          </a:p>
        </p:txBody>
      </p:sp>
      <p:sp>
        <p:nvSpPr>
          <p:cNvPr id="10" name="Line Callout 2 (Border and Accent Bar) 9"/>
          <p:cNvSpPr/>
          <p:nvPr/>
        </p:nvSpPr>
        <p:spPr>
          <a:xfrm>
            <a:off x="4570199" y="5689754"/>
            <a:ext cx="3507001" cy="408228"/>
          </a:xfrm>
          <a:prstGeom prst="accentBorderCallout2">
            <a:avLst>
              <a:gd name="adj1" fmla="val 22750"/>
              <a:gd name="adj2" fmla="val -1293"/>
              <a:gd name="adj3" fmla="val -71765"/>
              <a:gd name="adj4" fmla="val -17637"/>
              <a:gd name="adj5" fmla="val -82902"/>
              <a:gd name="adj6" fmla="val -808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smtClean="0"/>
              <a:t>increment the bounce counter.</a:t>
            </a:r>
          </a:p>
        </p:txBody>
      </p:sp>
    </p:spTree>
    <p:extLst>
      <p:ext uri="{BB962C8B-B14F-4D97-AF65-F5344CB8AC3E}">
        <p14:creationId xmlns:p14="http://schemas.microsoft.com/office/powerpoint/2010/main" val="3772639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Improving the Animation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Test it on more </a:t>
            </a:r>
            <a:r>
              <a:rPr lang="en-US" sz="2000" smtClean="0">
                <a:solidFill>
                  <a:schemeClr val="accent3">
                    <a:lumMod val="75000"/>
                  </a:schemeClr>
                </a:solidFill>
              </a:rPr>
              <a:t>browsers</a:t>
            </a:r>
            <a:r>
              <a:rPr lang="en-US" sz="2000" smtClean="0"/>
              <a:t>, more </a:t>
            </a:r>
            <a:r>
              <a:rPr lang="en-US" sz="2000" smtClean="0">
                <a:solidFill>
                  <a:schemeClr val="accent3">
                    <a:lumMod val="75000"/>
                  </a:schemeClr>
                </a:solidFill>
              </a:rPr>
              <a:t>devices</a:t>
            </a:r>
            <a:r>
              <a:rPr lang="en-US" sz="2000" smtClean="0"/>
              <a:t> and more </a:t>
            </a:r>
            <a:r>
              <a:rPr lang="en-US" sz="2000" smtClean="0">
                <a:solidFill>
                  <a:schemeClr val="accent3">
                    <a:lumMod val="75000"/>
                  </a:schemeClr>
                </a:solidFill>
              </a:rPr>
              <a:t>users</a:t>
            </a:r>
            <a:r>
              <a:rPr lang="en-US" sz="2000" smtClean="0"/>
              <a:t>.</a:t>
            </a:r>
          </a:p>
          <a:p>
            <a:r>
              <a:rPr lang="en-US" sz="2000" smtClean="0"/>
              <a:t>Don't resize images at every timer event.  Use </a:t>
            </a:r>
            <a:r>
              <a:rPr lang="en-US" sz="2000" smtClean="0">
                <a:solidFill>
                  <a:schemeClr val="accent3">
                    <a:lumMod val="75000"/>
                  </a:schemeClr>
                </a:solidFill>
              </a:rPr>
              <a:t>getImageData</a:t>
            </a:r>
            <a:r>
              <a:rPr lang="en-US" sz="2000" smtClean="0"/>
              <a:t> to capture a resized image at initialization time and</a:t>
            </a:r>
            <a:r>
              <a:rPr lang="en-US" sz="2000" smtClean="0">
                <a:solidFill>
                  <a:schemeClr val="accent3">
                    <a:lumMod val="75000"/>
                  </a:schemeClr>
                </a:solidFill>
              </a:rPr>
              <a:t> putImageData </a:t>
            </a:r>
            <a:r>
              <a:rPr lang="en-US" sz="2000" smtClean="0"/>
              <a:t>to draw the resized image when needed. </a:t>
            </a:r>
          </a:p>
          <a:p>
            <a:r>
              <a:rPr lang="en-US" sz="2000"/>
              <a:t>Erasing and redrawing </a:t>
            </a:r>
            <a:r>
              <a:rPr lang="en-US" sz="2000" smtClean="0"/>
              <a:t>only works on simple apps with a solid color blank canvas.  </a:t>
            </a:r>
            <a:r>
              <a:rPr lang="en-US" sz="2000" smtClean="0">
                <a:solidFill>
                  <a:schemeClr val="accent3">
                    <a:lumMod val="75000"/>
                  </a:schemeClr>
                </a:solidFill>
              </a:rPr>
              <a:t>Double-buffering</a:t>
            </a:r>
            <a:r>
              <a:rPr lang="en-US" sz="2000" smtClean="0"/>
              <a:t> works best with complex scenes.</a:t>
            </a:r>
          </a:p>
          <a:p>
            <a:r>
              <a:rPr lang="en-US" sz="2000" smtClean="0">
                <a:solidFill>
                  <a:schemeClr val="accent3">
                    <a:lumMod val="75000"/>
                  </a:schemeClr>
                </a:solidFill>
              </a:rPr>
              <a:t>Rotate the frog </a:t>
            </a:r>
            <a:r>
              <a:rPr lang="en-US" sz="2000" smtClean="0"/>
              <a:t>so it will always face the direction it's hopping.</a:t>
            </a:r>
          </a:p>
          <a:p>
            <a:r>
              <a:rPr lang="en-US" sz="2000" smtClean="0"/>
              <a:t>Improving the </a:t>
            </a:r>
            <a:r>
              <a:rPr lang="en-US" sz="2000" smtClean="0">
                <a:solidFill>
                  <a:schemeClr val="accent3">
                    <a:lumMod val="75000"/>
                  </a:schemeClr>
                </a:solidFill>
              </a:rPr>
              <a:t>ball bouncing </a:t>
            </a:r>
            <a:r>
              <a:rPr lang="en-US" sz="2000" smtClean="0"/>
              <a:t>so it always bounces the same height.</a:t>
            </a:r>
          </a:p>
          <a:p>
            <a:r>
              <a:rPr lang="en-US" sz="2000" smtClean="0"/>
              <a:t>Add </a:t>
            </a:r>
            <a:r>
              <a:rPr lang="en-US" sz="2000" smtClean="0">
                <a:solidFill>
                  <a:schemeClr val="accent3">
                    <a:lumMod val="75000"/>
                  </a:schemeClr>
                </a:solidFill>
              </a:rPr>
              <a:t>levels of difficulty</a:t>
            </a:r>
          </a:p>
          <a:p>
            <a:r>
              <a:rPr lang="en-US" sz="2000" smtClean="0"/>
              <a:t>Add </a:t>
            </a:r>
            <a:r>
              <a:rPr lang="en-US" sz="2000" smtClean="0">
                <a:solidFill>
                  <a:schemeClr val="accent3">
                    <a:lumMod val="75000"/>
                  </a:schemeClr>
                </a:solidFill>
              </a:rPr>
              <a:t>sound</a:t>
            </a:r>
          </a:p>
          <a:p>
            <a:r>
              <a:rPr lang="en-US" sz="2000" smtClean="0"/>
              <a:t>Keep </a:t>
            </a:r>
            <a:r>
              <a:rPr lang="en-US" sz="2000" smtClean="0">
                <a:solidFill>
                  <a:schemeClr val="accent3">
                    <a:lumMod val="75000"/>
                  </a:schemeClr>
                </a:solidFill>
              </a:rPr>
              <a:t>score and records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mtClean="0">
                <a:solidFill>
                  <a:schemeClr val="accent3">
                    <a:lumMod val="75000"/>
                  </a:schemeClr>
                </a:solidFill>
              </a:rPr>
              <a:t>Compile the code </a:t>
            </a:r>
            <a:r>
              <a:rPr lang="en-US" smtClean="0"/>
              <a:t>to keep it from being pirated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93967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Digging Deeper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638800"/>
          </a:xfrm>
        </p:spPr>
        <p:txBody>
          <a:bodyPr/>
          <a:lstStyle/>
          <a:p>
            <a:r>
              <a:rPr lang="en-US" dirty="0" smtClean="0"/>
              <a:t>Try it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www.learnmorecode.com/ra/keepAway.html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Download files.zip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smtClean="0">
                <a:hlinkClick r:id="rId3"/>
              </a:rPr>
              <a:t>://</a:t>
            </a:r>
            <a:r>
              <a:rPr lang="en-US" smtClean="0">
                <a:hlinkClick r:id="rId3"/>
              </a:rPr>
              <a:t>www.learnmorecode.com/ra/files.zip</a:t>
            </a:r>
            <a:r>
              <a:rPr lang="en-US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These presentation slides</a:t>
            </a:r>
          </a:p>
          <a:p>
            <a:pPr lvl="1"/>
            <a:r>
              <a:rPr lang="en-US" dirty="0" smtClean="0"/>
              <a:t>12-page tutorial</a:t>
            </a:r>
          </a:p>
          <a:p>
            <a:pPr lvl="1"/>
            <a:r>
              <a:rPr lang="en-US" dirty="0" smtClean="0"/>
              <a:t>Project code files (html, </a:t>
            </a:r>
            <a:r>
              <a:rPr lang="en-US" dirty="0" err="1" smtClean="0"/>
              <a:t>css</a:t>
            </a:r>
            <a:r>
              <a:rPr lang="en-US" dirty="0" smtClean="0"/>
              <a:t> and JavaScript)</a:t>
            </a:r>
          </a:p>
          <a:p>
            <a:pPr lvl="1"/>
            <a:r>
              <a:rPr lang="en-US" dirty="0" smtClean="0"/>
              <a:t>Image files</a:t>
            </a:r>
            <a:endParaRPr lang="en-US" dirty="0"/>
          </a:p>
          <a:p>
            <a:r>
              <a:rPr lang="en-US" dirty="0" smtClean="0"/>
              <a:t>Ask questions or provide advice</a:t>
            </a:r>
          </a:p>
          <a:p>
            <a:pPr lvl="1"/>
            <a:r>
              <a:rPr lang="en-US" dirty="0" smtClean="0"/>
              <a:t>robrobinson47@gmail.com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Developing an Animated Game in HTML5</a:t>
            </a:r>
          </a:p>
        </p:txBody>
      </p:sp>
      <p:sp>
        <p:nvSpPr>
          <p:cNvPr id="11267" name="Content Placeholder 4"/>
          <p:cNvSpPr>
            <a:spLocks noGrp="1"/>
          </p:cNvSpPr>
          <p:nvPr>
            <p:ph idx="1"/>
          </p:nvPr>
        </p:nvSpPr>
        <p:spPr>
          <a:xfrm>
            <a:off x="914400" y="1066800"/>
            <a:ext cx="7848600" cy="5334000"/>
          </a:xfrm>
        </p:spPr>
        <p:txBody>
          <a:bodyPr/>
          <a:lstStyle/>
          <a:p>
            <a:r>
              <a:rPr lang="en-US" altLang="en-US" i="1" dirty="0" smtClean="0"/>
              <a:t>Planning the scenes and interactions</a:t>
            </a:r>
          </a:p>
          <a:p>
            <a:r>
              <a:rPr lang="en-US" altLang="en-US" i="1" dirty="0" smtClean="0"/>
              <a:t>Designing the layout</a:t>
            </a:r>
          </a:p>
          <a:p>
            <a:r>
              <a:rPr lang="en-US" altLang="en-US" i="1" dirty="0" smtClean="0"/>
              <a:t>Detecting the device and window size</a:t>
            </a:r>
          </a:p>
          <a:p>
            <a:r>
              <a:rPr lang="en-US" altLang="en-US" i="1" dirty="0" smtClean="0"/>
              <a:t>Sizing the canvas and scaling the graphics</a:t>
            </a:r>
          </a:p>
          <a:p>
            <a:r>
              <a:rPr lang="en-US" altLang="en-US" i="1" dirty="0" smtClean="0"/>
              <a:t>Performing the animations</a:t>
            </a:r>
          </a:p>
          <a:p>
            <a:r>
              <a:rPr lang="en-US" altLang="en-US" i="1" dirty="0" smtClean="0"/>
              <a:t>Responding to the keyboard and mouse events</a:t>
            </a:r>
          </a:p>
          <a:p>
            <a:r>
              <a:rPr lang="en-US" altLang="en-US" i="1" dirty="0" smtClean="0"/>
              <a:t>Responding to touch events</a:t>
            </a:r>
          </a:p>
          <a:p>
            <a:r>
              <a:rPr lang="en-US" altLang="en-US" i="1" dirty="0" smtClean="0"/>
              <a:t>Making the interactions work appropriately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Animated Game - 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</a:rPr>
              <a:t>Bowling for Frogs</a:t>
            </a:r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399"/>
            <a:ext cx="8915400" cy="3159125"/>
          </a:xfrm>
        </p:spPr>
        <p:txBody>
          <a:bodyPr/>
          <a:lstStyle/>
          <a:p>
            <a:r>
              <a:rPr lang="en-US" sz="2000" smtClean="0"/>
              <a:t>To illustrate the process a simple, animated, 2-D game is discussed.</a:t>
            </a:r>
          </a:p>
          <a:p>
            <a:pPr lvl="1"/>
            <a:r>
              <a:rPr lang="en-US"/>
              <a:t>The entire court </a:t>
            </a:r>
            <a:r>
              <a:rPr lang="en-US" smtClean="0"/>
              <a:t>must always </a:t>
            </a:r>
            <a:r>
              <a:rPr lang="en-US"/>
              <a:t>be visible on any device.</a:t>
            </a:r>
          </a:p>
          <a:p>
            <a:pPr lvl="1"/>
            <a:r>
              <a:rPr lang="en-US" smtClean="0"/>
              <a:t>The ball always bounces toward the frog.</a:t>
            </a:r>
          </a:p>
          <a:p>
            <a:pPr lvl="1"/>
            <a:r>
              <a:rPr lang="en-US" smtClean="0"/>
              <a:t>PC and laptop users control the frog with the mouse or keyboard.</a:t>
            </a:r>
          </a:p>
          <a:p>
            <a:pPr lvl="1"/>
            <a:r>
              <a:rPr lang="en-US" smtClean="0"/>
              <a:t>SmartPhone and tablet users control the frog by tapping or swiping.</a:t>
            </a:r>
          </a:p>
          <a:p>
            <a:pPr lvl="1"/>
            <a:r>
              <a:rPr lang="en-US" smtClean="0"/>
              <a:t>The ball will flatten the frog if it bouces on it.</a:t>
            </a:r>
          </a:p>
          <a:p>
            <a:pPr lvl="1"/>
            <a:r>
              <a:rPr lang="en-US" smtClean="0"/>
              <a:t>Keep the frog away from the ball.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183975"/>
            <a:ext cx="8686800" cy="259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0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Scenes and Interactions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single scene starts with:</a:t>
            </a:r>
          </a:p>
          <a:p>
            <a:pPr lvl="1"/>
            <a:r>
              <a:rPr lang="en-US"/>
              <a:t>A</a:t>
            </a:r>
            <a:r>
              <a:rPr lang="en-US" smtClean="0"/>
              <a:t> rectangular two-dimensional court.</a:t>
            </a:r>
          </a:p>
          <a:p>
            <a:pPr lvl="1"/>
            <a:r>
              <a:rPr lang="en-US" smtClean="0"/>
              <a:t>A frog placed in the center of the court.</a:t>
            </a:r>
          </a:p>
          <a:p>
            <a:pPr lvl="1"/>
            <a:r>
              <a:rPr lang="en-US" smtClean="0"/>
              <a:t>A bowling ball in the upper-lefthand corner.</a:t>
            </a:r>
          </a:p>
          <a:p>
            <a:r>
              <a:rPr lang="en-US" smtClean="0"/>
              <a:t>Types of interactions:</a:t>
            </a:r>
          </a:p>
          <a:p>
            <a:pPr lvl="1"/>
            <a:r>
              <a:rPr lang="en-US" smtClean="0"/>
              <a:t>Keyboard and mouse events for PC and laptop users</a:t>
            </a:r>
          </a:p>
          <a:p>
            <a:pPr lvl="1"/>
            <a:r>
              <a:rPr lang="en-US" smtClean="0"/>
              <a:t>Touch and tap events for smartphone and tablet users</a:t>
            </a:r>
          </a:p>
          <a:p>
            <a:pPr lvl="1"/>
            <a:r>
              <a:rPr lang="en-US" smtClean="0"/>
              <a:t>Timer events that are used to create the animations</a:t>
            </a:r>
          </a:p>
        </p:txBody>
      </p:sp>
    </p:spTree>
    <p:extLst>
      <p:ext uri="{BB962C8B-B14F-4D97-AF65-F5344CB8AC3E}">
        <p14:creationId xmlns:p14="http://schemas.microsoft.com/office/powerpoint/2010/main" val="360520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Responses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/>
              <a:t>the first user event</a:t>
            </a:r>
          </a:p>
          <a:p>
            <a:pPr lvl="1"/>
            <a:r>
              <a:rPr lang="en-US" dirty="0"/>
              <a:t>Continuous timer events are scheduled for constant </a:t>
            </a:r>
            <a:r>
              <a:rPr lang="en-US" dirty="0" smtClean="0"/>
              <a:t>intervals.</a:t>
            </a:r>
            <a:endParaRPr lang="en-US" dirty="0"/>
          </a:p>
          <a:p>
            <a:pPr lvl="1"/>
            <a:r>
              <a:rPr lang="en-US" dirty="0"/>
              <a:t>The ball will detect the location of the frog and start a 3-frame </a:t>
            </a:r>
            <a:r>
              <a:rPr lang="en-US" dirty="0" smtClean="0"/>
              <a:t>bounce.</a:t>
            </a:r>
            <a:endParaRPr lang="en-US" dirty="0"/>
          </a:p>
          <a:p>
            <a:pPr lvl="1"/>
            <a:r>
              <a:rPr lang="en-US" dirty="0"/>
              <a:t>The frog will </a:t>
            </a:r>
            <a:r>
              <a:rPr lang="en-US" dirty="0" smtClean="0"/>
              <a:t>start a 3-frame hop </a:t>
            </a:r>
            <a:r>
              <a:rPr lang="en-US" dirty="0"/>
              <a:t>in the direction indicated by the </a:t>
            </a:r>
            <a:r>
              <a:rPr lang="en-US" dirty="0" smtClean="0"/>
              <a:t>user.</a:t>
            </a:r>
            <a:endParaRPr lang="en-US" dirty="0"/>
          </a:p>
          <a:p>
            <a:r>
              <a:rPr lang="en-US" dirty="0" smtClean="0"/>
              <a:t>After each hop and bounce if no new user event occurs.</a:t>
            </a:r>
          </a:p>
          <a:p>
            <a:pPr lvl="1"/>
            <a:r>
              <a:rPr lang="en-US" dirty="0" smtClean="0"/>
              <a:t>The ball detects the location of the frog at the end of each bounce and resets its direction for the next bounce</a:t>
            </a:r>
          </a:p>
          <a:p>
            <a:pPr lvl="1"/>
            <a:r>
              <a:rPr lang="en-US" dirty="0" smtClean="0"/>
              <a:t>If the ball touches the frog it will be flattened and the game will stop.</a:t>
            </a:r>
          </a:p>
          <a:p>
            <a:pPr lvl="1"/>
            <a:r>
              <a:rPr lang="en-US" dirty="0" smtClean="0"/>
              <a:t>The frog starts its next hop and the ball starts its next bounce.</a:t>
            </a:r>
          </a:p>
          <a:p>
            <a:r>
              <a:rPr lang="en-US" dirty="0" smtClean="0"/>
              <a:t>When a new user event occurs.</a:t>
            </a:r>
          </a:p>
          <a:p>
            <a:pPr lvl="1"/>
            <a:r>
              <a:rPr lang="en-US" dirty="0" smtClean="0"/>
              <a:t>The frog will change it's direction as indicated by the user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7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Planning the Screen Size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700 x 500 pixel court will be ideal for devices that provide at least that much space.</a:t>
            </a:r>
          </a:p>
          <a:p>
            <a:endParaRPr lang="en-US" dirty="0" smtClean="0"/>
          </a:p>
          <a:p>
            <a:r>
              <a:rPr lang="en-US" dirty="0" smtClean="0"/>
              <a:t>Scrolling </a:t>
            </a:r>
            <a:r>
              <a:rPr lang="en-US" dirty="0"/>
              <a:t>must be prevented to keep the full court visible at all times.</a:t>
            </a:r>
          </a:p>
          <a:p>
            <a:endParaRPr lang="en-US" dirty="0" smtClean="0"/>
          </a:p>
          <a:p>
            <a:r>
              <a:rPr lang="en-US" dirty="0" smtClean="0"/>
              <a:t>On smaller devices, the screen must be scaled appropriately.</a:t>
            </a:r>
          </a:p>
          <a:p>
            <a:endParaRPr lang="en-US" dirty="0" smtClean="0"/>
          </a:p>
          <a:p>
            <a:r>
              <a:rPr lang="en-US" dirty="0" smtClean="0"/>
              <a:t>All images must be scaled to match the reduction in screen size.</a:t>
            </a:r>
          </a:p>
        </p:txBody>
      </p:sp>
    </p:spTree>
    <p:extLst>
      <p:ext uri="{BB962C8B-B14F-4D97-AF65-F5344CB8AC3E}">
        <p14:creationId xmlns:p14="http://schemas.microsoft.com/office/powerpoint/2010/main" val="30027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Designing the Layout with HTML5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66800"/>
            <a:ext cx="7010400" cy="5562600"/>
          </a:xfrm>
          <a:prstGeom prst="rect">
            <a:avLst/>
          </a:prstGeom>
        </p:spPr>
      </p:pic>
      <p:sp>
        <p:nvSpPr>
          <p:cNvPr id="5" name="Line Callout 2 (Border and Accent Bar) 4"/>
          <p:cNvSpPr/>
          <p:nvPr/>
        </p:nvSpPr>
        <p:spPr>
          <a:xfrm>
            <a:off x="5943600" y="2667000"/>
            <a:ext cx="1905000" cy="609600"/>
          </a:xfrm>
          <a:prstGeom prst="accentBorderCallout2">
            <a:avLst>
              <a:gd name="adj1" fmla="val 22750"/>
              <a:gd name="adj2" fmla="val -1293"/>
              <a:gd name="adj3" fmla="val 18750"/>
              <a:gd name="adj4" fmla="val -16667"/>
              <a:gd name="adj5" fmla="val 67262"/>
              <a:gd name="adj6" fmla="val -1060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Meta tags for mobile devices</a:t>
            </a:r>
            <a:endParaRPr lang="en-US" sz="2000"/>
          </a:p>
        </p:txBody>
      </p:sp>
      <p:sp>
        <p:nvSpPr>
          <p:cNvPr id="6" name="Line Callout 2 (Border and Accent Bar) 5"/>
          <p:cNvSpPr/>
          <p:nvPr/>
        </p:nvSpPr>
        <p:spPr>
          <a:xfrm>
            <a:off x="6096000" y="3357245"/>
            <a:ext cx="2590800" cy="609600"/>
          </a:xfrm>
          <a:prstGeom prst="accentBorderCallout2">
            <a:avLst>
              <a:gd name="adj1" fmla="val 22750"/>
              <a:gd name="adj2" fmla="val -1293"/>
              <a:gd name="adj3" fmla="val 48750"/>
              <a:gd name="adj4" fmla="val -12827"/>
              <a:gd name="adj5" fmla="val 119262"/>
              <a:gd name="adj6" fmla="val -701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Links to the style sheet and JavaScript code</a:t>
            </a:r>
            <a:endParaRPr lang="en-US" sz="2000"/>
          </a:p>
        </p:txBody>
      </p:sp>
      <p:sp>
        <p:nvSpPr>
          <p:cNvPr id="7" name="Line Callout 2 (Border and Accent Bar) 6"/>
          <p:cNvSpPr/>
          <p:nvPr/>
        </p:nvSpPr>
        <p:spPr>
          <a:xfrm>
            <a:off x="6477000" y="4312666"/>
            <a:ext cx="1676400" cy="381000"/>
          </a:xfrm>
          <a:prstGeom prst="accentBorderCallout2">
            <a:avLst>
              <a:gd name="adj1" fmla="val 22750"/>
              <a:gd name="adj2" fmla="val -1293"/>
              <a:gd name="adj3" fmla="val 40750"/>
              <a:gd name="adj4" fmla="val -10907"/>
              <a:gd name="adj5" fmla="val 165662"/>
              <a:gd name="adj6" fmla="val -1376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Page heading</a:t>
            </a:r>
            <a:endParaRPr lang="en-US" sz="2000"/>
          </a:p>
        </p:txBody>
      </p:sp>
      <p:sp>
        <p:nvSpPr>
          <p:cNvPr id="8" name="Line Callout 2 (Border and Accent Bar) 7"/>
          <p:cNvSpPr/>
          <p:nvPr/>
        </p:nvSpPr>
        <p:spPr>
          <a:xfrm>
            <a:off x="6096000" y="4846320"/>
            <a:ext cx="2819400" cy="1249680"/>
          </a:xfrm>
          <a:prstGeom prst="accentBorderCallout2">
            <a:avLst>
              <a:gd name="adj1" fmla="val 22750"/>
              <a:gd name="adj2" fmla="val -1293"/>
              <a:gd name="adj3" fmla="val 26018"/>
              <a:gd name="adj4" fmla="val -10180"/>
              <a:gd name="adj5" fmla="val 25750"/>
              <a:gd name="adj6" fmla="val -24441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Canvas tag with default ideal size. </a:t>
            </a:r>
            <a:r>
              <a:rPr lang="en-US" sz="2000" dirty="0" err="1" smtClean="0"/>
              <a:t>tabindex</a:t>
            </a:r>
            <a:r>
              <a:rPr lang="en-US" sz="2000" dirty="0" smtClean="0"/>
              <a:t>="1" will direct keyboard  events to the canvas.</a:t>
            </a:r>
            <a:endParaRPr lang="en-US" sz="2000" dirty="0"/>
          </a:p>
        </p:txBody>
      </p:sp>
      <p:sp>
        <p:nvSpPr>
          <p:cNvPr id="9" name="Line Callout 2 (Border and Accent Bar) 8"/>
          <p:cNvSpPr/>
          <p:nvPr/>
        </p:nvSpPr>
        <p:spPr>
          <a:xfrm>
            <a:off x="5981700" y="6154737"/>
            <a:ext cx="1905000" cy="609600"/>
          </a:xfrm>
          <a:prstGeom prst="accentBorderCallout2">
            <a:avLst>
              <a:gd name="adj1" fmla="val 22750"/>
              <a:gd name="adj2" fmla="val -1293"/>
              <a:gd name="adj3" fmla="val 18750"/>
              <a:gd name="adj4" fmla="val -16667"/>
              <a:gd name="adj5" fmla="val -48738"/>
              <a:gd name="adj6" fmla="val -1035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Span tag is for debugging only.</a:t>
            </a:r>
            <a:endParaRPr 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7239000" y="1066800"/>
            <a:ext cx="1828800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A08E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Keep HTML code simple and format with CSS3!!! </a:t>
            </a:r>
            <a:endParaRPr lang="en-US" sz="2000">
              <a:solidFill>
                <a:srgbClr val="0A08E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2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Window Size with CSS3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90600"/>
            <a:ext cx="6248400" cy="5791200"/>
          </a:xfrm>
          <a:prstGeom prst="rect">
            <a:avLst/>
          </a:prstGeom>
        </p:spPr>
      </p:pic>
      <p:sp>
        <p:nvSpPr>
          <p:cNvPr id="4" name="Line Callout 2 (Border and Accent Bar) 3"/>
          <p:cNvSpPr/>
          <p:nvPr/>
        </p:nvSpPr>
        <p:spPr>
          <a:xfrm>
            <a:off x="6477000" y="2057400"/>
            <a:ext cx="2514600" cy="609600"/>
          </a:xfrm>
          <a:prstGeom prst="accentBorderCallout2">
            <a:avLst>
              <a:gd name="adj1" fmla="val 22750"/>
              <a:gd name="adj2" fmla="val -1293"/>
              <a:gd name="adj3" fmla="val 54083"/>
              <a:gd name="adj4" fmla="val -20565"/>
              <a:gd name="adj5" fmla="val 55262"/>
              <a:gd name="adj6" fmla="val -750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Common formatting for all screen sizes</a:t>
            </a:r>
            <a:endParaRPr lang="en-US" sz="2000"/>
          </a:p>
        </p:txBody>
      </p:sp>
      <p:sp>
        <p:nvSpPr>
          <p:cNvPr id="5" name="Line Callout 2 (Border and Accent Bar) 4"/>
          <p:cNvSpPr/>
          <p:nvPr/>
        </p:nvSpPr>
        <p:spPr>
          <a:xfrm>
            <a:off x="6400800" y="3594989"/>
            <a:ext cx="2590800" cy="1295400"/>
          </a:xfrm>
          <a:prstGeom prst="accentBorderCallout2">
            <a:avLst>
              <a:gd name="adj1" fmla="val 22750"/>
              <a:gd name="adj2" fmla="val -1293"/>
              <a:gd name="adj3" fmla="val 29221"/>
              <a:gd name="adj4" fmla="val -34098"/>
              <a:gd name="adj5" fmla="val 28320"/>
              <a:gd name="adj6" fmla="val -1095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Devices with more than 700 pixels (PCs) will have a body width of 700 pixels</a:t>
            </a:r>
            <a:endParaRPr lang="en-US" sz="2000"/>
          </a:p>
        </p:txBody>
      </p:sp>
      <p:sp>
        <p:nvSpPr>
          <p:cNvPr id="6" name="Line Callout 2 (Border and Accent Bar) 5"/>
          <p:cNvSpPr/>
          <p:nvPr/>
        </p:nvSpPr>
        <p:spPr>
          <a:xfrm>
            <a:off x="6477000" y="2810954"/>
            <a:ext cx="2514600" cy="609600"/>
          </a:xfrm>
          <a:prstGeom prst="accentBorderCallout2">
            <a:avLst>
              <a:gd name="adj1" fmla="val 22750"/>
              <a:gd name="adj2" fmla="val -1293"/>
              <a:gd name="adj3" fmla="val 148750"/>
              <a:gd name="adj4" fmla="val -20061"/>
              <a:gd name="adj5" fmla="val 155262"/>
              <a:gd name="adj6" fmla="val -129485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Media queries detect the device screen size</a:t>
            </a:r>
            <a:endParaRPr lang="en-US" sz="2000" dirty="0"/>
          </a:p>
        </p:txBody>
      </p:sp>
      <p:sp>
        <p:nvSpPr>
          <p:cNvPr id="7" name="Line Callout 2 (Border and Accent Bar) 6"/>
          <p:cNvSpPr/>
          <p:nvPr/>
        </p:nvSpPr>
        <p:spPr>
          <a:xfrm>
            <a:off x="6400800" y="5029200"/>
            <a:ext cx="2590800" cy="914400"/>
          </a:xfrm>
          <a:prstGeom prst="accentBorderCallout2">
            <a:avLst>
              <a:gd name="adj1" fmla="val 22750"/>
              <a:gd name="adj2" fmla="val -1293"/>
              <a:gd name="adj3" fmla="val -19917"/>
              <a:gd name="adj4" fmla="val -23255"/>
              <a:gd name="adj5" fmla="val -22738"/>
              <a:gd name="adj6" fmla="val -633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Tablet-size devices can have their own set of formatting styles</a:t>
            </a:r>
            <a:endParaRPr lang="en-US" sz="2000"/>
          </a:p>
        </p:txBody>
      </p:sp>
      <p:sp>
        <p:nvSpPr>
          <p:cNvPr id="8" name="Line Callout 2 (Border and Accent Bar) 7"/>
          <p:cNvSpPr/>
          <p:nvPr/>
        </p:nvSpPr>
        <p:spPr>
          <a:xfrm>
            <a:off x="6416040" y="6082411"/>
            <a:ext cx="2575560" cy="609600"/>
          </a:xfrm>
          <a:prstGeom prst="accentBorderCallout2">
            <a:avLst>
              <a:gd name="adj1" fmla="val 22750"/>
              <a:gd name="adj2" fmla="val -1293"/>
              <a:gd name="adj3" fmla="val -41250"/>
              <a:gd name="adj4" fmla="val -31342"/>
              <a:gd name="adj5" fmla="val -44738"/>
              <a:gd name="adj6" fmla="val -1189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Phone-size devices can have their own styles.</a:t>
            </a:r>
            <a:endParaRPr 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6416040" y="884406"/>
            <a:ext cx="2651760" cy="10156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A08E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Window size queries usually work better than device detection.</a:t>
            </a:r>
            <a:endParaRPr lang="en-US" sz="2000" dirty="0">
              <a:solidFill>
                <a:srgbClr val="0A08E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26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PWI" val="14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"/>
  <p:tag name="CVB" val="1"/>
  <p:tag name="BSN" val="1"/>
  <p:tag name="SPT" val="FALSE"/>
  <p:tag name="SVT" val="FALSE"/>
  <p:tag name="NBP" val="1"/>
  <p:tag name="CII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0"/>
  <p:tag name="CVB" val="10"/>
  <p:tag name="BSN" val="10"/>
  <p:tag name="SPT" val="FALSE"/>
  <p:tag name="SVT" val="FALSE"/>
  <p:tag name="NBP" val="1"/>
  <p:tag name="CII" val="10"/>
</p:tagLst>
</file>

<file path=ppt/theme/theme1.xml><?xml version="1.0" encoding="utf-8"?>
<a:theme xmlns:a="http://schemas.openxmlformats.org/drawingml/2006/main" name="Macr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TC101859866[[fn=Macro]]</Template>
  <TotalTime>13647</TotalTime>
  <Words>1747</Words>
  <Application>Microsoft Office PowerPoint</Application>
  <PresentationFormat>On-screen Show (4:3)</PresentationFormat>
  <Paragraphs>175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Helvetica</vt:lpstr>
      <vt:lpstr>Times New Roman</vt:lpstr>
      <vt:lpstr>Wingdings</vt:lpstr>
      <vt:lpstr>Macro</vt:lpstr>
      <vt:lpstr>PowerPoint Presentation</vt:lpstr>
      <vt:lpstr>Introduction</vt:lpstr>
      <vt:lpstr>Developing an Animated Game in HTML5</vt:lpstr>
      <vt:lpstr>A Simple Animated Game - Bowling for Frogs</vt:lpstr>
      <vt:lpstr>Scenes and Interactions</vt:lpstr>
      <vt:lpstr>Event Responses</vt:lpstr>
      <vt:lpstr>Planning the Screen Size</vt:lpstr>
      <vt:lpstr>Designing the Layout with HTML5</vt:lpstr>
      <vt:lpstr>Detecting Window Size with CSS3</vt:lpstr>
      <vt:lpstr>Sizing the Canvas with JavaScript</vt:lpstr>
      <vt:lpstr>Scaling the Graphics</vt:lpstr>
      <vt:lpstr>Loading Images</vt:lpstr>
      <vt:lpstr>Registering Event Listeners for User Actions</vt:lpstr>
      <vt:lpstr>Responding to the ImageLoaded Event</vt:lpstr>
      <vt:lpstr>Keyboard Events</vt:lpstr>
      <vt:lpstr>Mouse Events</vt:lpstr>
      <vt:lpstr>Handling the startTouch Event</vt:lpstr>
      <vt:lpstr>Handling the EndTouch Event</vt:lpstr>
      <vt:lpstr>Animating the Frog - First Part of the Hop</vt:lpstr>
      <vt:lpstr>Animating the Frog - Second and Third Parts</vt:lpstr>
      <vt:lpstr>Animating the Ball - First Part of the Bounce</vt:lpstr>
      <vt:lpstr>Animating the Ball - Second and Third Parts</vt:lpstr>
      <vt:lpstr>Detecting a Collision</vt:lpstr>
      <vt:lpstr>Improving the Animation</vt:lpstr>
      <vt:lpstr>Digging Deeper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Animation with HTML5, CSS3 and JavaScript</dc:title>
  <dc:subject>HTML5</dc:subject>
  <dc:creator>RRobinson@sf.coloradotech.edu</dc:creator>
  <cp:keywords/>
  <cp:lastModifiedBy>Rob Robinson</cp:lastModifiedBy>
  <cp:revision>532</cp:revision>
  <cp:lastPrinted>2014-10-06T15:41:40Z</cp:lastPrinted>
  <dcterms:created xsi:type="dcterms:W3CDTF">2002-03-27T18:57:27Z</dcterms:created>
  <dcterms:modified xsi:type="dcterms:W3CDTF">2015-04-24T13:50:08Z</dcterms:modified>
</cp:coreProperties>
</file>