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71" r:id="rId4"/>
    <p:sldId id="272" r:id="rId5"/>
    <p:sldId id="258" r:id="rId6"/>
    <p:sldId id="259" r:id="rId7"/>
    <p:sldId id="260" r:id="rId8"/>
    <p:sldId id="261" r:id="rId9"/>
    <p:sldId id="262" r:id="rId10"/>
    <p:sldId id="263" r:id="rId11"/>
    <p:sldId id="264" r:id="rId12"/>
    <p:sldId id="273" r:id="rId13"/>
    <p:sldId id="265" r:id="rId14"/>
    <p:sldId id="266" r:id="rId15"/>
    <p:sldId id="274" r:id="rId16"/>
    <p:sldId id="275" r:id="rId17"/>
    <p:sldId id="267" r:id="rId18"/>
    <p:sldId id="268" r:id="rId19"/>
    <p:sldId id="269" r:id="rId20"/>
    <p:sldId id="276" r:id="rId21"/>
    <p:sldId id="278" r:id="rId22"/>
    <p:sldId id="277" r:id="rId23"/>
    <p:sldId id="270"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0df73003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0df73003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0df73003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0df73003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0df7300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0df7300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0df73003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0df73003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0df73003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0df73003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0df73003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0df73003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0df7300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0df7300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0df73003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0df73003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0df7300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0df7300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0df73003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0df73003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0df73003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0df73003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0df73003d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0df73003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0df73003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0df73003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df73003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df73003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Brainfuck"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3B</a:t>
            </a:r>
            <a:endParaRPr/>
          </a:p>
        </p:txBody>
      </p:sp>
      <p:sp>
        <p:nvSpPr>
          <p:cNvPr id="55" name="Google Shape;55;p13"/>
          <p:cNvSpPr txBox="1">
            <a:spLocks noGrp="1"/>
          </p:cNvSpPr>
          <p:nvPr>
            <p:ph type="subTitle" idx="1"/>
          </p:nvPr>
        </p:nvSpPr>
        <p:spPr>
          <a:xfrm>
            <a:off x="311700" y="2834125"/>
            <a:ext cx="8520600" cy="13024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05/29/2020</a:t>
            </a:r>
          </a:p>
          <a:p>
            <a:pPr marL="0" lvl="0" indent="0" algn="ctr" rtl="0">
              <a:spcBef>
                <a:spcPts val="0"/>
              </a:spcBef>
              <a:spcAft>
                <a:spcPts val="0"/>
              </a:spcAft>
              <a:buNone/>
            </a:pPr>
            <a:r>
              <a:rPr lang="en" dirty="0"/>
              <a:t>Week 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311700" y="1152475"/>
            <a:ext cx="8520600" cy="36546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“Every block pointer in an I-node or indirect block should be valid (a legal data block, within the file system) or zero. Examine every single block pointer in every single I-node, direct block, indirect block, double-indirect block, and triple indirect block to ascertain that this is true.”</a:t>
            </a:r>
          </a:p>
          <a:p>
            <a:pPr marL="0" lvl="0" indent="0" algn="l" rtl="0">
              <a:spcBef>
                <a:spcPts val="0"/>
              </a:spcBef>
              <a:spcAft>
                <a:spcPts val="0"/>
              </a:spcAft>
              <a:buNone/>
            </a:pPr>
            <a:endParaRPr lang="en" dirty="0"/>
          </a:p>
          <a:p>
            <a:pPr marL="0" lvl="0" indent="0" algn="l" rtl="0">
              <a:spcBef>
                <a:spcPts val="0"/>
              </a:spcBef>
              <a:spcAft>
                <a:spcPts val="0"/>
              </a:spcAft>
              <a:buNone/>
            </a:pPr>
            <a:r>
              <a:rPr lang="en" sz="1300" dirty="0"/>
              <a:t>INVALID BLOCK 101 IN INODE 13 AT OFFSET 0</a:t>
            </a:r>
            <a:br>
              <a:rPr lang="en" sz="1300" dirty="0"/>
            </a:br>
            <a:r>
              <a:rPr lang="en" sz="1300" dirty="0"/>
              <a:t>INVALID INDIRECT BLOCK 101 IN INODE 13 AT OFFSET 12</a:t>
            </a:r>
            <a:br>
              <a:rPr lang="en" sz="1300" dirty="0"/>
            </a:br>
            <a:r>
              <a:rPr lang="en" sz="1300" dirty="0"/>
              <a:t>INVALID DOUBLE INDIRECT BLOCK 101 IN INODE 13 AT OFFSET 268</a:t>
            </a:r>
            <a:br>
              <a:rPr lang="en" sz="1300" dirty="0"/>
            </a:br>
            <a:r>
              <a:rPr lang="en" sz="1300" dirty="0"/>
              <a:t>INVALID TRIPLE INDIRECT BLOCK 101 IN INODE 13 AT OFFSET 65804</a:t>
            </a:r>
            <a:br>
              <a:rPr lang="en" sz="1300" dirty="0"/>
            </a:br>
            <a:r>
              <a:rPr lang="en" sz="1300" dirty="0"/>
              <a:t>RESERVED INDIRECT BLOCK 3 IN INODE 13 AT OFFSET 12</a:t>
            </a:r>
            <a:br>
              <a:rPr lang="en" sz="1300" dirty="0"/>
            </a:br>
            <a:r>
              <a:rPr lang="en" sz="1300" dirty="0"/>
              <a:t>RESERVED DOUBLE INDIRECT BLOCK 3 IN INODE 13 AT OFFSET 268</a:t>
            </a:r>
            <a:br>
              <a:rPr lang="en" sz="1300" dirty="0"/>
            </a:br>
            <a:r>
              <a:rPr lang="en" sz="1300" dirty="0"/>
              <a:t>RESERVED TRIPLE INDIRECT BLOCK 3 IN INODE 13 AT OFFSET 65804</a:t>
            </a:r>
            <a:br>
              <a:rPr lang="en" sz="1300" dirty="0"/>
            </a:br>
            <a:r>
              <a:rPr lang="en" sz="1300" dirty="0"/>
              <a:t>RESERVED BLOCK 3 IN INODE 13 AT OFFSET 0</a:t>
            </a:r>
            <a:endParaRPr sz="1300" dirty="0"/>
          </a:p>
          <a:p>
            <a:pPr marL="0" lvl="0" indent="0" algn="l" rtl="0">
              <a:lnSpc>
                <a:spcPct val="100000"/>
              </a:lnSpc>
              <a:spcBef>
                <a:spcPts val="1600"/>
              </a:spcBef>
              <a:spcAft>
                <a:spcPts val="1600"/>
              </a:spcAft>
              <a:buNone/>
            </a:pPr>
            <a:endParaRPr sz="900" dirty="0"/>
          </a:p>
        </p:txBody>
      </p:sp>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Consistency Audits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Block Consistency Audits</a:t>
            </a:r>
            <a:endParaRPr dirty="0"/>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t>An INVALID block is one whose number is less than zero or greater than the highest block in the file system.</a:t>
            </a:r>
          </a:p>
          <a:p>
            <a:r>
              <a:rPr lang="en-US" dirty="0"/>
              <a:t>A RESERVED block is one that could not legally be allocated to any file because it should be reserved for file system metadata (e.g., superblock, cylinder group summary, free block list, ...)</a:t>
            </a:r>
          </a:p>
          <a:p>
            <a:r>
              <a:rPr lang="en-US" dirty="0"/>
              <a:t>The logical OFFSET values are as described for the previous project.</a:t>
            </a:r>
          </a:p>
          <a:p>
            <a:r>
              <a:rPr lang="en-US" dirty="0"/>
              <a:t>Note that the reported offsets should be block numbers (byte offsets divided by 1024). The offset associated with indirect blocks should be that associated with the first data block it points to (as in the previous project).</a:t>
            </a:r>
            <a:endParaRPr lang="en" dirty="0"/>
          </a:p>
          <a:p>
            <a:pPr marL="0" lvl="0" indent="0" algn="l" rtl="0">
              <a:spcBef>
                <a:spcPts val="160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B701-2198-314B-B59D-A924EE4C89C9}"/>
              </a:ext>
            </a:extLst>
          </p:cNvPr>
          <p:cNvSpPr>
            <a:spLocks noGrp="1"/>
          </p:cNvSpPr>
          <p:nvPr>
            <p:ph type="title"/>
          </p:nvPr>
        </p:nvSpPr>
        <p:spPr/>
        <p:txBody>
          <a:bodyPr/>
          <a:lstStyle/>
          <a:p>
            <a:r>
              <a:rPr lang="en" dirty="0"/>
              <a:t>Block Consistency Audits</a:t>
            </a:r>
            <a:endParaRPr lang="en-US" dirty="0"/>
          </a:p>
        </p:txBody>
      </p:sp>
      <p:sp>
        <p:nvSpPr>
          <p:cNvPr id="3" name="Text Placeholder 2">
            <a:extLst>
              <a:ext uri="{FF2B5EF4-FFF2-40B4-BE49-F238E27FC236}">
                <a16:creationId xmlns:a16="http://schemas.microsoft.com/office/drawing/2014/main" id="{6AC87231-A85D-564D-9199-28E74BE511F6}"/>
              </a:ext>
            </a:extLst>
          </p:cNvPr>
          <p:cNvSpPr>
            <a:spLocks noGrp="1"/>
          </p:cNvSpPr>
          <p:nvPr>
            <p:ph type="body" idx="1"/>
          </p:nvPr>
        </p:nvSpPr>
        <p:spPr/>
        <p:txBody>
          <a:bodyPr/>
          <a:lstStyle/>
          <a:p>
            <a:pPr lvl="0"/>
            <a:r>
              <a:rPr lang="en-US" dirty="0"/>
              <a:t>Solution: For each </a:t>
            </a:r>
            <a:r>
              <a:rPr lang="en-US" dirty="0" err="1"/>
              <a:t>i</a:t>
            </a:r>
            <a:r>
              <a:rPr lang="en-US" dirty="0"/>
              <a:t>-node object, loop through all referenced block objects. </a:t>
            </a:r>
          </a:p>
          <a:p>
            <a:pPr lvl="1">
              <a:spcBef>
                <a:spcPts val="0"/>
              </a:spcBef>
            </a:pPr>
            <a:r>
              <a:rPr lang="en-US" dirty="0"/>
              <a:t>If a given block object has a block number &lt; 0 or &gt; highest block in file system, report INVALID</a:t>
            </a:r>
          </a:p>
          <a:p>
            <a:pPr lvl="1">
              <a:spcBef>
                <a:spcPts val="0"/>
              </a:spcBef>
            </a:pPr>
            <a:r>
              <a:rPr lang="en-US" dirty="0"/>
              <a:t>If a given block object has a block number in the reserved section, report RESERVED</a:t>
            </a:r>
          </a:p>
          <a:p>
            <a:endParaRPr lang="en-US" dirty="0"/>
          </a:p>
        </p:txBody>
      </p:sp>
    </p:spTree>
    <p:extLst>
      <p:ext uri="{BB962C8B-B14F-4D97-AF65-F5344CB8AC3E}">
        <p14:creationId xmlns:p14="http://schemas.microsoft.com/office/powerpoint/2010/main" val="117902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Consistency Audits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dirty="0"/>
              <a:t>Every legal data block (every block between the end of the I-nodes and the start of the next group) should appear on the free block list, or be allocated to exactly one file. Examine the free list to determine whether or not this is the case. If a block is not referenced by any file and is not on the free list, a message like the following should be generated to </a:t>
            </a:r>
            <a:r>
              <a:rPr lang="en" sz="1300" dirty="0" err="1"/>
              <a:t>stdout</a:t>
            </a:r>
            <a:r>
              <a:rPr lang="en" sz="1300" dirty="0"/>
              <a:t>:</a:t>
            </a:r>
            <a:endParaRPr sz="1300" dirty="0"/>
          </a:p>
          <a:p>
            <a:pPr marL="0" lvl="0" indent="0" algn="ctr" rtl="0">
              <a:spcBef>
                <a:spcPts val="1200"/>
              </a:spcBef>
              <a:spcAft>
                <a:spcPts val="0"/>
              </a:spcAft>
              <a:buNone/>
            </a:pPr>
            <a:r>
              <a:rPr lang="en" sz="1300" dirty="0"/>
              <a:t>	UNREFERENCED BLOCK 37</a:t>
            </a:r>
          </a:p>
          <a:p>
            <a:pPr marL="0" lvl="0" indent="0" algn="ctr" rtl="0">
              <a:spcBef>
                <a:spcPts val="1200"/>
              </a:spcBef>
              <a:spcAft>
                <a:spcPts val="0"/>
              </a:spcAft>
              <a:buNone/>
            </a:pPr>
            <a:endParaRPr sz="1300" dirty="0"/>
          </a:p>
          <a:p>
            <a:pPr marL="0" lvl="0" indent="0" algn="l" rtl="0">
              <a:spcBef>
                <a:spcPts val="1200"/>
              </a:spcBef>
              <a:spcAft>
                <a:spcPts val="0"/>
              </a:spcAft>
              <a:buNone/>
            </a:pPr>
            <a:r>
              <a:rPr lang="en" sz="1300" dirty="0"/>
              <a:t>A block that is allocated to some file might also appear on the free list. In this case a message like the following should be generated to </a:t>
            </a:r>
            <a:r>
              <a:rPr lang="en" sz="1300" dirty="0" err="1"/>
              <a:t>stdout</a:t>
            </a:r>
            <a:r>
              <a:rPr lang="en" sz="1300" dirty="0"/>
              <a:t>:</a:t>
            </a:r>
            <a:endParaRPr sz="1300" dirty="0"/>
          </a:p>
          <a:p>
            <a:pPr marL="0" lvl="0" indent="0" algn="ctr" rtl="0">
              <a:spcBef>
                <a:spcPts val="1200"/>
              </a:spcBef>
              <a:spcAft>
                <a:spcPts val="0"/>
              </a:spcAft>
              <a:buClr>
                <a:schemeClr val="dk1"/>
              </a:buClr>
              <a:buSzPts val="1100"/>
              <a:buFont typeface="Arial"/>
              <a:buNone/>
            </a:pPr>
            <a:r>
              <a:rPr lang="en" sz="1300" dirty="0"/>
              <a:t>	ALLOCATED BLOCK 8 ON FREELIST</a:t>
            </a:r>
            <a:endParaRPr sz="1300" dirty="0"/>
          </a:p>
          <a:p>
            <a:pPr marL="0" lvl="0" indent="0" algn="l" rtl="0">
              <a:spcBef>
                <a:spcPts val="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Block Consistency Audits</a:t>
            </a:r>
            <a:endParaRPr dirty="0"/>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Solution: Loop through all block numbers</a:t>
            </a:r>
            <a:endParaRPr dirty="0"/>
          </a:p>
          <a:p>
            <a:pPr marL="914400" lvl="1" indent="-317500" algn="l" rtl="0">
              <a:spcBef>
                <a:spcPts val="0"/>
              </a:spcBef>
              <a:spcAft>
                <a:spcPts val="0"/>
              </a:spcAft>
              <a:buSzPts val="1400"/>
              <a:buChar char="○"/>
            </a:pPr>
            <a:r>
              <a:rPr lang="en" dirty="0"/>
              <a:t>Use </a:t>
            </a:r>
            <a:r>
              <a:rPr lang="en" dirty="0" err="1"/>
              <a:t>hashmap</a:t>
            </a:r>
            <a:r>
              <a:rPr lang="en" dirty="0"/>
              <a:t> to see if the block has an associated </a:t>
            </a:r>
            <a:r>
              <a:rPr lang="en" dirty="0" err="1"/>
              <a:t>i</a:t>
            </a:r>
            <a:r>
              <a:rPr lang="en" dirty="0"/>
              <a:t>-node.</a:t>
            </a:r>
            <a:endParaRPr dirty="0"/>
          </a:p>
          <a:p>
            <a:pPr marL="914400" lvl="1" indent="-317500" algn="l" rtl="0">
              <a:spcBef>
                <a:spcPts val="0"/>
              </a:spcBef>
              <a:spcAft>
                <a:spcPts val="0"/>
              </a:spcAft>
              <a:buSzPts val="1400"/>
              <a:buChar char="○"/>
            </a:pPr>
            <a:r>
              <a:rPr lang="en" dirty="0"/>
              <a:t>If no associated </a:t>
            </a:r>
            <a:r>
              <a:rPr lang="en" dirty="0" err="1"/>
              <a:t>i</a:t>
            </a:r>
            <a:r>
              <a:rPr lang="en" dirty="0"/>
              <a:t>-node and </a:t>
            </a:r>
            <a:r>
              <a:rPr lang="en" dirty="0" err="1">
                <a:latin typeface="Consolas"/>
                <a:ea typeface="Consolas"/>
                <a:cs typeface="Consolas"/>
                <a:sym typeface="Consolas"/>
              </a:rPr>
              <a:t>block.free</a:t>
            </a:r>
            <a:r>
              <a:rPr lang="en" dirty="0">
                <a:latin typeface="Consolas"/>
                <a:ea typeface="Consolas"/>
                <a:cs typeface="Consolas"/>
                <a:sym typeface="Consolas"/>
              </a:rPr>
              <a:t> == False</a:t>
            </a:r>
            <a:r>
              <a:rPr lang="en" dirty="0"/>
              <a:t> then output UNREFERENCED</a:t>
            </a:r>
            <a:endParaRPr dirty="0"/>
          </a:p>
          <a:p>
            <a:pPr marL="914400" lvl="1" indent="-317500" algn="l" rtl="0">
              <a:spcBef>
                <a:spcPts val="0"/>
              </a:spcBef>
              <a:spcAft>
                <a:spcPts val="0"/>
              </a:spcAft>
              <a:buSzPts val="1400"/>
              <a:buChar char="○"/>
            </a:pPr>
            <a:r>
              <a:rPr lang="en" dirty="0"/>
              <a:t>If it has an associated </a:t>
            </a:r>
            <a:r>
              <a:rPr lang="en" dirty="0" err="1"/>
              <a:t>i</a:t>
            </a:r>
            <a:r>
              <a:rPr lang="en" dirty="0"/>
              <a:t>-node but </a:t>
            </a:r>
            <a:r>
              <a:rPr lang="en" dirty="0" err="1">
                <a:latin typeface="Consolas"/>
                <a:ea typeface="Consolas"/>
                <a:cs typeface="Consolas"/>
                <a:sym typeface="Consolas"/>
              </a:rPr>
              <a:t>block.free</a:t>
            </a:r>
            <a:r>
              <a:rPr lang="en" dirty="0">
                <a:latin typeface="Consolas"/>
                <a:ea typeface="Consolas"/>
                <a:cs typeface="Consolas"/>
                <a:sym typeface="Consolas"/>
              </a:rPr>
              <a:t> == True</a:t>
            </a:r>
            <a:r>
              <a:rPr lang="en" dirty="0"/>
              <a:t> then output ALLOCATED…</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00F4-FD23-4746-8AB3-715110ACD1FD}"/>
              </a:ext>
            </a:extLst>
          </p:cNvPr>
          <p:cNvSpPr>
            <a:spLocks noGrp="1"/>
          </p:cNvSpPr>
          <p:nvPr>
            <p:ph type="title"/>
          </p:nvPr>
        </p:nvSpPr>
        <p:spPr/>
        <p:txBody>
          <a:bodyPr/>
          <a:lstStyle/>
          <a:p>
            <a:r>
              <a:rPr lang="en" dirty="0"/>
              <a:t>Block Consistency Audits</a:t>
            </a:r>
            <a:endParaRPr lang="en-US" dirty="0"/>
          </a:p>
        </p:txBody>
      </p:sp>
      <p:sp>
        <p:nvSpPr>
          <p:cNvPr id="3" name="Text Placeholder 2">
            <a:extLst>
              <a:ext uri="{FF2B5EF4-FFF2-40B4-BE49-F238E27FC236}">
                <a16:creationId xmlns:a16="http://schemas.microsoft.com/office/drawing/2014/main" id="{EE730A2C-CC23-F642-9FCF-590FF1D123DE}"/>
              </a:ext>
            </a:extLst>
          </p:cNvPr>
          <p:cNvSpPr>
            <a:spLocks noGrp="1"/>
          </p:cNvSpPr>
          <p:nvPr>
            <p:ph type="body" idx="1"/>
          </p:nvPr>
        </p:nvSpPr>
        <p:spPr>
          <a:xfrm>
            <a:off x="311700" y="1152475"/>
            <a:ext cx="8520600" cy="3898496"/>
          </a:xfrm>
        </p:spPr>
        <p:txBody>
          <a:bodyPr/>
          <a:lstStyle/>
          <a:p>
            <a:r>
              <a:rPr lang="en-US" dirty="0"/>
              <a:t>If a legal block is referenced by multiple files (or even multiple times in a single file), messages like the following (depending on precisely where the references are) should be generated to </a:t>
            </a:r>
            <a:r>
              <a:rPr lang="en-US" dirty="0" err="1"/>
              <a:t>stdout</a:t>
            </a:r>
            <a:r>
              <a:rPr lang="en-US" dirty="0"/>
              <a:t> </a:t>
            </a:r>
            <a:r>
              <a:rPr lang="en-US" u="sng" dirty="0"/>
              <a:t>for each reference to that block</a:t>
            </a:r>
            <a:r>
              <a:rPr lang="en-US" dirty="0"/>
              <a:t>:</a:t>
            </a:r>
          </a:p>
          <a:p>
            <a:pPr marL="114300" indent="0">
              <a:buNone/>
            </a:pPr>
            <a:r>
              <a:rPr lang="en-US" sz="1400" dirty="0"/>
              <a:t>	DUPLICATE BLOCK 8 IN INODE 13 AT OFFSET 0 </a:t>
            </a:r>
          </a:p>
          <a:p>
            <a:pPr marL="114300" indent="0">
              <a:buNone/>
            </a:pPr>
            <a:r>
              <a:rPr lang="en-US" sz="1400" dirty="0"/>
              <a:t>	DUPLICATE INDIRECT BLOCK 8 IN INODE 13 AT OFFSET 12 </a:t>
            </a:r>
          </a:p>
          <a:p>
            <a:pPr marL="114300" indent="0">
              <a:buNone/>
            </a:pPr>
            <a:r>
              <a:rPr lang="en-US" sz="1400" dirty="0"/>
              <a:t>	DUPLICATE DOUBLE INDIRECT BLOCK 8 IN INODE 13 AT OFFSET 268 </a:t>
            </a:r>
          </a:p>
          <a:p>
            <a:pPr marL="114300" indent="0">
              <a:buNone/>
            </a:pPr>
            <a:r>
              <a:rPr lang="en-US" sz="1400" dirty="0"/>
              <a:t>	DUPLICATE TRIPLE INDIRECT BLOCK 8 IN INODE 13 AT OFFSET 65804 </a:t>
            </a:r>
          </a:p>
          <a:p>
            <a:r>
              <a:rPr lang="en-US" dirty="0"/>
              <a:t>Note that you will not know that a block is multiply referenced until you find the second reference. You will have to figure out a way to go back and report ALL of the references. We must report all of the references, because each of them is likely to have been corrupted.</a:t>
            </a:r>
          </a:p>
          <a:p>
            <a:endParaRPr lang="en-US" dirty="0"/>
          </a:p>
        </p:txBody>
      </p:sp>
    </p:spTree>
    <p:extLst>
      <p:ext uri="{BB962C8B-B14F-4D97-AF65-F5344CB8AC3E}">
        <p14:creationId xmlns:p14="http://schemas.microsoft.com/office/powerpoint/2010/main" val="392974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6838-D22B-B540-8112-7E1E11369140}"/>
              </a:ext>
            </a:extLst>
          </p:cNvPr>
          <p:cNvSpPr>
            <a:spLocks noGrp="1"/>
          </p:cNvSpPr>
          <p:nvPr>
            <p:ph type="title"/>
          </p:nvPr>
        </p:nvSpPr>
        <p:spPr/>
        <p:txBody>
          <a:bodyPr/>
          <a:lstStyle/>
          <a:p>
            <a:r>
              <a:rPr lang="en" dirty="0"/>
              <a:t>Block Consistency Audits</a:t>
            </a:r>
            <a:endParaRPr lang="en-US" dirty="0"/>
          </a:p>
        </p:txBody>
      </p:sp>
      <p:sp>
        <p:nvSpPr>
          <p:cNvPr id="3" name="Text Placeholder 2">
            <a:extLst>
              <a:ext uri="{FF2B5EF4-FFF2-40B4-BE49-F238E27FC236}">
                <a16:creationId xmlns:a16="http://schemas.microsoft.com/office/drawing/2014/main" id="{A8418B6E-DEEB-814F-822B-3DC2079852F2}"/>
              </a:ext>
            </a:extLst>
          </p:cNvPr>
          <p:cNvSpPr>
            <a:spLocks noGrp="1"/>
          </p:cNvSpPr>
          <p:nvPr>
            <p:ph type="body" idx="1"/>
          </p:nvPr>
        </p:nvSpPr>
        <p:spPr/>
        <p:txBody>
          <a:bodyPr/>
          <a:lstStyle/>
          <a:p>
            <a:r>
              <a:rPr lang="en-US" dirty="0"/>
              <a:t>You can figure out the solution to the last block consistency audit :)</a:t>
            </a:r>
          </a:p>
          <a:p>
            <a:endParaRPr lang="en-US" dirty="0"/>
          </a:p>
        </p:txBody>
      </p:sp>
    </p:spTree>
    <p:extLst>
      <p:ext uri="{BB962C8B-B14F-4D97-AF65-F5344CB8AC3E}">
        <p14:creationId xmlns:p14="http://schemas.microsoft.com/office/powerpoint/2010/main" val="99578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I-Node Allocation Audits</a:t>
            </a:r>
            <a:endParaRPr dirty="0"/>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US" sz="1300" dirty="0"/>
              <a:t>We can tell whether or not an I-node is allocated by looking at its type and presence in the CSV file. An allocated I-node will have some valid type (e.g., file or directory). Unallocated I-nodes (whose type should be zero) should not appear in INODE summaries, but should be in the free list. Scan through all of the I-nodes to determine which are valid/allocated. Every unallocated I-Node should be on a free I-node list. Compare your list of allocated/unallocated I-nodes with the free I-node bitmaps, and for each discovered inconsistency, a message like one of the following should be generated to </a:t>
            </a:r>
            <a:r>
              <a:rPr lang="en-US" sz="1300" dirty="0" err="1"/>
              <a:t>stdout</a:t>
            </a:r>
            <a:r>
              <a:rPr lang="en-US" sz="1300" dirty="0"/>
              <a:t>:</a:t>
            </a:r>
            <a:endParaRPr sz="1300" dirty="0"/>
          </a:p>
          <a:p>
            <a:pPr marL="0" lvl="0" indent="0" algn="l" rtl="0">
              <a:spcBef>
                <a:spcPts val="1600"/>
              </a:spcBef>
              <a:spcAft>
                <a:spcPts val="0"/>
              </a:spcAft>
              <a:buNone/>
            </a:pPr>
            <a:r>
              <a:rPr lang="en" sz="1300" dirty="0"/>
              <a:t>	ALLOCATED INODE 2 ON FREELIST</a:t>
            </a:r>
            <a:endParaRPr sz="1300" dirty="0"/>
          </a:p>
          <a:p>
            <a:pPr marL="0" lvl="0" indent="0" algn="l" rtl="0">
              <a:spcBef>
                <a:spcPts val="1600"/>
              </a:spcBef>
              <a:spcAft>
                <a:spcPts val="0"/>
              </a:spcAft>
              <a:buClr>
                <a:schemeClr val="dk1"/>
              </a:buClr>
              <a:buSzPts val="1100"/>
              <a:buFont typeface="Arial"/>
              <a:buNone/>
            </a:pPr>
            <a:r>
              <a:rPr lang="en" sz="1300" dirty="0"/>
              <a:t>	UNALLOCATED INODE 17 NOT ON FREELIST</a:t>
            </a:r>
            <a:endParaRPr sz="1300" dirty="0"/>
          </a:p>
          <a:p>
            <a:pPr marL="431800" indent="-285750">
              <a:spcBef>
                <a:spcPts val="1600"/>
              </a:spcBef>
              <a:buSzPts val="1300"/>
            </a:pPr>
            <a:r>
              <a:rPr lang="en" sz="1300" dirty="0"/>
              <a:t>This is exactly like the previous block consistency audit! Just loop through all </a:t>
            </a:r>
            <a:r>
              <a:rPr lang="en" sz="1300" dirty="0" err="1"/>
              <a:t>i</a:t>
            </a:r>
            <a:r>
              <a:rPr lang="en" sz="1300" dirty="0"/>
              <a:t>-node numbers this time and perform similar checks.</a:t>
            </a:r>
            <a:endParaRPr sz="1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Directory Consistency Audits</a:t>
            </a:r>
            <a:endParaRPr dirty="0"/>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sz="1500" dirty="0"/>
              <a:t>Every allocated I-node should be referred to by the number of directory entries that is equal to the reference count recorded in the I-node. Scan all of the directories to enumerate all links.</a:t>
            </a:r>
          </a:p>
          <a:p>
            <a:r>
              <a:rPr lang="en-US" sz="1500" dirty="0"/>
              <a:t>For any allocated I-node whose reference count does not match the number of discovered links, an error message like the following should be generated to </a:t>
            </a:r>
            <a:r>
              <a:rPr lang="en-US" sz="1500" dirty="0" err="1"/>
              <a:t>stdout</a:t>
            </a:r>
            <a:r>
              <a:rPr lang="en-US" sz="1500" dirty="0"/>
              <a:t>:</a:t>
            </a:r>
            <a:br>
              <a:rPr lang="en-US" sz="1500" dirty="0"/>
            </a:br>
            <a:r>
              <a:rPr lang="en" sz="1500" dirty="0"/>
              <a:t>	INODE 2 HAS 4 LINKS BUT LINKCOUNT IS 5</a:t>
            </a:r>
          </a:p>
          <a:p>
            <a:pPr marL="114300" indent="0">
              <a:buNone/>
            </a:pPr>
            <a:endParaRPr lang="en" sz="1500" dirty="0"/>
          </a:p>
          <a:p>
            <a:r>
              <a:rPr lang="en" sz="1500" dirty="0"/>
              <a:t>This message should also be used to report unreferenced I-nodes:</a:t>
            </a:r>
          </a:p>
          <a:p>
            <a:pPr marL="114300" indent="0">
              <a:buNone/>
            </a:pPr>
            <a:r>
              <a:rPr lang="en" sz="1500" dirty="0"/>
              <a:t>	INODE 17 HAS 0 LINKS BUT LINKCOUNT IS 1</a:t>
            </a:r>
            <a:endParaRPr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Directory Consistency Audits</a:t>
            </a:r>
            <a:endParaRPr dirty="0"/>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Solution: Compare the </a:t>
            </a:r>
            <a:r>
              <a:rPr lang="en" dirty="0" err="1"/>
              <a:t>i</a:t>
            </a:r>
            <a:r>
              <a:rPr lang="en" dirty="0"/>
              <a:t>-node member fields of </a:t>
            </a:r>
            <a:r>
              <a:rPr lang="en" dirty="0" err="1"/>
              <a:t>linkcount</a:t>
            </a:r>
            <a:r>
              <a:rPr lang="en" dirty="0"/>
              <a:t> and # of DIRENT references. Easy!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Basic Idea</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For Project 3A, you took a EXT2 file system image and built a .csv file that summarizes the state of the file system</a:t>
            </a:r>
            <a:endParaRPr dirty="0"/>
          </a:p>
          <a:p>
            <a:pPr marL="457200" lvl="0" indent="-342900" algn="l" rtl="0">
              <a:spcBef>
                <a:spcPts val="0"/>
              </a:spcBef>
              <a:spcAft>
                <a:spcPts val="0"/>
              </a:spcAft>
              <a:buSzPts val="1800"/>
              <a:buChar char="●"/>
            </a:pPr>
            <a:r>
              <a:rPr lang="en" dirty="0"/>
              <a:t>For Project 3B, you will take this .csv file and now report any inconsistencies in the file system</a:t>
            </a:r>
            <a:endParaRPr dirty="0"/>
          </a:p>
          <a:p>
            <a:pPr marL="457200" lvl="0" indent="-342900" algn="l" rtl="0">
              <a:spcBef>
                <a:spcPts val="0"/>
              </a:spcBef>
              <a:spcAft>
                <a:spcPts val="0"/>
              </a:spcAft>
              <a:buSzPts val="1800"/>
              <a:buChar char="●"/>
            </a:pPr>
            <a:r>
              <a:rPr lang="en" dirty="0"/>
              <a:t>You get to use </a:t>
            </a:r>
            <a:r>
              <a:rPr lang="en" b="1" dirty="0"/>
              <a:t>any programming language you want </a:t>
            </a:r>
            <a:r>
              <a:rPr lang="en" dirty="0"/>
              <a:t>(as long as it is supported on the departmental servers)! Keep in mind that some languages (e.g. Python) are easier for this kind of task than others (e.g. C). Pick the language that will help you the most!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4CA5-463C-8A44-88E1-BB936E5385EC}"/>
              </a:ext>
            </a:extLst>
          </p:cNvPr>
          <p:cNvSpPr>
            <a:spLocks noGrp="1"/>
          </p:cNvSpPr>
          <p:nvPr>
            <p:ph type="title"/>
          </p:nvPr>
        </p:nvSpPr>
        <p:spPr/>
        <p:txBody>
          <a:bodyPr/>
          <a:lstStyle/>
          <a:p>
            <a:r>
              <a:rPr lang="en-US" dirty="0"/>
              <a:t>Directory Consistency Audits</a:t>
            </a:r>
          </a:p>
        </p:txBody>
      </p:sp>
      <p:sp>
        <p:nvSpPr>
          <p:cNvPr id="3" name="Text Placeholder 2">
            <a:extLst>
              <a:ext uri="{FF2B5EF4-FFF2-40B4-BE49-F238E27FC236}">
                <a16:creationId xmlns:a16="http://schemas.microsoft.com/office/drawing/2014/main" id="{2E32430B-ABF2-BD4D-B53C-7A94865C02AF}"/>
              </a:ext>
            </a:extLst>
          </p:cNvPr>
          <p:cNvSpPr>
            <a:spLocks noGrp="1"/>
          </p:cNvSpPr>
          <p:nvPr>
            <p:ph type="body" idx="1"/>
          </p:nvPr>
        </p:nvSpPr>
        <p:spPr/>
        <p:txBody>
          <a:bodyPr/>
          <a:lstStyle/>
          <a:p>
            <a:r>
              <a:rPr lang="en-US" sz="1700" dirty="0"/>
              <a:t>Directory entries should only refer to valid and allocated I-nodes. </a:t>
            </a:r>
          </a:p>
          <a:p>
            <a:pPr marL="114300" indent="0">
              <a:buNone/>
            </a:pPr>
            <a:r>
              <a:rPr lang="en-US" sz="1700" dirty="0"/>
              <a:t>An INVALID I-node is one whose number is less than 1 or greater than the last I-node in the system. While scanning the directory entries, check the validity and allocation status of each referenced I-node. For any reference to an invalid or unallocated I-node, an error message like the following should be generated to </a:t>
            </a:r>
            <a:r>
              <a:rPr lang="en-US" sz="1700" dirty="0" err="1"/>
              <a:t>stdout</a:t>
            </a:r>
            <a:r>
              <a:rPr lang="en-US" sz="1700" dirty="0"/>
              <a:t>:</a:t>
            </a:r>
          </a:p>
          <a:p>
            <a:pPr marL="114300" indent="0">
              <a:buNone/>
            </a:pPr>
            <a:r>
              <a:rPr lang="en-US" sz="1700" dirty="0"/>
              <a:t>	</a:t>
            </a:r>
          </a:p>
          <a:p>
            <a:pPr marL="114300" indent="0">
              <a:buNone/>
            </a:pPr>
            <a:r>
              <a:rPr lang="en-US" sz="1700" dirty="0"/>
              <a:t>	DIRECTORY INODE 2 NAME '</a:t>
            </a:r>
            <a:r>
              <a:rPr lang="en-US" sz="1700" dirty="0" err="1"/>
              <a:t>nullEntry</a:t>
            </a:r>
            <a:r>
              <a:rPr lang="en-US" sz="1700" dirty="0"/>
              <a:t>' UNALLOCATED INODE 17 	DIRECTORY INODE 2 NAME '</a:t>
            </a:r>
            <a:r>
              <a:rPr lang="en-US" sz="1700" dirty="0" err="1"/>
              <a:t>bogusEntry</a:t>
            </a:r>
            <a:r>
              <a:rPr lang="en-US" sz="1700" dirty="0"/>
              <a:t>' INVALID INODE 26 </a:t>
            </a:r>
          </a:p>
          <a:p>
            <a:endParaRPr lang="en-US" sz="1700" dirty="0"/>
          </a:p>
        </p:txBody>
      </p:sp>
    </p:spTree>
    <p:extLst>
      <p:ext uri="{BB962C8B-B14F-4D97-AF65-F5344CB8AC3E}">
        <p14:creationId xmlns:p14="http://schemas.microsoft.com/office/powerpoint/2010/main" val="254051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C648-C047-D044-AFEF-B11B649CC117}"/>
              </a:ext>
            </a:extLst>
          </p:cNvPr>
          <p:cNvSpPr>
            <a:spLocks noGrp="1"/>
          </p:cNvSpPr>
          <p:nvPr>
            <p:ph type="title"/>
          </p:nvPr>
        </p:nvSpPr>
        <p:spPr/>
        <p:txBody>
          <a:bodyPr/>
          <a:lstStyle/>
          <a:p>
            <a:r>
              <a:rPr lang="en" dirty="0"/>
              <a:t>Directory Consistency Audits</a:t>
            </a:r>
            <a:endParaRPr lang="en-US" dirty="0"/>
          </a:p>
        </p:txBody>
      </p:sp>
      <p:sp>
        <p:nvSpPr>
          <p:cNvPr id="3" name="Text Placeholder 2">
            <a:extLst>
              <a:ext uri="{FF2B5EF4-FFF2-40B4-BE49-F238E27FC236}">
                <a16:creationId xmlns:a16="http://schemas.microsoft.com/office/drawing/2014/main" id="{42CB47F8-952B-624F-91DF-242DADF56222}"/>
              </a:ext>
            </a:extLst>
          </p:cNvPr>
          <p:cNvSpPr>
            <a:spLocks noGrp="1"/>
          </p:cNvSpPr>
          <p:nvPr>
            <p:ph type="body" idx="1"/>
          </p:nvPr>
        </p:nvSpPr>
        <p:spPr/>
        <p:txBody>
          <a:bodyPr/>
          <a:lstStyle/>
          <a:p>
            <a:r>
              <a:rPr lang="en-US" sz="1700" dirty="0"/>
              <a:t>We also know that every directory should begin with two links, one to itself (</a:t>
            </a:r>
            <a:r>
              <a:rPr lang="en-US" sz="1700" b="1" dirty="0"/>
              <a:t>.</a:t>
            </a:r>
            <a:r>
              <a:rPr lang="en-US" sz="1700" dirty="0"/>
              <a:t>) and one to its parent (</a:t>
            </a:r>
            <a:r>
              <a:rPr lang="en-US" sz="1700" b="1" dirty="0"/>
              <a:t>..</a:t>
            </a:r>
            <a:r>
              <a:rPr lang="en-US" sz="1700" dirty="0"/>
              <a:t>). While scanning each directory, check for the correctness of these two links and, for each detected inconsistency, a message like one of the following should be generated to </a:t>
            </a:r>
            <a:r>
              <a:rPr lang="en-US" sz="1700" dirty="0" err="1"/>
              <a:t>stdout</a:t>
            </a:r>
            <a:r>
              <a:rPr lang="en-US" sz="1700" dirty="0"/>
              <a:t>:</a:t>
            </a:r>
          </a:p>
          <a:p>
            <a:pPr marL="114300" indent="0">
              <a:buNone/>
            </a:pPr>
            <a:endParaRPr lang="en-US" sz="1700" dirty="0"/>
          </a:p>
          <a:p>
            <a:pPr marL="114300" indent="0">
              <a:buNone/>
            </a:pPr>
            <a:r>
              <a:rPr lang="en-US" sz="1700" dirty="0"/>
              <a:t>	DIRECTORY INODE 2 NAME '..' LINK TO INODE 11 SHOULD BE 2 	DIRECTORY INODE 11 NAME '.' LINK TO INODE 2 SHOULD BE 11</a:t>
            </a:r>
          </a:p>
        </p:txBody>
      </p:sp>
    </p:spTree>
    <p:extLst>
      <p:ext uri="{BB962C8B-B14F-4D97-AF65-F5344CB8AC3E}">
        <p14:creationId xmlns:p14="http://schemas.microsoft.com/office/powerpoint/2010/main" val="39557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3317-33BD-CD44-8C9E-8D70D1A91557}"/>
              </a:ext>
            </a:extLst>
          </p:cNvPr>
          <p:cNvSpPr>
            <a:spLocks noGrp="1"/>
          </p:cNvSpPr>
          <p:nvPr>
            <p:ph type="title"/>
          </p:nvPr>
        </p:nvSpPr>
        <p:spPr/>
        <p:txBody>
          <a:bodyPr/>
          <a:lstStyle/>
          <a:p>
            <a:r>
              <a:rPr lang="en" dirty="0"/>
              <a:t>Directory Consistency Audits</a:t>
            </a:r>
            <a:endParaRPr lang="en-US" dirty="0"/>
          </a:p>
        </p:txBody>
      </p:sp>
      <p:sp>
        <p:nvSpPr>
          <p:cNvPr id="3" name="Text Placeholder 2">
            <a:extLst>
              <a:ext uri="{FF2B5EF4-FFF2-40B4-BE49-F238E27FC236}">
                <a16:creationId xmlns:a16="http://schemas.microsoft.com/office/drawing/2014/main" id="{B7C6C734-DBF6-A642-A1F0-8F5992DBB9E3}"/>
              </a:ext>
            </a:extLst>
          </p:cNvPr>
          <p:cNvSpPr>
            <a:spLocks noGrp="1"/>
          </p:cNvSpPr>
          <p:nvPr>
            <p:ph type="body" idx="1"/>
          </p:nvPr>
        </p:nvSpPr>
        <p:spPr/>
        <p:txBody>
          <a:bodyPr/>
          <a:lstStyle/>
          <a:p>
            <a:r>
              <a:rPr lang="en-US" dirty="0"/>
              <a:t>We leave the other audits (fairly simple) for you to solve!</a:t>
            </a:r>
          </a:p>
        </p:txBody>
      </p:sp>
    </p:spTree>
    <p:extLst>
      <p:ext uri="{BB962C8B-B14F-4D97-AF65-F5344CB8AC3E}">
        <p14:creationId xmlns:p14="http://schemas.microsoft.com/office/powerpoint/2010/main" val="1979438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Programming Languages</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Use something that is very object-oriented, as it becomes easier to model the fundamental aspects of the data structures</a:t>
            </a:r>
            <a:endParaRPr dirty="0"/>
          </a:p>
          <a:p>
            <a:pPr marL="457200" lvl="0" indent="-342900" algn="l" rtl="0">
              <a:spcBef>
                <a:spcPts val="0"/>
              </a:spcBef>
              <a:spcAft>
                <a:spcPts val="0"/>
              </a:spcAft>
              <a:buSzPts val="1800"/>
              <a:buChar char="●"/>
            </a:pPr>
            <a:r>
              <a:rPr lang="en" dirty="0"/>
              <a:t>Use a language that uses references for its objects, since having many data structures mapping relationships between these objects becomes less memory intensive</a:t>
            </a:r>
            <a:endParaRPr dirty="0"/>
          </a:p>
          <a:p>
            <a:pPr marL="457200" lvl="0" indent="-342900" algn="l" rtl="0">
              <a:spcBef>
                <a:spcPts val="0"/>
              </a:spcBef>
              <a:spcAft>
                <a:spcPts val="0"/>
              </a:spcAft>
              <a:buSzPts val="1800"/>
              <a:buChar char="●"/>
            </a:pPr>
            <a:r>
              <a:rPr lang="en" dirty="0"/>
              <a:t>Python is a great option; Java is also a good option. C++ is an okay option. C is a bad option. Assembly is the worst. Then again there’s always </a:t>
            </a:r>
            <a:r>
              <a:rPr lang="en" u="sng" dirty="0">
                <a:solidFill>
                  <a:schemeClr val="hlink"/>
                </a:solidFill>
                <a:hlinkClick r:id="rId3"/>
              </a:rPr>
              <a:t>this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E9F8-EE90-7648-B546-E8F78E4A8A60}"/>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CD7AF273-A7AF-6C4D-920F-74FEC2E08813}"/>
              </a:ext>
            </a:extLst>
          </p:cNvPr>
          <p:cNvSpPr>
            <a:spLocks noGrp="1"/>
          </p:cNvSpPr>
          <p:nvPr>
            <p:ph type="body" idx="1"/>
          </p:nvPr>
        </p:nvSpPr>
        <p:spPr/>
        <p:txBody>
          <a:bodyPr/>
          <a:lstStyle/>
          <a:p>
            <a:pPr marL="114300" indent="0">
              <a:buNone/>
            </a:pPr>
            <a:r>
              <a:rPr lang="en-US" dirty="0"/>
              <a:t>A file system is an example of a large aggregation of complex and highly inter-related data structures. Such systems are often at risk for corruption, most commonly resulting from incomplete execution of what should have been all-or-none updates. Unless we can so cleverly design our data structures and algorithms as to render such errors impossible, it is usually necessary to articulate consistency assertions and develop a utility to audit those systems for consistency, and (where possible) repair any detected anomalies. In part A of this project we wrote a program to examine on-disk data structures and summarize their contents. In this second part, we will analyze those summaries to detect errors and inconsistencies.</a:t>
            </a:r>
          </a:p>
        </p:txBody>
      </p:sp>
    </p:spTree>
    <p:extLst>
      <p:ext uri="{BB962C8B-B14F-4D97-AF65-F5344CB8AC3E}">
        <p14:creationId xmlns:p14="http://schemas.microsoft.com/office/powerpoint/2010/main" val="28625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229B-3E31-BC42-969E-23CE5291F116}"/>
              </a:ext>
            </a:extLst>
          </p:cNvPr>
          <p:cNvSpPr>
            <a:spLocks noGrp="1"/>
          </p:cNvSpPr>
          <p:nvPr>
            <p:ph type="title"/>
          </p:nvPr>
        </p:nvSpPr>
        <p:spPr/>
        <p:txBody>
          <a:bodyPr/>
          <a:lstStyle/>
          <a:p>
            <a:r>
              <a:rPr lang="en-US" dirty="0"/>
              <a:t>Project Objectives</a:t>
            </a:r>
          </a:p>
        </p:txBody>
      </p:sp>
      <p:sp>
        <p:nvSpPr>
          <p:cNvPr id="3" name="Text Placeholder 2">
            <a:extLst>
              <a:ext uri="{FF2B5EF4-FFF2-40B4-BE49-F238E27FC236}">
                <a16:creationId xmlns:a16="http://schemas.microsoft.com/office/drawing/2014/main" id="{637DD96B-5EC1-5D47-9FAB-B1F10984E9F1}"/>
              </a:ext>
            </a:extLst>
          </p:cNvPr>
          <p:cNvSpPr>
            <a:spLocks noGrp="1"/>
          </p:cNvSpPr>
          <p:nvPr>
            <p:ph type="body" idx="1"/>
          </p:nvPr>
        </p:nvSpPr>
        <p:spPr/>
        <p:txBody>
          <a:bodyPr/>
          <a:lstStyle/>
          <a:p>
            <a:r>
              <a:rPr lang="en-US" dirty="0"/>
              <a:t>Primary: reinforce the basic file system concepts of directory objects, file objects, and free space.</a:t>
            </a:r>
          </a:p>
          <a:p>
            <a:r>
              <a:rPr lang="en-US" dirty="0"/>
              <a:t>Primary: reinforce the implementation descriptions provided in the text and lectures.</a:t>
            </a:r>
          </a:p>
          <a:p>
            <a:r>
              <a:rPr lang="en-US" dirty="0"/>
              <a:t>Primary: gain experience examining, interpreting and processing information in complex binary data structures.</a:t>
            </a:r>
          </a:p>
          <a:p>
            <a:r>
              <a:rPr lang="en-US" dirty="0"/>
              <a:t>Primary: reinforce the notions of consistency and integrity and apply them to a concrete and non-trivial problem.</a:t>
            </a:r>
          </a:p>
        </p:txBody>
      </p:sp>
    </p:spTree>
    <p:extLst>
      <p:ext uri="{BB962C8B-B14F-4D97-AF65-F5344CB8AC3E}">
        <p14:creationId xmlns:p14="http://schemas.microsoft.com/office/powerpoint/2010/main" val="374838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Inconsistencies to Look For</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Three major kinds of audits you will be making:</a:t>
            </a:r>
            <a:endParaRPr dirty="0"/>
          </a:p>
          <a:p>
            <a:pPr marL="914400" lvl="1" indent="-349250" algn="l" rtl="0">
              <a:spcBef>
                <a:spcPts val="0"/>
              </a:spcBef>
              <a:spcAft>
                <a:spcPts val="0"/>
              </a:spcAft>
              <a:buSzPts val="1900"/>
              <a:buChar char="○"/>
            </a:pPr>
            <a:r>
              <a:rPr lang="en" sz="1900" dirty="0"/>
              <a:t>Block Consistency</a:t>
            </a:r>
            <a:endParaRPr sz="1900" dirty="0"/>
          </a:p>
          <a:p>
            <a:pPr marL="914400" lvl="1" indent="-349250" algn="l" rtl="0">
              <a:spcBef>
                <a:spcPts val="0"/>
              </a:spcBef>
              <a:spcAft>
                <a:spcPts val="0"/>
              </a:spcAft>
              <a:buSzPts val="1900"/>
              <a:buChar char="○"/>
            </a:pPr>
            <a:r>
              <a:rPr lang="en" sz="1900" dirty="0"/>
              <a:t>I-Node Allocation</a:t>
            </a:r>
            <a:endParaRPr sz="1900" dirty="0"/>
          </a:p>
          <a:p>
            <a:pPr marL="914400" lvl="1" indent="-349250" algn="l" rtl="0">
              <a:spcBef>
                <a:spcPts val="0"/>
              </a:spcBef>
              <a:spcAft>
                <a:spcPts val="0"/>
              </a:spcAft>
              <a:buSzPts val="1900"/>
              <a:buChar char="○"/>
            </a:pPr>
            <a:r>
              <a:rPr lang="en" sz="1900" dirty="0"/>
              <a:t>Directory Consistency</a:t>
            </a: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 Review of EXT2</a:t>
            </a:r>
            <a:endParaRPr/>
          </a:p>
        </p:txBody>
      </p:sp>
      <p:sp>
        <p:nvSpPr>
          <p:cNvPr id="73" name="Google Shape;73;p16"/>
          <p:cNvSpPr txBox="1">
            <a:spLocks noGrp="1"/>
          </p:cNvSpPr>
          <p:nvPr>
            <p:ph type="body" idx="1"/>
          </p:nvPr>
        </p:nvSpPr>
        <p:spPr>
          <a:xfrm>
            <a:off x="311700" y="1152474"/>
            <a:ext cx="8520600" cy="3797897"/>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t>The EXT2 file system is built up off of</a:t>
            </a:r>
            <a:r>
              <a:rPr lang="en" sz="1700" b="1" dirty="0"/>
              <a:t> blocks</a:t>
            </a:r>
            <a:r>
              <a:rPr lang="en" sz="1700" dirty="0"/>
              <a:t>, which are contiguous segments of memory where data is stored. Some blocks have data stored in them, and some are </a:t>
            </a:r>
            <a:r>
              <a:rPr lang="en" sz="1700" i="1" dirty="0"/>
              <a:t>free blocks</a:t>
            </a:r>
            <a:r>
              <a:rPr lang="en" sz="1700" dirty="0"/>
              <a:t> that are unallocated</a:t>
            </a:r>
            <a:endParaRPr sz="1700" dirty="0"/>
          </a:p>
          <a:p>
            <a:pPr marL="457200" lvl="0" indent="-336550" algn="l" rtl="0">
              <a:spcBef>
                <a:spcPts val="0"/>
              </a:spcBef>
              <a:spcAft>
                <a:spcPts val="0"/>
              </a:spcAft>
              <a:buSzPts val="1700"/>
              <a:buChar char="●"/>
            </a:pPr>
            <a:r>
              <a:rPr lang="en" sz="1700" dirty="0"/>
              <a:t>As an abstraction of files, </a:t>
            </a:r>
            <a:r>
              <a:rPr lang="en" sz="1700" b="1" dirty="0" err="1"/>
              <a:t>i</a:t>
            </a:r>
            <a:r>
              <a:rPr lang="en" sz="1700" b="1" dirty="0"/>
              <a:t>-nodes </a:t>
            </a:r>
            <a:r>
              <a:rPr lang="en" sz="1700" dirty="0"/>
              <a:t>are file/directory metadata that specify size of the file, block numbers containing data of the </a:t>
            </a:r>
            <a:r>
              <a:rPr lang="en" sz="1700" dirty="0" err="1"/>
              <a:t>i</a:t>
            </a:r>
            <a:r>
              <a:rPr lang="en" sz="1700" dirty="0"/>
              <a:t>-node, and indirect blocks</a:t>
            </a:r>
            <a:endParaRPr sz="1700" dirty="0"/>
          </a:p>
          <a:p>
            <a:pPr marL="457200" lvl="0" indent="-336550" algn="l" rtl="0">
              <a:spcBef>
                <a:spcPts val="0"/>
              </a:spcBef>
              <a:spcAft>
                <a:spcPts val="0"/>
              </a:spcAft>
              <a:buSzPts val="1700"/>
              <a:buChar char="●"/>
            </a:pPr>
            <a:r>
              <a:rPr lang="en" sz="1700" dirty="0"/>
              <a:t>I-nodes might contain the block number of an </a:t>
            </a:r>
            <a:r>
              <a:rPr lang="en" sz="1700" b="1" dirty="0"/>
              <a:t>indirect block</a:t>
            </a:r>
            <a:r>
              <a:rPr lang="en" sz="1700" dirty="0"/>
              <a:t> which contains an array of block numbers containing more of the data in the </a:t>
            </a:r>
            <a:r>
              <a:rPr lang="en" sz="1700" dirty="0" err="1"/>
              <a:t>i</a:t>
            </a:r>
            <a:r>
              <a:rPr lang="en" sz="1700" dirty="0"/>
              <a:t>-node (a level of indirection to increase file sizes). I-nodes may contain the block numbers of </a:t>
            </a:r>
            <a:r>
              <a:rPr lang="en" sz="1700" b="1" dirty="0"/>
              <a:t>double indirect blocks</a:t>
            </a:r>
            <a:r>
              <a:rPr lang="en" sz="1700" dirty="0"/>
              <a:t> which contain an array of indirect block numbers, and a </a:t>
            </a:r>
            <a:r>
              <a:rPr lang="en" sz="1700" b="1" dirty="0"/>
              <a:t>triple indirect blocks </a:t>
            </a:r>
            <a:r>
              <a:rPr lang="en" sz="1700" dirty="0"/>
              <a:t>which contain an array of double indirect block numbers</a:t>
            </a:r>
            <a:endParaRPr sz="1700" dirty="0"/>
          </a:p>
          <a:p>
            <a:pPr marL="457200" lvl="0" indent="-336550" algn="l" rtl="0">
              <a:spcBef>
                <a:spcPts val="0"/>
              </a:spcBef>
              <a:spcAft>
                <a:spcPts val="0"/>
              </a:spcAft>
              <a:buSzPts val="1700"/>
              <a:buChar char="●"/>
            </a:pPr>
            <a:r>
              <a:rPr lang="en" sz="1700" dirty="0"/>
              <a:t>The </a:t>
            </a:r>
            <a:r>
              <a:rPr lang="en" sz="1700" b="1" dirty="0"/>
              <a:t>superblock</a:t>
            </a:r>
            <a:r>
              <a:rPr lang="en" sz="1700" dirty="0"/>
              <a:t> contains metadata for the whole file system, including total number of blocks/</a:t>
            </a:r>
            <a:r>
              <a:rPr lang="en" sz="1700" dirty="0" err="1"/>
              <a:t>i</a:t>
            </a:r>
            <a:r>
              <a:rPr lang="en" sz="1700" dirty="0"/>
              <a:t>-nodes, first non-reserved </a:t>
            </a:r>
            <a:r>
              <a:rPr lang="en" sz="1700" dirty="0" err="1"/>
              <a:t>i</a:t>
            </a:r>
            <a:r>
              <a:rPr lang="en" sz="1700" dirty="0"/>
              <a:t>-node, etc.</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Performing Audits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In order to build a successful application, your programs should be split into two fundamental parts:</a:t>
            </a:r>
            <a:endParaRPr sz="1400" dirty="0"/>
          </a:p>
          <a:p>
            <a:pPr marL="914400" lvl="0" indent="-342900" algn="l" rtl="0">
              <a:spcBef>
                <a:spcPts val="1600"/>
              </a:spcBef>
              <a:spcAft>
                <a:spcPts val="0"/>
              </a:spcAft>
              <a:buSzPts val="1800"/>
              <a:buAutoNum type="arabicPeriod"/>
            </a:pPr>
            <a:r>
              <a:rPr lang="en" sz="1400" dirty="0"/>
              <a:t>You must </a:t>
            </a:r>
            <a:r>
              <a:rPr lang="en" sz="1400" b="1" dirty="0"/>
              <a:t>parse the input .csv file</a:t>
            </a:r>
            <a:r>
              <a:rPr lang="en" sz="1400" dirty="0"/>
              <a:t> and </a:t>
            </a:r>
            <a:r>
              <a:rPr lang="en" sz="1400" b="1" dirty="0"/>
              <a:t>populate appropriate data structures</a:t>
            </a:r>
            <a:r>
              <a:rPr lang="en" sz="1400" dirty="0"/>
              <a:t> that represent the state of the file system.</a:t>
            </a:r>
            <a:endParaRPr sz="1400" dirty="0"/>
          </a:p>
          <a:p>
            <a:pPr marL="914400" lvl="0" indent="-342900" algn="l" rtl="0">
              <a:spcBef>
                <a:spcPts val="0"/>
              </a:spcBef>
              <a:spcAft>
                <a:spcPts val="0"/>
              </a:spcAft>
              <a:buSzPts val="1800"/>
              <a:buAutoNum type="arabicPeriod"/>
            </a:pPr>
            <a:r>
              <a:rPr lang="en" sz="1400" dirty="0"/>
              <a:t>You then must </a:t>
            </a:r>
            <a:r>
              <a:rPr lang="en" sz="1400" b="1" dirty="0"/>
              <a:t>use these data structures</a:t>
            </a:r>
            <a:r>
              <a:rPr lang="en" sz="1400" dirty="0"/>
              <a:t> to </a:t>
            </a:r>
            <a:r>
              <a:rPr lang="en" sz="1400" b="1" dirty="0"/>
              <a:t>look for inconsistencies</a:t>
            </a:r>
            <a:r>
              <a:rPr lang="en" sz="1400" dirty="0"/>
              <a:t> in the system.</a:t>
            </a:r>
            <a:endParaRPr sz="1400" dirty="0"/>
          </a:p>
          <a:p>
            <a:pPr marL="0" lvl="0" indent="0" algn="l" rtl="0">
              <a:spcBef>
                <a:spcPts val="1600"/>
              </a:spcBef>
              <a:spcAft>
                <a:spcPts val="1600"/>
              </a:spcAft>
              <a:buNone/>
            </a:pPr>
            <a:r>
              <a:rPr lang="en" sz="1400" dirty="0"/>
              <a:t>Your choice of data structures will affect (1) how easy it is to implement these checks and (2) the performance of your program.  Simplicity/Speed of code is not a graded part of the project, though optimizing both may make your life easier….  However, </a:t>
            </a:r>
            <a:r>
              <a:rPr lang="en-US" sz="1400" dirty="0"/>
              <a:t>If your program is implemented too inefficiently (e.g. too many scans, using too much memory) it may run so slowly as to time out and fail. If this happens to you, examine your approach and look for a more efficient way to obtain the required information.</a:t>
            </a:r>
            <a:endParaRPr lang="e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Useful Data Structures (One of Many Approaches)</a:t>
            </a:r>
            <a:endParaRPr/>
          </a:p>
        </p:txBody>
      </p:sp>
      <p:sp>
        <p:nvSpPr>
          <p:cNvPr id="85" name="Google Shape;85;p18"/>
          <p:cNvSpPr txBox="1">
            <a:spLocks noGrp="1"/>
          </p:cNvSpPr>
          <p:nvPr>
            <p:ph type="body" idx="1"/>
          </p:nvPr>
        </p:nvSpPr>
        <p:spPr>
          <a:xfrm>
            <a:off x="311700" y="762875"/>
            <a:ext cx="8520600" cy="4289973"/>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Create several classes, each representing the fundamental types like </a:t>
            </a:r>
            <a:r>
              <a:rPr lang="en" sz="1600" b="1" dirty="0"/>
              <a:t>blocks</a:t>
            </a:r>
            <a:r>
              <a:rPr lang="en" sz="1600" dirty="0"/>
              <a:t>, </a:t>
            </a:r>
            <a:r>
              <a:rPr lang="en" sz="1600" b="1" dirty="0" err="1"/>
              <a:t>i</a:t>
            </a:r>
            <a:r>
              <a:rPr lang="en" sz="1600" b="1" dirty="0"/>
              <a:t>-nodes</a:t>
            </a:r>
            <a:r>
              <a:rPr lang="en" sz="1600" dirty="0"/>
              <a:t>, </a:t>
            </a:r>
            <a:r>
              <a:rPr lang="en" sz="1600" b="1" dirty="0"/>
              <a:t>superblock</a:t>
            </a:r>
            <a:r>
              <a:rPr lang="en" sz="1600" dirty="0"/>
              <a:t>, each containing state variables that correspond to some of the metadata you collected in 3A (e.g. block number, an array of 12 blocks + indirect blocks, number of blocks). </a:t>
            </a:r>
            <a:endParaRPr sz="1600" dirty="0"/>
          </a:p>
          <a:p>
            <a:pPr marL="914400" lvl="1" indent="-311150" algn="l" rtl="0">
              <a:spcBef>
                <a:spcPts val="0"/>
              </a:spcBef>
              <a:spcAft>
                <a:spcPts val="0"/>
              </a:spcAft>
              <a:buSzPts val="1300"/>
              <a:buChar char="○"/>
            </a:pPr>
            <a:r>
              <a:rPr lang="en" sz="1300" dirty="0"/>
              <a:t>Block objects may have a member variable that represents that it a direct or single/double/triple indirect block; another specifies if it is on the free list.</a:t>
            </a:r>
            <a:endParaRPr sz="1300" dirty="0"/>
          </a:p>
          <a:p>
            <a:pPr marL="914400" lvl="1" indent="-311150" algn="l" rtl="0">
              <a:spcBef>
                <a:spcPts val="0"/>
              </a:spcBef>
              <a:spcAft>
                <a:spcPts val="0"/>
              </a:spcAft>
              <a:buSzPts val="1300"/>
              <a:buChar char="○"/>
            </a:pPr>
            <a:r>
              <a:rPr lang="en" sz="1300" dirty="0"/>
              <a:t>I-node objects may have a member variable saying it is a file or directory; another specifies if the </a:t>
            </a:r>
            <a:r>
              <a:rPr lang="en" sz="1300" dirty="0" err="1"/>
              <a:t>i</a:t>
            </a:r>
            <a:r>
              <a:rPr lang="en" sz="1300" dirty="0"/>
              <a:t>-node is on the free list; another specifies the link-count; another specifies number of DIRENT lines referencing it.</a:t>
            </a:r>
            <a:endParaRPr sz="1300" dirty="0"/>
          </a:p>
          <a:p>
            <a:pPr marL="457200" lvl="0" indent="-330200" algn="l" rtl="0">
              <a:spcBef>
                <a:spcPts val="0"/>
              </a:spcBef>
              <a:spcAft>
                <a:spcPts val="0"/>
              </a:spcAft>
              <a:buSzPts val="1600"/>
              <a:buChar char="●"/>
            </a:pPr>
            <a:r>
              <a:rPr lang="en" sz="1600" dirty="0"/>
              <a:t>Some useful data structures to incorporate:</a:t>
            </a:r>
            <a:endParaRPr sz="1600" dirty="0"/>
          </a:p>
          <a:p>
            <a:pPr marL="914400" lvl="1" indent="-311150" algn="l" rtl="0">
              <a:spcBef>
                <a:spcPts val="0"/>
              </a:spcBef>
              <a:spcAft>
                <a:spcPts val="0"/>
              </a:spcAft>
              <a:buSzPts val="1300"/>
              <a:buChar char="○"/>
            </a:pPr>
            <a:r>
              <a:rPr lang="en" sz="1300" dirty="0"/>
              <a:t>A </a:t>
            </a:r>
            <a:r>
              <a:rPr lang="en" sz="1300" dirty="0" err="1"/>
              <a:t>hashset</a:t>
            </a:r>
            <a:r>
              <a:rPr lang="en" sz="1300" dirty="0"/>
              <a:t> of all </a:t>
            </a:r>
            <a:r>
              <a:rPr lang="en" sz="1300" dirty="0" err="1"/>
              <a:t>i</a:t>
            </a:r>
            <a:r>
              <a:rPr lang="en" sz="1300" dirty="0"/>
              <a:t>-nodes, a </a:t>
            </a:r>
            <a:r>
              <a:rPr lang="en" sz="1300" dirty="0" err="1"/>
              <a:t>hashset</a:t>
            </a:r>
            <a:r>
              <a:rPr lang="en" sz="1300" dirty="0"/>
              <a:t> of all blocks.</a:t>
            </a:r>
            <a:endParaRPr sz="1300" dirty="0"/>
          </a:p>
          <a:p>
            <a:pPr marL="914400" lvl="1" indent="-311150" algn="l" rtl="0">
              <a:spcBef>
                <a:spcPts val="0"/>
              </a:spcBef>
              <a:spcAft>
                <a:spcPts val="0"/>
              </a:spcAft>
              <a:buSzPts val="1300"/>
              <a:buChar char="○"/>
            </a:pPr>
            <a:r>
              <a:rPr lang="en" sz="1300" dirty="0"/>
              <a:t>Each </a:t>
            </a:r>
            <a:r>
              <a:rPr lang="en" sz="1300" dirty="0" err="1"/>
              <a:t>i</a:t>
            </a:r>
            <a:r>
              <a:rPr lang="en" sz="1300" dirty="0"/>
              <a:t>-node object should have a dictionary/</a:t>
            </a:r>
            <a:r>
              <a:rPr lang="en" sz="1300" dirty="0" err="1"/>
              <a:t>hashmap</a:t>
            </a:r>
            <a:r>
              <a:rPr lang="en" sz="1300" dirty="0"/>
              <a:t> from block numbers to </a:t>
            </a:r>
            <a:r>
              <a:rPr lang="en" sz="1300" i="1" dirty="0"/>
              <a:t>all</a:t>
            </a:r>
            <a:r>
              <a:rPr lang="en" sz="1300" dirty="0"/>
              <a:t> blocks it references (12 blocks + all levels of indirect blocks </a:t>
            </a:r>
            <a:r>
              <a:rPr lang="en" sz="1300" b="1" dirty="0"/>
              <a:t>and </a:t>
            </a:r>
            <a:r>
              <a:rPr lang="en" sz="1300" dirty="0"/>
              <a:t>the blocks they reference. In other words, all possible blocks connected to that </a:t>
            </a:r>
            <a:r>
              <a:rPr lang="en" sz="1300" dirty="0" err="1"/>
              <a:t>i</a:t>
            </a:r>
            <a:r>
              <a:rPr lang="en" sz="1300" dirty="0"/>
              <a:t>-node) </a:t>
            </a:r>
            <a:endParaRPr sz="1300" dirty="0"/>
          </a:p>
          <a:p>
            <a:pPr marL="914400" lvl="1" indent="-311150" algn="l" rtl="0">
              <a:spcBef>
                <a:spcPts val="0"/>
              </a:spcBef>
              <a:spcAft>
                <a:spcPts val="0"/>
              </a:spcAft>
              <a:buSzPts val="1300"/>
              <a:buChar char="○"/>
            </a:pPr>
            <a:r>
              <a:rPr lang="en" sz="1300" dirty="0"/>
              <a:t>From the previous, you can build a dictionary/</a:t>
            </a:r>
            <a:r>
              <a:rPr lang="en" sz="1300" dirty="0" err="1"/>
              <a:t>hashmap</a:t>
            </a:r>
            <a:r>
              <a:rPr lang="en" sz="1300" dirty="0"/>
              <a:t> from blocks to a list of </a:t>
            </a:r>
            <a:r>
              <a:rPr lang="en" sz="1300" dirty="0" err="1"/>
              <a:t>inodes</a:t>
            </a:r>
            <a:r>
              <a:rPr lang="en" sz="1300" dirty="0"/>
              <a:t> that reference it?</a:t>
            </a:r>
            <a:endParaRPr sz="1300" dirty="0"/>
          </a:p>
          <a:p>
            <a:pPr marL="914400" lvl="1" indent="-311150" algn="l" rtl="0">
              <a:spcBef>
                <a:spcPts val="0"/>
              </a:spcBef>
              <a:spcAft>
                <a:spcPts val="0"/>
              </a:spcAft>
              <a:buSzPts val="1300"/>
              <a:buChar char="○"/>
            </a:pPr>
            <a:r>
              <a:rPr lang="en" sz="1300" dirty="0"/>
              <a:t>Other data structures?</a:t>
            </a:r>
            <a:endParaRPr sz="1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Useful Data Structures (One of Many Approaches)</a:t>
            </a:r>
            <a:endParaRPr/>
          </a:p>
          <a:p>
            <a:pPr marL="0" lvl="0" indent="0" algn="l"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are able to build the right data structures for the file system, the test cases become trivial. </a:t>
            </a:r>
            <a:r>
              <a:rPr lang="en" b="1"/>
              <a:t>The nontrivial part is designing/building the data structures</a:t>
            </a:r>
            <a:r>
              <a:rPr lang="en"/>
              <a:t>. The easy part is implementing the audits using these data structures!</a:t>
            </a:r>
            <a:endParaRPr/>
          </a:p>
          <a:p>
            <a:pPr marL="0" lvl="0" indent="0" algn="l" rtl="0">
              <a:spcBef>
                <a:spcPts val="1600"/>
              </a:spcBef>
              <a:spcAft>
                <a:spcPts val="1600"/>
              </a:spcAft>
              <a:buNone/>
            </a:pPr>
            <a:r>
              <a:rPr lang="en"/>
              <a:t>Here we’ve mostly designed the structures and shown how to implement most of the audits. It’s up to you to build them!</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2170</Words>
  <Application>Microsoft Macintosh PowerPoint</Application>
  <PresentationFormat>On-screen Show (16:9)</PresentationFormat>
  <Paragraphs>102</Paragraphs>
  <Slides>23</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Consolas</vt:lpstr>
      <vt:lpstr>Simple Light</vt:lpstr>
      <vt:lpstr>Project 3B</vt:lpstr>
      <vt:lpstr>The Basic Idea</vt:lpstr>
      <vt:lpstr>Problem Statement</vt:lpstr>
      <vt:lpstr>Project Objectives</vt:lpstr>
      <vt:lpstr>Inconsistencies to Look For</vt:lpstr>
      <vt:lpstr>Brief Review of EXT2</vt:lpstr>
      <vt:lpstr>Performing Audits</vt:lpstr>
      <vt:lpstr>Useful Data Structures (One of Many Approaches)</vt:lpstr>
      <vt:lpstr>Useful Data Structures (One of Many Approaches) </vt:lpstr>
      <vt:lpstr>Block Consistency Audits</vt:lpstr>
      <vt:lpstr>Block Consistency Audits</vt:lpstr>
      <vt:lpstr>Block Consistency Audits</vt:lpstr>
      <vt:lpstr>Block Consistency Audits</vt:lpstr>
      <vt:lpstr>Block Consistency Audits</vt:lpstr>
      <vt:lpstr>Block Consistency Audits</vt:lpstr>
      <vt:lpstr>Block Consistency Audits</vt:lpstr>
      <vt:lpstr>I-Node Allocation Audits</vt:lpstr>
      <vt:lpstr>Directory Consistency Audits</vt:lpstr>
      <vt:lpstr>Directory Consistency Audits</vt:lpstr>
      <vt:lpstr>Directory Consistency Audits</vt:lpstr>
      <vt:lpstr>Directory Consistency Audits</vt:lpstr>
      <vt:lpstr>Directory Consistency Audits</vt:lpstr>
      <vt:lpstr>Recommended Programming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3B</dc:title>
  <cp:lastModifiedBy>KAREN QUADROS</cp:lastModifiedBy>
  <cp:revision>13</cp:revision>
  <dcterms:modified xsi:type="dcterms:W3CDTF">2020-05-29T21:07:05Z</dcterms:modified>
</cp:coreProperties>
</file>