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9" r:id="rId6"/>
    <p:sldId id="258" r:id="rId7"/>
    <p:sldId id="260" r:id="rId8"/>
    <p:sldId id="271" r:id="rId9"/>
    <p:sldId id="273" r:id="rId10"/>
    <p:sldId id="274" r:id="rId11"/>
    <p:sldId id="266" r:id="rId12"/>
    <p:sldId id="267" r:id="rId13"/>
    <p:sldId id="268" r:id="rId14"/>
    <p:sldId id="269" r:id="rId15"/>
    <p:sldId id="265" r:id="rId16"/>
    <p:sldId id="262" r:id="rId17"/>
    <p:sldId id="264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21" autoAdjust="0"/>
  </p:normalViewPr>
  <p:slideViewPr>
    <p:cSldViewPr showGuides="1">
      <p:cViewPr varScale="1">
        <p:scale>
          <a:sx n="56" d="100"/>
          <a:sy n="56" d="100"/>
        </p:scale>
        <p:origin x="1032" y="5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4/19/2018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https://www.datasciencecentral.com/profiles/blogs/difference-between-machine-learning-data-science-ai-deep-learning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3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https://www.datasciencecentral.com/profiles/blogs/difference-between-machine-learning-data-science-ai-deep-learning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9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https://www.datasciencecentral.com/profiles/blogs/difference-between-machine-learning-data-science-ai-deep-learning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6924" y="6207036"/>
            <a:ext cx="978153" cy="600164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webina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cities/us/ga/atlanta/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www.analyticsvidhya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3B5650-9395-4CFD-A4CC-DE09899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545590"/>
            <a:ext cx="184731" cy="261610"/>
          </a:xfrm>
        </p:spPr>
        <p:txBody>
          <a:bodyPr wrap="none" anchor="b" anchorCtr="1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Master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R, R Studio, and Python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5211" y="4267200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Gina </a:t>
            </a:r>
            <a:r>
              <a:rPr lang="en-US" dirty="0" err="1"/>
              <a:t>Bufton</a:t>
            </a:r>
            <a:r>
              <a:rPr lang="en-US" dirty="0"/>
              <a:t>, Georgia Institute of Technology</a:t>
            </a:r>
          </a:p>
          <a:p>
            <a:endParaRPr lang="en-US" dirty="0"/>
          </a:p>
          <a:p>
            <a:r>
              <a:rPr lang="en-US" dirty="0"/>
              <a:t>Rob Stilson, Lockheed Martin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E5722-2115-4DEC-B5FB-DC108598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may not have mentioned due to time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R Studio recorded webinars</a:t>
            </a:r>
            <a:endParaRPr lang="en-US" dirty="0"/>
          </a:p>
          <a:p>
            <a:r>
              <a:rPr lang="en-US" dirty="0">
                <a:hlinkClick r:id="rId4"/>
              </a:rPr>
              <a:t>Analytics </a:t>
            </a:r>
            <a:r>
              <a:rPr lang="en-US" dirty="0" err="1">
                <a:hlinkClick r:id="rId4"/>
              </a:rPr>
              <a:t>Vidhya</a:t>
            </a:r>
            <a:endParaRPr lang="en-US" dirty="0"/>
          </a:p>
          <a:p>
            <a:r>
              <a:rPr lang="en-US" dirty="0">
                <a:hlinkClick r:id="rId5"/>
              </a:rPr>
              <a:t>Kaggle Datasets</a:t>
            </a:r>
            <a:endParaRPr lang="en-US" dirty="0"/>
          </a:p>
          <a:p>
            <a:r>
              <a:rPr lang="en-US" dirty="0">
                <a:hlinkClick r:id="rId6"/>
              </a:rPr>
              <a:t>Meetup groups for R, Python, etc.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3CBF-1442-4CDD-BA45-8EF1A39A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of Data Science and I-O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happening!</a:t>
            </a:r>
          </a:p>
          <a:p>
            <a:r>
              <a:rPr lang="en-US" dirty="0"/>
              <a:t>I-O</a:t>
            </a:r>
          </a:p>
          <a:p>
            <a:pPr lvl="1"/>
            <a:r>
              <a:rPr lang="en-US" dirty="0"/>
              <a:t>Theory</a:t>
            </a:r>
          </a:p>
          <a:p>
            <a:pPr lvl="1"/>
            <a:r>
              <a:rPr lang="en-US" dirty="0"/>
              <a:t>Frequentist Statistics Approach</a:t>
            </a:r>
          </a:p>
          <a:p>
            <a:r>
              <a:rPr lang="en-US" dirty="0"/>
              <a:t>Data Science</a:t>
            </a:r>
          </a:p>
          <a:p>
            <a:pPr lvl="1"/>
            <a:r>
              <a:rPr lang="en-US" dirty="0"/>
              <a:t>Empiricism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Bayesian Statistics Approach</a:t>
            </a:r>
          </a:p>
          <a:p>
            <a:pPr lvl="1"/>
            <a:r>
              <a:rPr lang="en-US" dirty="0"/>
              <a:t>Data Integration</a:t>
            </a:r>
          </a:p>
          <a:p>
            <a:pPr lvl="1"/>
            <a:r>
              <a:rPr lang="en-US" dirty="0"/>
              <a:t>Distributed Architecture</a:t>
            </a:r>
          </a:p>
          <a:p>
            <a:pPr lvl="1"/>
            <a:r>
              <a:rPr lang="en-US" dirty="0"/>
              <a:t>Dashboards and BI</a:t>
            </a:r>
          </a:p>
          <a:p>
            <a:pPr lvl="1"/>
            <a:r>
              <a:rPr lang="en-US" dirty="0"/>
              <a:t>Automated data-driven decisions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&lt;strong&gt;Collision&lt;/strong&gt; by ChaosNet1701 on Deviant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676400"/>
            <a:ext cx="6106452" cy="38172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7AD5-D185-479D-B180-19B96140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8768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are the current gate keepers of the job market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Python (Anaconda)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Tableau</a:t>
            </a:r>
          </a:p>
          <a:p>
            <a:r>
              <a:rPr lang="en-US" dirty="0"/>
              <a:t>Why learn them?</a:t>
            </a:r>
          </a:p>
          <a:p>
            <a:r>
              <a:rPr lang="en-US" dirty="0"/>
              <a:t>Where to learn them?</a:t>
            </a:r>
          </a:p>
          <a:p>
            <a:pPr lvl="1"/>
            <a:r>
              <a:rPr lang="en-US" dirty="0"/>
              <a:t>Coursera</a:t>
            </a:r>
          </a:p>
          <a:p>
            <a:pPr lvl="1"/>
            <a:r>
              <a:rPr lang="en-US" dirty="0" err="1"/>
              <a:t>Udemy</a:t>
            </a:r>
            <a:endParaRPr lang="en-US" dirty="0"/>
          </a:p>
          <a:p>
            <a:pPr lvl="1"/>
            <a:r>
              <a:rPr lang="en-US" dirty="0"/>
              <a:t>Class Central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00398" y="2590800"/>
            <a:ext cx="4648201" cy="2195443"/>
            <a:chOff x="3960811" y="2224157"/>
            <a:chExt cx="7726979" cy="32622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863" y="2260600"/>
              <a:ext cx="2205497" cy="1663700"/>
            </a:xfrm>
            <a:prstGeom prst="rect">
              <a:avLst/>
            </a:prstGeom>
          </p:spPr>
        </p:pic>
        <p:pic>
          <p:nvPicPr>
            <p:cNvPr id="5" name="Picture 4" descr="Sage/&lt;strong&gt;Python&lt;/strong&gt; 20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60" y="2326065"/>
              <a:ext cx="2697892" cy="1663700"/>
            </a:xfrm>
            <a:prstGeom prst="rect">
              <a:avLst/>
            </a:prstGeom>
          </p:spPr>
        </p:pic>
        <p:pic>
          <p:nvPicPr>
            <p:cNvPr id="6" name="Picture 5" descr="File:&lt;strong&gt;Tableau&lt;/strong&gt; Software &lt;strong&gt;Logo&lt;/strong&gt; Small.png - Wikimedia Common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1" y="3973200"/>
              <a:ext cx="7726979" cy="1513200"/>
            </a:xfrm>
            <a:prstGeom prst="rect">
              <a:avLst/>
            </a:prstGeom>
          </p:spPr>
        </p:pic>
        <p:pic>
          <p:nvPicPr>
            <p:cNvPr id="7" name="Picture 6" descr="Iniciación al lenguaje estructurado de consultas (&lt;strong&gt;SQL&lt;/strong&gt;)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3812" y="2224157"/>
              <a:ext cx="2666999" cy="2000249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2A7A5C-25D2-4870-B9F2-39860B01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Big 4 will help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Wrangling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Text Cleaning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Easier to pick up issues with the data (</a:t>
            </a:r>
            <a:r>
              <a:rPr lang="en-US" dirty="0" err="1"/>
              <a:t>Anscombe’s</a:t>
            </a:r>
            <a:r>
              <a:rPr lang="en-US" dirty="0"/>
              <a:t> Quartet)</a:t>
            </a:r>
          </a:p>
          <a:p>
            <a:pPr lvl="1"/>
            <a:r>
              <a:rPr lang="en-US" dirty="0"/>
              <a:t>Easier to tell stories with the data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Scalability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9C1F-A09E-4F86-97EE-9FDCAA52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Data Wrangling?</a:t>
            </a:r>
          </a:p>
          <a:p>
            <a:r>
              <a:rPr lang="en-US" dirty="0"/>
              <a:t>Tools for this tutorial</a:t>
            </a:r>
          </a:p>
          <a:p>
            <a:r>
              <a:rPr lang="en-US" dirty="0"/>
              <a:t>Live demonstration</a:t>
            </a:r>
          </a:p>
          <a:p>
            <a:r>
              <a:rPr lang="en-US" dirty="0"/>
              <a:t>How to choose?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473A0-56C3-4BB7-9EA6-E5CD66B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2DEE-C32C-4539-90D8-8045ACD9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Wrangling?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Acquisition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Joining Data</a:t>
            </a:r>
          </a:p>
          <a:p>
            <a:r>
              <a:rPr lang="en-US" dirty="0"/>
              <a:t>Data Cleansing (Main area of focus for tutorial)</a:t>
            </a:r>
          </a:p>
          <a:p>
            <a:pPr lvl="1"/>
            <a:r>
              <a:rPr lang="en-US" dirty="0"/>
              <a:t>Import messy data</a:t>
            </a:r>
          </a:p>
          <a:p>
            <a:pPr lvl="1"/>
            <a:r>
              <a:rPr lang="en-US" dirty="0"/>
              <a:t>Clean it</a:t>
            </a:r>
          </a:p>
          <a:p>
            <a:pPr lvl="2"/>
            <a:r>
              <a:rPr lang="en-US" dirty="0"/>
              <a:t>String</a:t>
            </a:r>
          </a:p>
          <a:p>
            <a:pPr lvl="3"/>
            <a:r>
              <a:rPr lang="en-US" dirty="0"/>
              <a:t>Regex</a:t>
            </a:r>
          </a:p>
          <a:p>
            <a:pPr lvl="2"/>
            <a:r>
              <a:rPr lang="en-US" dirty="0"/>
              <a:t>Numeric</a:t>
            </a:r>
          </a:p>
          <a:p>
            <a:pPr lvl="3"/>
            <a:r>
              <a:rPr lang="en-US" dirty="0"/>
              <a:t>Melt</a:t>
            </a:r>
          </a:p>
          <a:p>
            <a:pPr lvl="3"/>
            <a:r>
              <a:rPr lang="en-US" dirty="0"/>
              <a:t>Split</a:t>
            </a:r>
          </a:p>
          <a:p>
            <a:pPr lvl="3"/>
            <a:r>
              <a:rPr lang="en-US" dirty="0"/>
              <a:t>Create</a:t>
            </a:r>
          </a:p>
          <a:p>
            <a:pPr lvl="3"/>
            <a:r>
              <a:rPr lang="en-US" dirty="0"/>
              <a:t>Recode</a:t>
            </a:r>
          </a:p>
          <a:p>
            <a:pPr lvl="3"/>
            <a:r>
              <a:rPr lang="en-US" dirty="0"/>
              <a:t>Summarize</a:t>
            </a:r>
          </a:p>
          <a:p>
            <a:pPr lvl="1"/>
            <a:r>
              <a:rPr lang="en-US" dirty="0"/>
              <a:t>Visualize it</a:t>
            </a:r>
          </a:p>
          <a:p>
            <a:pPr marL="777240" lvl="3" indent="0">
              <a:buNone/>
            </a:pPr>
            <a:r>
              <a:rPr lang="en-US" dirty="0"/>
              <a:t>				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590800"/>
            <a:ext cx="2828899" cy="3886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D9C8E-5AC8-4ECF-A2D8-5ACC553E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This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724400" cy="4191000"/>
          </a:xfrm>
        </p:spPr>
        <p:txBody>
          <a:bodyPr/>
          <a:lstStyle/>
          <a:p>
            <a:r>
              <a:rPr lang="en-US" dirty="0"/>
              <a:t>R (GUI,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Libraries</a:t>
            </a:r>
          </a:p>
          <a:p>
            <a:pPr lvl="2"/>
            <a:r>
              <a:rPr lang="en-US" dirty="0"/>
              <a:t>Reshape2</a:t>
            </a:r>
          </a:p>
          <a:p>
            <a:pPr lvl="2"/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/>
              <a:t>Ggplot2</a:t>
            </a:r>
          </a:p>
          <a:p>
            <a:r>
              <a:rPr lang="en-US" dirty="0"/>
              <a:t>Python (GUI,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Packages</a:t>
            </a:r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 err="1"/>
              <a:t>MatPlotLib</a:t>
            </a:r>
            <a:endParaRPr lang="en-US" dirty="0"/>
          </a:p>
          <a:p>
            <a:pPr lvl="2"/>
            <a:r>
              <a:rPr lang="en-US" dirty="0" err="1"/>
              <a:t>Seaborn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AboutHydrology: &lt;strong&gt;R&lt;/strong&gt; resources for Hydrologis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600200"/>
            <a:ext cx="245745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18" y="3924300"/>
            <a:ext cx="2718487" cy="1676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013C-500A-426C-8700-942F08AA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code!</a:t>
            </a:r>
          </a:p>
          <a:p>
            <a:r>
              <a:rPr lang="en-US" dirty="0"/>
              <a:t>If we have internet access go here</a:t>
            </a:r>
          </a:p>
          <a:p>
            <a:pPr lvl="1"/>
            <a:r>
              <a:rPr lang="en-US" dirty="0"/>
              <a:t>https://github.com/RobStilson/SIOP_2018_Master_Tutorial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200400"/>
            <a:ext cx="3525097" cy="3352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C2DE-D7B3-4A3C-A909-F12E1E5B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 background?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Programming background?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Where will this live?</a:t>
            </a:r>
          </a:p>
          <a:p>
            <a:pPr lvl="1"/>
            <a:r>
              <a:rPr lang="en-US" dirty="0"/>
              <a:t>Locally-R</a:t>
            </a:r>
          </a:p>
          <a:p>
            <a:pPr lvl="1"/>
            <a:r>
              <a:rPr lang="en-US" dirty="0"/>
              <a:t>On a server-Python</a:t>
            </a:r>
          </a:p>
          <a:p>
            <a:r>
              <a:rPr lang="en-US" dirty="0"/>
              <a:t>Don’t choose</a:t>
            </a:r>
          </a:p>
          <a:p>
            <a:pPr lvl="1"/>
            <a:r>
              <a:rPr lang="en-US" dirty="0"/>
              <a:t>Learn both (preferably not at the same time if just starting out)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2" y="2711860"/>
            <a:ext cx="4276725" cy="12001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F20B-615C-40B4-BF3D-6793F6BF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334000" cy="4191000"/>
          </a:xfrm>
        </p:spPr>
        <p:txBody>
          <a:bodyPr>
            <a:normAutofit/>
          </a:bodyPr>
          <a:lstStyle/>
          <a:p>
            <a:r>
              <a:rPr lang="en-US" dirty="0"/>
              <a:t>Coursera Courses</a:t>
            </a:r>
          </a:p>
          <a:p>
            <a:pPr lvl="1"/>
            <a:r>
              <a:rPr lang="en-US" dirty="0"/>
              <a:t>Johns Hopkins</a:t>
            </a:r>
          </a:p>
          <a:p>
            <a:pPr lvl="1"/>
            <a:r>
              <a:rPr lang="en-US" dirty="0"/>
              <a:t>Duke</a:t>
            </a:r>
          </a:p>
          <a:p>
            <a:r>
              <a:rPr lang="en-US" dirty="0" err="1"/>
              <a:t>Udemy</a:t>
            </a:r>
            <a:r>
              <a:rPr lang="en-US" dirty="0"/>
              <a:t> Courses</a:t>
            </a:r>
          </a:p>
          <a:p>
            <a:pPr lvl="1"/>
            <a:r>
              <a:rPr lang="en-US" dirty="0"/>
              <a:t>Jose </a:t>
            </a:r>
            <a:r>
              <a:rPr lang="en-US" dirty="0" err="1"/>
              <a:t>Portilla</a:t>
            </a:r>
            <a:endParaRPr lang="en-US" dirty="0"/>
          </a:p>
          <a:p>
            <a:pPr lvl="1"/>
            <a:r>
              <a:rPr lang="en-US" dirty="0"/>
              <a:t>Kirill </a:t>
            </a:r>
            <a:r>
              <a:rPr lang="en-US" dirty="0" err="1"/>
              <a:t>Eremenko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8 preguntas que deberías hacer en una entrevista de trabaj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3" y="2057400"/>
            <a:ext cx="4286250" cy="32194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EE75-BF89-4396-89B8-0865C88A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F7B6B-DC29-4657-A1AE-793F5FFB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328</TotalTime>
  <Words>372</Words>
  <Application>Microsoft Office PowerPoint</Application>
  <PresentationFormat>Custom</PresentationFormat>
  <Paragraphs>115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Palatino Linotype</vt:lpstr>
      <vt:lpstr>Business strategy presentation</vt:lpstr>
      <vt:lpstr>Data Wrangling Master Tutorial</vt:lpstr>
      <vt:lpstr>Overview</vt:lpstr>
      <vt:lpstr>Introduction</vt:lpstr>
      <vt:lpstr>What is Data Wrangling?</vt:lpstr>
      <vt:lpstr>Tools for This Tutorial</vt:lpstr>
      <vt:lpstr>Live Demonstration</vt:lpstr>
      <vt:lpstr>How to Choose?</vt:lpstr>
      <vt:lpstr>Immediate Next Steps</vt:lpstr>
      <vt:lpstr>Questions?</vt:lpstr>
      <vt:lpstr>Appendix</vt:lpstr>
      <vt:lpstr>Things I may not have mentioned due to time constraints</vt:lpstr>
      <vt:lpstr>Collision of Data Science and I-O</vt:lpstr>
      <vt:lpstr>The Big 4</vt:lpstr>
      <vt:lpstr>How the Big 4 will help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Rob Stilson</dc:creator>
  <cp:keywords/>
  <cp:lastModifiedBy>Stilson, Frederick R (US)</cp:lastModifiedBy>
  <cp:revision>20</cp:revision>
  <dcterms:created xsi:type="dcterms:W3CDTF">2017-11-22T14:12:23Z</dcterms:created>
  <dcterms:modified xsi:type="dcterms:W3CDTF">2018-04-19T22:08:42Z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LM SIP Document Sensitivity">
    <vt:lpwstr/>
  </property>
  <property fmtid="{D5CDD505-2E9C-101B-9397-08002B2CF9AE}" pid="13" name="Document Author">
    <vt:lpwstr>US\e367502</vt:lpwstr>
  </property>
  <property fmtid="{D5CDD505-2E9C-101B-9397-08002B2CF9AE}" pid="14" name="Document Sensitivity">
    <vt:lpwstr>1</vt:lpwstr>
  </property>
  <property fmtid="{D5CDD505-2E9C-101B-9397-08002B2CF9AE}" pid="15" name="ThirdParty">
    <vt:lpwstr/>
  </property>
  <property fmtid="{D5CDD505-2E9C-101B-9397-08002B2CF9AE}" pid="16" name="OCI Restriction">
    <vt:bool>false</vt:bool>
  </property>
  <property fmtid="{D5CDD505-2E9C-101B-9397-08002B2CF9AE}" pid="17" name="OCI Additional Info">
    <vt:lpwstr/>
  </property>
  <property fmtid="{D5CDD505-2E9C-101B-9397-08002B2CF9AE}" pid="18" name="Allow Header Overwrite">
    <vt:bool>true</vt:bool>
  </property>
  <property fmtid="{D5CDD505-2E9C-101B-9397-08002B2CF9AE}" pid="19" name="Allow Footer Overwrite">
    <vt:bool>true</vt:bool>
  </property>
  <property fmtid="{D5CDD505-2E9C-101B-9397-08002B2CF9AE}" pid="20" name="Multiple Selected">
    <vt:lpwstr>-1</vt:lpwstr>
  </property>
  <property fmtid="{D5CDD505-2E9C-101B-9397-08002B2CF9AE}" pid="21" name="SIPLongWording">
    <vt:lpwstr/>
  </property>
  <property fmtid="{D5CDD505-2E9C-101B-9397-08002B2CF9AE}" pid="22" name="checkedProgramsCount">
    <vt:i4>0</vt:i4>
  </property>
  <property fmtid="{D5CDD505-2E9C-101B-9397-08002B2CF9AE}" pid="23" name="ExpCountry">
    <vt:lpwstr/>
  </property>
</Properties>
</file>