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74" r:id="rId16"/>
    <p:sldId id="273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0D17-A163-7625-EFCE-DC0CC18DC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C9A11-0BDA-1749-C7F3-59F6FD7E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F4EE-4357-CA97-791A-2D92D4BD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AB28-10A4-DA51-7C05-40B9E28A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9205-F54F-4086-64F1-0BA6F4C3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9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8A5B-6382-E5D5-1CC6-8ACEBBDD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56EF3-0200-24F8-F492-C346C0D21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43788-8696-4EB1-E990-8A0D712D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C402B-4A85-91D5-DE5C-075EFEC1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144E-B4A8-BBCA-6552-152234AF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5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7FB82-BE96-DD8E-E904-3C27DB5C2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A4F1C-D026-23D9-A0AF-127F43E4B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D470-ECAE-9213-3D7D-CA962DD4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43F7-3686-A489-F081-BFC9A53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D563-A0D7-C4DC-E80E-8ECA9F0D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1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485C-F3A1-DE31-2DAF-16705946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3057-66BA-6DFB-F6E1-6B9718B12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86050-9003-F964-5013-2438873D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C12CB-9596-79E5-2D9B-721F7281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8605-16BE-4CC9-63EE-E73D240E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0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36B9-1FA2-1789-F59C-F2EB4A93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B2AB4-CBD4-FE48-F94F-B19AB76F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EAC5-D856-C125-13CF-2E19B203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B5713-7E68-2D64-A957-99A6690C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D014-6AC4-A1ED-9057-63DA2E53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1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0903-8A69-D31E-36FA-2EA6C27D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F7D8-AB63-3F98-6D99-93A0C11E2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A6126-FD88-B510-813E-8857F3DB8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4F903-9A04-05A6-AA00-1F6DE481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395BF-A252-89CB-D62E-68D41236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0AF05-02CB-B297-8CEC-A844C8C7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2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ED56-90DA-1931-49EE-3FC971DB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53DF5-79B5-F1BD-9E46-AC77EDA12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469DD-31BE-F94E-1192-A906795A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F7E93-6EF5-F4B0-FD02-2FD42B353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D88A4-EDA4-F756-B0E6-2AE022313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67C74-3771-F1E0-44E2-049AD308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43AF3-E7B7-ACE4-BCF1-5003A78E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8B4EA-E1B2-A49B-9803-ED87E4CC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7261-A698-1FC1-0EA9-074C8E45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6F087-F224-A776-9D81-A4132A15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A4680-067D-9B88-063F-1619C134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1192B-21E5-D2AE-91A2-1D6C3DEE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7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0D4FA-B881-4FA5-3679-5EEAED21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DB8A-65D6-26F1-A688-C55E3F39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8E96B-34E3-B103-4A93-C4D5E6D2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7AEC-0CF2-E8B2-E827-FB16255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907F-E7D8-D58A-7BED-74F44FDA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FE7A9-F337-5AF6-2054-FDE68ED4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06586-736E-6BDB-A8FC-6FD3EB3A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31D3D-5B0D-D1D5-9334-FBA79DFC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2F90A-1A36-0ECB-54A9-8D41A57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5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BE8C-4931-3D12-8BB3-C83FDD97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E5E3E-D1CB-06B9-D714-A5953A52C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93CE7-D982-5744-79D7-55A5D0007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FC98-CA20-3E73-DCA9-F5B4DA6E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9262F-08BA-11DE-8EA9-F7EB5F61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A779F-321E-3291-26BF-24CA26FA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45FAF-C407-AF82-03AE-9CBC8F4A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090B9-F93A-B374-57AA-2F97F041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B92A-4923-4A6B-E180-FE3F1F130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7E7D4-FA42-456B-A7F4-AC0834D155ED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072B-6655-01E0-A534-6451AF893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F40F-7B63-A6A3-3521-3EB9E15AE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83CAA-DF6C-CDF0-FCF6-8E0C211C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45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5CCFB6-7781-85F1-2734-F13835049B42}"/>
              </a:ext>
            </a:extLst>
          </p:cNvPr>
          <p:cNvSpPr/>
          <p:nvPr/>
        </p:nvSpPr>
        <p:spPr>
          <a:xfrm>
            <a:off x="384464" y="5517573"/>
            <a:ext cx="7117772" cy="519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40207-DE6A-ED78-8E35-6CBD582397B9}"/>
              </a:ext>
            </a:extLst>
          </p:cNvPr>
          <p:cNvSpPr txBox="1"/>
          <p:nvPr/>
        </p:nvSpPr>
        <p:spPr>
          <a:xfrm>
            <a:off x="550717" y="5621482"/>
            <a:ext cx="6587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por Héctor Ortiz, Julián Jiménez y Giovany Félix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84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157C71-6CDC-7EF8-8D91-0704AC062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9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5C4EA7-0399-94CC-7FE7-E4564546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1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DE7848-136C-3024-686A-4DB3105646EC}"/>
              </a:ext>
            </a:extLst>
          </p:cNvPr>
          <p:cNvSpPr/>
          <p:nvPr/>
        </p:nvSpPr>
        <p:spPr>
          <a:xfrm>
            <a:off x="577699" y="1089251"/>
            <a:ext cx="11122465" cy="4781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642D4-F3BD-09C3-DF85-5D34D933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99" y="469663"/>
            <a:ext cx="6099497" cy="619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5B3F7-A04C-896E-5D73-A5CD2750C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191" y="1270878"/>
            <a:ext cx="9470310" cy="51193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B92A91-B3EB-6B64-D9FB-492FA129E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134" y="1440520"/>
            <a:ext cx="2730350" cy="1534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E898BD-5319-DBD4-DCD6-0BBE16F50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1784" y="1440520"/>
            <a:ext cx="2724514" cy="157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12D96C-6C75-342B-8187-6F0DDBF4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7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BA3C23-F770-D980-FEE6-8B4B787FB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559" y="1387619"/>
            <a:ext cx="5392881" cy="232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4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B2CB35-D9CC-292C-B06C-0D7110FF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91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BD5898-B924-201E-734A-753D08D89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1" y="1161945"/>
            <a:ext cx="5387182" cy="29102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339627-6BF8-5009-4FC8-E68E47741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999" y="1161945"/>
            <a:ext cx="5384970" cy="29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0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DD62C7-7837-146A-0FDD-FF2627BA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A841FF-7DCE-9CAA-9386-D86DDCAC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10" y="935824"/>
            <a:ext cx="5386353" cy="29393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F61C1B-A0F0-8657-4030-E8B40C9FC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37" y="935824"/>
            <a:ext cx="5386353" cy="28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6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63A799-94C1-419A-14D5-F400B88AB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16365"/>
              </p:ext>
            </p:extLst>
          </p:nvPr>
        </p:nvGraphicFramePr>
        <p:xfrm>
          <a:off x="332509" y="311727"/>
          <a:ext cx="9320646" cy="6234545"/>
        </p:xfrm>
        <a:graphic>
          <a:graphicData uri="http://schemas.openxmlformats.org/drawingml/2006/table">
            <a:tbl>
              <a:tblPr firstRow="1" firstCol="1" bandRow="1"/>
              <a:tblGrid>
                <a:gridCol w="238991">
                  <a:extLst>
                    <a:ext uri="{9D8B030D-6E8A-4147-A177-3AD203B41FA5}">
                      <a16:colId xmlns:a16="http://schemas.microsoft.com/office/drawing/2014/main" val="905757965"/>
                    </a:ext>
                  </a:extLst>
                </a:gridCol>
                <a:gridCol w="9081655">
                  <a:extLst>
                    <a:ext uri="{9D8B030D-6E8A-4147-A177-3AD203B41FA5}">
                      <a16:colId xmlns:a16="http://schemas.microsoft.com/office/drawing/2014/main" val="1083014475"/>
                    </a:ext>
                  </a:extLst>
                </a:gridCol>
              </a:tblGrid>
              <a:tr h="62345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2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3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5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6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7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8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9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15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16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17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18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19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22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23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25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27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29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31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32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33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34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35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36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37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38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192" marR="7192" marT="7192" marB="71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public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class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rgbClr val="BB0066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FlightService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</a:t>
                      </a:r>
                      <a:r>
                        <a:rPr lang="en-US" sz="9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private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final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FlightRepository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flightRepository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;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</a:t>
                      </a:r>
                      <a:r>
                        <a:rPr lang="en-US" sz="9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private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final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SeatRepository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seatRepository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;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</a:t>
                      </a:r>
                      <a:r>
                        <a:rPr lang="en-US" sz="9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public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rgbClr val="0066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FlightService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FlightRepository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flightRepository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SeatRepository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seatRepository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</a:t>
                      </a:r>
                      <a:r>
                        <a:rPr lang="en-US" sz="900" b="1" dirty="0" err="1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this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flightRepository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flightRepository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;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</a:t>
                      </a:r>
                      <a:r>
                        <a:rPr lang="en-US" sz="900" b="1" dirty="0" err="1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this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seatRepository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seatRepository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;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}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</a:t>
                      </a:r>
                      <a:r>
                        <a:rPr lang="en-US" sz="9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public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Result&lt;List&lt;Flight&gt;&gt;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>
                          <a:solidFill>
                            <a:srgbClr val="0066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search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(Map&lt;String,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String&gt;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queryParams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</a:t>
                      </a:r>
                      <a:r>
                        <a:rPr lang="en-US" sz="9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return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Result.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of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(()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-&gt;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FlightFilter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filter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FlightFilter.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fromQuery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queryParams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9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return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flightRepository.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findFlights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(filter)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orElseThrow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orElseGet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(List::of);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});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}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</a:t>
                      </a:r>
                      <a:r>
                        <a:rPr lang="en-US" sz="9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public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Result&lt;Optional&lt;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FlightDetails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&gt;&gt;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rgbClr val="0066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getFlightDetails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900" b="1" dirty="0"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flightId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</a:t>
                      </a:r>
                      <a:r>
                        <a:rPr lang="en-US" sz="9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return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Result.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of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(()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-&gt;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Optional&lt;Flight&gt;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flightOpt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flightRepository.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getFlight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flightId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orElseThrow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9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if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flightOpt.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isEmpty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())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return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Optional.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empty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flightOpt.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get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Optional&lt;List&lt;Seat&gt;&gt;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seats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seatRepository.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getSeatsForFlight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(flight.</a:t>
                      </a:r>
                      <a:r>
                        <a:rPr lang="en-US" sz="900" dirty="0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()).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orElseThrow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9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return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Optional.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of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9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new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FlightDetails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(flight,</a:t>
                      </a: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seats.</a:t>
                      </a:r>
                      <a:r>
                        <a:rPr lang="en-US" sz="9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get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});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</a:t>
                      </a: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}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}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7192" marR="7192" marT="7192" marB="71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2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611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9D1A90-B42A-F692-7A3C-C4875FCF6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28397"/>
              </p:ext>
            </p:extLst>
          </p:nvPr>
        </p:nvGraphicFramePr>
        <p:xfrm>
          <a:off x="280554" y="226244"/>
          <a:ext cx="8862614" cy="6163522"/>
        </p:xfrm>
        <a:graphic>
          <a:graphicData uri="http://schemas.openxmlformats.org/drawingml/2006/table">
            <a:tbl>
              <a:tblPr firstRow="1" firstCol="1" bandRow="1"/>
              <a:tblGrid>
                <a:gridCol w="166255">
                  <a:extLst>
                    <a:ext uri="{9D8B030D-6E8A-4147-A177-3AD203B41FA5}">
                      <a16:colId xmlns:a16="http://schemas.microsoft.com/office/drawing/2014/main" val="991439047"/>
                    </a:ext>
                  </a:extLst>
                </a:gridCol>
                <a:gridCol w="8696359">
                  <a:extLst>
                    <a:ext uri="{9D8B030D-6E8A-4147-A177-3AD203B41FA5}">
                      <a16:colId xmlns:a16="http://schemas.microsoft.com/office/drawing/2014/main" val="206629151"/>
                    </a:ext>
                  </a:extLst>
                </a:gridCol>
              </a:tblGrid>
              <a:tr h="61635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19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29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39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46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48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49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4" marR="5464" marT="5464" marB="5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</a:t>
                      </a:r>
                      <a:r>
                        <a:rPr lang="en-US" sz="7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public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Result&lt;Optional&lt;Booking&gt;&gt;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b="1" dirty="0" err="1">
                          <a:solidFill>
                            <a:srgbClr val="0066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bookSeat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700" b="1" dirty="0">
                          <a:solidFill>
                            <a:srgbClr val="333399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int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flightId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String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seatId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PassengerType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passengerType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String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sessionId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	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</a:t>
                      </a:r>
                      <a:r>
                        <a:rPr lang="en-US" sz="7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return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Result.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of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(()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-&gt;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{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Optional&lt;User&gt;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userOpt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authService.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validateSession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sessionId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orElseThrow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7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if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userOpt.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isEmpty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7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return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Optional.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empty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User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user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userOpt.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get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Optional&lt;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FlightDetails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&gt;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flightOpt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flightService.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getFlightDetails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flightId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orElseThrow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7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if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flightOpt.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isEmpty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7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return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Optional.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empty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FlightDetails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flightDetails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flightOpt.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get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Optional&lt;Seat&gt;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seatOpt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flightDetails.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seats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().</a:t>
                      </a:r>
                      <a:r>
                        <a:rPr lang="en-US" sz="700" dirty="0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stream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700" dirty="0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filter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(seat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-&gt;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seat.</a:t>
                      </a:r>
                      <a:r>
                        <a:rPr lang="en-US" sz="700" dirty="0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().</a:t>
                      </a:r>
                      <a:r>
                        <a:rPr lang="en-US" sz="700" dirty="0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equals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seatId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findAny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7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if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seatOpt.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isEmpty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7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return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Optional.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empty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seatOpt.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get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7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if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status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==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Status.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BOOKED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7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return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Optional.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empty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Optional&lt;Integer&gt;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ownerIdOpt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seatRepository.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getReservationOwnerId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flightId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seatId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orElseThrow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7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if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ownerIdOpt.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isPresent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&amp;&amp;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ownerIdOpt.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get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!=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user.</a:t>
                      </a:r>
                      <a:r>
                        <a:rPr lang="en-US" sz="700" dirty="0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7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return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Optional.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empty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Booking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booking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new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Booking(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user.</a:t>
                      </a:r>
                      <a:r>
                        <a:rPr lang="en-US" sz="700" dirty="0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(),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flightId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flightDetails.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flight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airplaneId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(),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seatId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LocalDateTime.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now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(),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passengerType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,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   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seatClass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==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Class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FIRST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?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new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b="1" dirty="0" err="1">
                          <a:solidFill>
                            <a:srgbClr val="0066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BigDecimal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("120000.00")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: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passengerType.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price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);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seatRepository.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book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(booking).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orElseThrow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();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    </a:t>
                      </a:r>
                      <a:r>
                        <a:rPr lang="en-US" sz="700" b="1" dirty="0">
                          <a:solidFill>
                            <a:srgbClr val="0088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return</a:t>
                      </a: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700" dirty="0" err="1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Optional.</a:t>
                      </a:r>
                      <a:r>
                        <a:rPr lang="en-US" sz="700" dirty="0" err="1"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of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(booking);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   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});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700" dirty="0">
                          <a:solidFill>
                            <a:srgbClr val="BBBBBB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   </a:t>
                      </a:r>
                      <a:r>
                        <a:rPr lang="en-US" sz="700" dirty="0">
                          <a:solidFill>
                            <a:srgbClr val="333333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}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464" marR="5464" marT="5464" marB="54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153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32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8513E9-C47D-4D0A-595B-11C6372E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0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BFBCC4-AD90-19DA-9638-9B3B299BC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9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15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46FD82-937E-018F-83AB-2E493300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6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5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56D3E5-15AC-A26B-8743-E9BA4BA1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6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6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055B3-E389-C730-7DAB-399FF9EC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9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64635E-D316-0F3F-4026-470F11B71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AB232E-F6E2-45B9-562E-1CF7D36D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5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882038-1526-DEAA-5759-600A2504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8CEF7-455C-76DD-7BE7-D634B443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0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8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3DC09A-1FD5-726A-68ED-FB1DC48C1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AC346-E0FE-6C1B-BC5B-B7F1E6DF0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74340-6716-1418-99F4-C9FF3299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1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99ECC9-4F96-F35E-1571-7BC99437EF35}"/>
              </a:ext>
            </a:extLst>
          </p:cNvPr>
          <p:cNvSpPr/>
          <p:nvPr/>
        </p:nvSpPr>
        <p:spPr>
          <a:xfrm>
            <a:off x="623455" y="1402773"/>
            <a:ext cx="11201400" cy="471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ompany&#10;&#10;AI-generated content may be incorrect.">
            <a:extLst>
              <a:ext uri="{FF2B5EF4-FFF2-40B4-BE49-F238E27FC236}">
                <a16:creationId xmlns:a16="http://schemas.microsoft.com/office/drawing/2014/main" id="{75F1D5B4-C30D-9472-4400-CE6BE1085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83" y="1548246"/>
            <a:ext cx="9100033" cy="47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4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634</Words>
  <Application>Microsoft Office PowerPoint</Application>
  <PresentationFormat>Widescreen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ORTIZ MORALES</dc:creator>
  <cp:lastModifiedBy>HECTOR ORTIZ MORALES</cp:lastModifiedBy>
  <cp:revision>5</cp:revision>
  <dcterms:created xsi:type="dcterms:W3CDTF">2025-09-22T05:40:38Z</dcterms:created>
  <dcterms:modified xsi:type="dcterms:W3CDTF">2025-09-24T16:13:53Z</dcterms:modified>
</cp:coreProperties>
</file>