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0" r:id="rId2"/>
    <p:sldId id="279" r:id="rId3"/>
    <p:sldId id="280" r:id="rId4"/>
    <p:sldId id="287" r:id="rId5"/>
    <p:sldId id="281" r:id="rId6"/>
    <p:sldId id="288" r:id="rId7"/>
    <p:sldId id="282" r:id="rId8"/>
    <p:sldId id="294" r:id="rId9"/>
    <p:sldId id="295" r:id="rId10"/>
    <p:sldId id="296" r:id="rId11"/>
    <p:sldId id="297" r:id="rId12"/>
    <p:sldId id="298" r:id="rId13"/>
    <p:sldId id="283" r:id="rId14"/>
    <p:sldId id="290" r:id="rId15"/>
    <p:sldId id="284" r:id="rId16"/>
    <p:sldId id="291" r:id="rId17"/>
    <p:sldId id="292" r:id="rId18"/>
    <p:sldId id="299" r:id="rId19"/>
    <p:sldId id="289" r:id="rId20"/>
    <p:sldId id="293" r:id="rId21"/>
    <p:sldId id="285" r:id="rId22"/>
    <p:sldId id="286" r:id="rId23"/>
    <p:sldId id="269" r:id="rId2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28" autoAdjust="0"/>
    <p:restoredTop sz="97912" autoAdjust="0"/>
  </p:normalViewPr>
  <p:slideViewPr>
    <p:cSldViewPr snapToGrid="0" showGuides="1">
      <p:cViewPr varScale="1">
        <p:scale>
          <a:sx n="93" d="100"/>
          <a:sy n="93" d="100"/>
        </p:scale>
        <p:origin x="1124" y="64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18.01.2021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5" y="3768205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1" y="5399999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8874" y="305319"/>
            <a:ext cx="2064615" cy="697187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00" y="3943332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2033591"/>
            <a:ext cx="11377084" cy="4210049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 userDrawn="1"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 userDrawn="1"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/>
          <p:nvPr userDrawn="1"/>
        </p:nvCxnSpPr>
        <p:spPr>
          <a:xfrm>
            <a:off x="406400" y="1800000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slideLayout" Target="../slideLayouts/slideLayout6.xml"/><Relationship Id="rId1" Type="http://schemas.openxmlformats.org/officeDocument/2006/relationships/video" Target="https://www.youtube.com/embed/F8cqhKBrgjs?feature=oembed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Bachelorthesis</a:t>
            </a:r>
            <a:br>
              <a:rPr lang="de-DE" dirty="0"/>
            </a:br>
            <a:r>
              <a:rPr lang="de-DE" dirty="0"/>
              <a:t>Kolloquium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B90921B7-B29A-4977-860B-697B6196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A9C2254E-FFB6-47AF-AAB3-EA980215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Bachelorthesis Kolloquium | Robert Zlomke | IT / AIB |  </a:t>
            </a:r>
            <a:r>
              <a:rPr lang="de-DE" dirty="0" err="1"/>
              <a:t>WiSe</a:t>
            </a:r>
            <a:r>
              <a:rPr lang="de-DE" dirty="0"/>
              <a:t> 2020/21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BF08FB34-7207-4C3C-86D2-06898C8F1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1042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Vorgehensweise</a:t>
            </a:r>
            <a:br>
              <a:rPr lang="de-DE" dirty="0"/>
            </a:br>
            <a:r>
              <a:rPr lang="de-DE" dirty="0"/>
              <a:t>- Schnittstelle zur Oculus Quest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Oculus Link zur Verbindungsherstellung mit dem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Developer Account erstellen zur </a:t>
            </a:r>
            <a:r>
              <a:rPr lang="de-DE" dirty="0" err="1"/>
              <a:t>Standalone</a:t>
            </a:r>
            <a:r>
              <a:rPr lang="de-DE" dirty="0"/>
              <a:t> Ausführung mit dem Headset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Oculus Integration Plugin für Unity zur Entwicklung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Entscheidung gegen das neue XR-Management System von Unity, da aktuell immer noch weniger Funktionalität vorhanden und kontinuierliche Anpassung durch die schnelle Weiterentwicklung notwendig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4058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Vorgehensweise</a:t>
            </a:r>
            <a:br>
              <a:rPr lang="de-DE" dirty="0"/>
            </a:br>
            <a:r>
              <a:rPr lang="de-DE" dirty="0"/>
              <a:t>- Erhebungsmethoden und nötige Daten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Fragestellung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Wie lange brauchen Personen, um wieder auf den Weg zu kommen (mit </a:t>
            </a:r>
            <a:r>
              <a:rPr lang="de-DE" dirty="0" err="1"/>
              <a:t>Malus,ohne</a:t>
            </a:r>
            <a:r>
              <a:rPr lang="de-DE" dirty="0"/>
              <a:t> Malus/mit Sound, ohne Sound)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Wieviel Zeit wird </a:t>
            </a:r>
            <a:r>
              <a:rPr lang="de-DE" dirty="0" err="1"/>
              <a:t>benötigt,um</a:t>
            </a:r>
            <a:r>
              <a:rPr lang="de-DE" dirty="0"/>
              <a:t> die Aufgabe komplett zu meistern?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Wie oft wurde ein Malus ausgelöst? Ist ein Lerneffekt vorhanden?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Dauer bis ein Hindernis/gefährlicher Gegenstand passiert wird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Automatischer Export der Daten als CSV beim erfolgreichen Beenden des Weges</a:t>
            </a:r>
          </a:p>
          <a:p>
            <a:pPr lvl="0"/>
            <a:endParaRPr lang="de-DE" dirty="0">
              <a:solidFill>
                <a:srgbClr val="DC3769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847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Vorgehensweise</a:t>
            </a:r>
            <a:br>
              <a:rPr lang="de-DE" dirty="0"/>
            </a:br>
            <a:r>
              <a:rPr lang="de-DE"/>
              <a:t>- Evaluierung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Sammeln von Daten durch eine Nutzergruppe von 15-20 Leuten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Jede Person läuft alle 3 Szenarien nacheinander durch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Ein Online Fragebogen wird am Ende von jeder Person ausgefüllt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Analysieren der Daten mit Hilfe von R-Studio</a:t>
            </a:r>
          </a:p>
          <a:p>
            <a:pPr lvl="0"/>
            <a:endParaRPr lang="de-DE" dirty="0"/>
          </a:p>
          <a:p>
            <a:r>
              <a:rPr lang="de-DE" dirty="0">
                <a:solidFill>
                  <a:schemeClr val="accent1"/>
                </a:solidFill>
              </a:rPr>
              <a:t>		Ggf. Anpassung der Evaluierung durch die erschwerte aktuelle Lage </a:t>
            </a:r>
          </a:p>
          <a:p>
            <a:pPr lvl="0"/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2412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Zeitplan</a:t>
            </a:r>
          </a:p>
        </p:txBody>
      </p:sp>
      <p:pic>
        <p:nvPicPr>
          <p:cNvPr id="8" name="Grafik 7" descr="Ein Bild, das Text, Shoji, Schrank enthält.&#10;&#10;Automatisch generierte Beschreibung">
            <a:extLst>
              <a:ext uri="{FF2B5EF4-FFF2-40B4-BE49-F238E27FC236}">
                <a16:creationId xmlns:a16="http://schemas.microsoft.com/office/drawing/2014/main" id="{9A94CD92-15F4-4C67-9260-91CC089C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5" y="2403609"/>
            <a:ext cx="11377084" cy="34700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546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Technologien</a:t>
            </a:r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1157627F-B7DC-4EFF-BD81-1A592AB8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A5FA3907-DD6F-499A-A65E-989C1842B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BE13F4B6-5C66-434E-98D4-89A7550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14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27044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15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Oculus Quest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128933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Oculus Quest ist eine All-in-</a:t>
            </a:r>
            <a:r>
              <a:rPr lang="de-DE" dirty="0" err="1"/>
              <a:t>One</a:t>
            </a:r>
            <a:r>
              <a:rPr lang="de-DE" dirty="0"/>
              <a:t>-</a:t>
            </a:r>
            <a:r>
              <a:rPr lang="de-DE" dirty="0" err="1"/>
              <a:t>Gamingsystem</a:t>
            </a:r>
            <a:r>
              <a:rPr lang="de-DE" dirty="0"/>
              <a:t> für Virtual Reality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Sensoren im Inneren des Headsets tracken die Bewegung des Nutzers.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Oculus-Touch-Controller sind die Hände im Spiel beteiligt</a:t>
            </a:r>
          </a:p>
          <a:p>
            <a:pPr marL="630903" lvl="1" indent="-342900">
              <a:buFont typeface="Wingdings" panose="05000000000000000000" pitchFamily="2" charset="2"/>
              <a:buChar char="Ø"/>
            </a:pPr>
            <a:r>
              <a:rPr lang="de-DE" dirty="0"/>
              <a:t>Somit zur Entwicklung zu Hause gut geeignet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FAA0BEA-E273-4CA7-8328-B03E8E5C6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968" y="2097883"/>
            <a:ext cx="3554117" cy="39600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87153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16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Unity 3D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128933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Laufzeit- und Entwicklungsumgebung für Spiele und anderer interaktive 3D-Grafik-Anwendungen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In einer Szene werden mehrere 3D Objekte z.B. zu einer virtuellen Welt angeordnet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Meistgenutzte VR-Entwicklungsplattform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Android Support um Vergleich zu den anderen Entwicklungsumgebungen wie die Unreal Engine am umfangreichsten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AB08609-EFC3-41FA-BC06-9B808BFBB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4" y="3238091"/>
            <a:ext cx="4248152" cy="15399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05575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17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Bisherige Ergebnisse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1" y="2033702"/>
            <a:ext cx="5961974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Projekt aus </a:t>
            </a:r>
            <a:r>
              <a:rPr lang="de-DE" dirty="0" err="1"/>
              <a:t>Bitbucket</a:t>
            </a:r>
            <a:r>
              <a:rPr lang="de-DE" dirty="0"/>
              <a:t> ausgecheckt und lokal in Unity zum Laufen gebracht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Prototyp für den Malus in einem separaten Unity Projekt entwickelt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Den zu laufenden Weg der </a:t>
            </a:r>
            <a:r>
              <a:rPr lang="de-DE"/>
              <a:t>3 Szenarien </a:t>
            </a:r>
            <a:r>
              <a:rPr lang="de-DE" dirty="0"/>
              <a:t>vorbereitet</a:t>
            </a:r>
          </a:p>
          <a:p>
            <a:pPr lvl="0"/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11" name="Bildplatzhalter 10" descr="Ein Bild, das drinnen, gefliest enthält.&#10;&#10;Automatisch generierte Beschreibung">
            <a:extLst>
              <a:ext uri="{FF2B5EF4-FFF2-40B4-BE49-F238E27FC236}">
                <a16:creationId xmlns:a16="http://schemas.microsoft.com/office/drawing/2014/main" id="{984D6BA4-225A-4198-BBFC-16A47E90B586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2486" r="2486"/>
          <a:stretch>
            <a:fillRect/>
          </a:stretch>
        </p:blipFill>
        <p:spPr>
          <a:xfrm>
            <a:off x="6556375" y="2098675"/>
            <a:ext cx="5227638" cy="3959225"/>
          </a:xfrm>
        </p:spPr>
      </p:pic>
    </p:spTree>
    <p:extLst>
      <p:ext uri="{BB962C8B-B14F-4D97-AF65-F5344CB8AC3E}">
        <p14:creationId xmlns:p14="http://schemas.microsoft.com/office/powerpoint/2010/main" val="2622449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18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Bisherige Ergebnisse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1" y="2033702"/>
            <a:ext cx="5961974" cy="4209936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Hindernisse</a:t>
            </a:r>
          </a:p>
          <a:p>
            <a:pPr lvl="0"/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pic>
        <p:nvPicPr>
          <p:cNvPr id="7" name="Bildplatzhalter 6" descr="Ein Bild, das Text, drinnen, weiß, Computer enthält.&#10;&#10;Automatisch generierte Beschreibung">
            <a:extLst>
              <a:ext uri="{FF2B5EF4-FFF2-40B4-BE49-F238E27FC236}">
                <a16:creationId xmlns:a16="http://schemas.microsoft.com/office/drawing/2014/main" id="{CCB3F40B-CE45-492E-960F-715466495525}"/>
              </a:ext>
            </a:extLst>
          </p:cNvPr>
          <p:cNvPicPr>
            <a:picLocks noGrp="1" noChangeAspect="1"/>
          </p:cNvPicPr>
          <p:nvPr>
            <p:ph type="pic" idx="15"/>
          </p:nvPr>
        </p:nvPicPr>
        <p:blipFill>
          <a:blip r:embed="rId2"/>
          <a:srcRect l="22860" r="22860"/>
          <a:stretch>
            <a:fillRect/>
          </a:stretch>
        </p:blipFill>
        <p:spPr>
          <a:xfrm>
            <a:off x="1284745" y="4343900"/>
            <a:ext cx="1984186" cy="2034063"/>
          </a:xfrm>
        </p:spPr>
      </p:pic>
      <p:pic>
        <p:nvPicPr>
          <p:cNvPr id="9" name="Grafik 8" descr="Ein Bild, das Text, Computer, drinnen, Tastatur enthält.&#10;&#10;Automatisch generierte Beschreibung">
            <a:extLst>
              <a:ext uri="{FF2B5EF4-FFF2-40B4-BE49-F238E27FC236}">
                <a16:creationId xmlns:a16="http://schemas.microsoft.com/office/drawing/2014/main" id="{BFD1645D-1586-402E-9D17-DC1F533984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03" y="2627285"/>
            <a:ext cx="3628621" cy="1603429"/>
          </a:xfrm>
          <a:prstGeom prst="rect">
            <a:avLst/>
          </a:prstGeom>
        </p:spPr>
      </p:pic>
      <p:pic>
        <p:nvPicPr>
          <p:cNvPr id="15" name="Grafik 14" descr="Ein Bild, das Text, drinnen, Computer, computer enthält.&#10;&#10;Automatisch generierte Beschreibung">
            <a:extLst>
              <a:ext uri="{FF2B5EF4-FFF2-40B4-BE49-F238E27FC236}">
                <a16:creationId xmlns:a16="http://schemas.microsoft.com/office/drawing/2014/main" id="{5B6A3486-D860-44E7-B099-DDE1AC069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844787" y="3164401"/>
            <a:ext cx="3310440" cy="2194129"/>
          </a:xfrm>
          <a:prstGeom prst="rect">
            <a:avLst/>
          </a:prstGeom>
        </p:spPr>
      </p:pic>
      <p:pic>
        <p:nvPicPr>
          <p:cNvPr id="17" name="Grafik 16" descr="Ein Bild, das drinnen, gefliest, Kachel enthält.&#10;&#10;Automatisch generierte Beschreibung">
            <a:extLst>
              <a:ext uri="{FF2B5EF4-FFF2-40B4-BE49-F238E27FC236}">
                <a16:creationId xmlns:a16="http://schemas.microsoft.com/office/drawing/2014/main" id="{5ACCB9A6-8EC0-4256-B522-CA3D00F137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9722" y="2307752"/>
            <a:ext cx="2327669" cy="400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917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74365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Campus Sontheim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6401" y="6515213"/>
            <a:ext cx="7375299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Bachelorthesis Kolloquium | Robert Zlomke | IT / AIB |  WiSe 2020/21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|  </a:t>
            </a:r>
            <a:fld id="{E6B5151A-17C4-4431-8407-112C0160A8B6}" type="slidenum">
              <a:rPr lang="de-DE" smtClean="0"/>
              <a:pPr>
                <a:spcAft>
                  <a:spcPts val="600"/>
                </a:spcAft>
              </a:pPr>
              <a:t>19</a:t>
            </a:fld>
            <a:endParaRPr lang="de-DE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406405" y="898525"/>
            <a:ext cx="11377084" cy="863600"/>
          </a:xfrm>
        </p:spPr>
        <p:txBody>
          <a:bodyPr anchor="t">
            <a:normAutofit/>
          </a:bodyPr>
          <a:lstStyle/>
          <a:p>
            <a:pPr lvl="0"/>
            <a:r>
              <a:rPr lang="de-DE" dirty="0"/>
              <a:t>Bisherige Ergebnisse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type="body" orient="vert" idx="13"/>
          </p:nvPr>
        </p:nvSpPr>
        <p:spPr>
          <a:xfrm>
            <a:off x="406400" y="2033702"/>
            <a:ext cx="7128933" cy="4209936"/>
          </a:xfrm>
        </p:spPr>
        <p:txBody>
          <a:bodyPr anchor="t"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Oculus Quest Integration als Schnittstelle zum Headset eingebunden und konfiguriert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Malus in das Projekt integriert und angepasst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Implementieren der Datenerfassung für die spätere Auswertung begonnen</a:t>
            </a:r>
          </a:p>
        </p:txBody>
      </p:sp>
      <p:pic>
        <p:nvPicPr>
          <p:cNvPr id="3" name="Grafik 2" descr="Ein Bild, das Tisch enthält.&#10;&#10;Automatisch generierte Beschreibung">
            <a:extLst>
              <a:ext uri="{FF2B5EF4-FFF2-40B4-BE49-F238E27FC236}">
                <a16:creationId xmlns:a16="http://schemas.microsoft.com/office/drawing/2014/main" id="{01E42ADC-D9F7-44DD-8C14-8D8F722EB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333" y="3986331"/>
            <a:ext cx="3862917" cy="9764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81092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 err="1"/>
              <a:t>AGenda</a:t>
            </a: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>
          <a:xfrm>
            <a:off x="407458" y="2033591"/>
            <a:ext cx="11377084" cy="4210049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Problemstellung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Zielsetzung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Vorgehensweise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Zeitplan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/>
              <a:t>Bisherige Ergebnisse</a:t>
            </a: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Offene Fragen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Weitere Vorgehensweise</a:t>
            </a:r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0071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Bisherige Ergebnisse (Demo)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20</a:t>
            </a:fld>
            <a:endParaRPr lang="de-DE" dirty="0"/>
          </a:p>
        </p:txBody>
      </p:sp>
      <p:pic>
        <p:nvPicPr>
          <p:cNvPr id="4" name="Onlinemedien 3" title="Projekt - Demo">
            <a:hlinkClick r:id="" action="ppaction://media"/>
            <a:extLst>
              <a:ext uri="{FF2B5EF4-FFF2-40B4-BE49-F238E27FC236}">
                <a16:creationId xmlns:a16="http://schemas.microsoft.com/office/drawing/2014/main" id="{6CD6CF83-D902-474A-B391-ED3C4486BA3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36919" y="1958829"/>
            <a:ext cx="7716055" cy="435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640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Offene Fragen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Durchführung der Evaluierung in der aktuellen Situation sehr schwierig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Onlineanbieter für den Fragebogen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Software für die Evaluation der gesammelten Daten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6935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Weitere Vorgehensweise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Datenerfassung und Export vollständig implementieren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Fragebogen erstellen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Ggf. </a:t>
            </a:r>
            <a:r>
              <a:rPr lang="de-DE"/>
              <a:t>Szenario anpassen</a:t>
            </a: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Sammeln von Daten durch Durchführung des Szenarios mit Nutzer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Auswertung der gesammelten Daten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Schriftliche Ausarbeitung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5093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Vertikaler Textplatzhalter 23"/>
          <p:cNvSpPr>
            <a:spLocks noGrp="1"/>
          </p:cNvSpPr>
          <p:nvPr>
            <p:ph type="body" orient="vert" idx="14"/>
          </p:nvPr>
        </p:nvSpPr>
        <p:spPr>
          <a:xfrm>
            <a:off x="2088000" y="3056888"/>
            <a:ext cx="9695489" cy="1915337"/>
          </a:xfrm>
        </p:spPr>
        <p:txBody>
          <a:bodyPr/>
          <a:lstStyle/>
          <a:p>
            <a:pPr algn="just"/>
            <a:endParaRPr lang="de-DE" dirty="0"/>
          </a:p>
          <a:p>
            <a:pPr algn="just"/>
            <a:r>
              <a:rPr lang="de-DE" dirty="0"/>
              <a:t>Danke – Für Die</a:t>
            </a:r>
          </a:p>
          <a:p>
            <a:pPr algn="just"/>
            <a:r>
              <a:rPr lang="de-DE" dirty="0"/>
              <a:t>Aufmerksamkeit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52AECA44-6693-4EB7-B2B5-6A2C586F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90DBF1E-C4B8-4D3B-84CE-E6AD5C7E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F034B9B7-B9EB-4395-8629-FCFEFC1BE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23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15564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Thema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algn="ctr"/>
            <a:endParaRPr lang="de-DE" dirty="0">
              <a:solidFill>
                <a:srgbClr val="000000"/>
              </a:solidFill>
            </a:endParaRPr>
          </a:p>
          <a:p>
            <a:pPr algn="ctr"/>
            <a:endParaRPr lang="de-DE" dirty="0">
              <a:solidFill>
                <a:schemeClr val="accent1"/>
              </a:solidFill>
            </a:endParaRPr>
          </a:p>
          <a:p>
            <a:pPr algn="ctr"/>
            <a:r>
              <a:rPr lang="de-DE" dirty="0">
                <a:solidFill>
                  <a:schemeClr val="accent1"/>
                </a:solidFill>
              </a:rPr>
              <a:t>Konzeption und Evaluation von Benutzerkonditionierung </a:t>
            </a:r>
          </a:p>
          <a:p>
            <a:pPr algn="ctr"/>
            <a:r>
              <a:rPr lang="de-DE" dirty="0">
                <a:solidFill>
                  <a:schemeClr val="accent1"/>
                </a:solidFill>
              </a:rPr>
              <a:t>in Virtual Reality unter dem Einsatz eines Malus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520AE7C-4F1A-4DFD-A770-7F012F0895F7}"/>
              </a:ext>
            </a:extLst>
          </p:cNvPr>
          <p:cNvSpPr/>
          <p:nvPr/>
        </p:nvSpPr>
        <p:spPr>
          <a:xfrm>
            <a:off x="2289243" y="2892358"/>
            <a:ext cx="7671880" cy="1822315"/>
          </a:xfrm>
          <a:prstGeom prst="rect">
            <a:avLst/>
          </a:pr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2476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Problemstellung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endParaRPr lang="de-DE" dirty="0">
              <a:solidFill>
                <a:srgbClr val="000000"/>
              </a:solidFill>
              <a:latin typeface="Raleway"/>
            </a:endParaRPr>
          </a:p>
          <a:p>
            <a:pPr lvl="0"/>
            <a:r>
              <a:rPr lang="de-DE" dirty="0">
                <a:solidFill>
                  <a:srgbClr val="000000"/>
                </a:solidFill>
                <a:latin typeface="Raleway"/>
              </a:rPr>
              <a:t>Virtuelle Umgebungen zu Fuß zu erkunden ist die realistischste und natürlichste Schnittstelle. Zeitgleich ist dies auch technisch und logistisch am anspruchsvollsten.</a:t>
            </a:r>
          </a:p>
          <a:p>
            <a:pPr lvl="0"/>
            <a:r>
              <a:rPr lang="de-DE" b="0" i="0" dirty="0">
                <a:solidFill>
                  <a:srgbClr val="000000"/>
                </a:solidFill>
                <a:effectLst/>
                <a:latin typeface="Raleway"/>
              </a:rPr>
              <a:t>Allgemein wurden in bisherigen </a:t>
            </a:r>
            <a:r>
              <a:rPr lang="de-DE" dirty="0">
                <a:solidFill>
                  <a:srgbClr val="000000"/>
                </a:solidFill>
                <a:latin typeface="Raleway"/>
              </a:rPr>
              <a:t>Arbeiten sich auf die </a:t>
            </a:r>
            <a:r>
              <a:rPr lang="de-DE" b="0" i="0" dirty="0">
                <a:solidFill>
                  <a:srgbClr val="000000"/>
                </a:solidFill>
                <a:effectLst/>
                <a:latin typeface="Raleway"/>
              </a:rPr>
              <a:t>Fortbewegung in übereinstimmenden oder leeren Umgebungen konzentriert. Weniger wurde darauf geachtet, wie sich eine Änderung der Nichtübereinstimmung zwischen der physischen Umgebung und ihrer virtuellen Darstellung auf die Benutzer auswirkt.</a:t>
            </a:r>
          </a:p>
          <a:p>
            <a:pPr lvl="0"/>
            <a:endParaRPr lang="de-DE" dirty="0">
              <a:solidFill>
                <a:srgbClr val="000000"/>
              </a:solidFill>
              <a:latin typeface="Raleway"/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5923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Zielsetzung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Konzipieren eines Szenarios, in dem das Bewegungsverhalten der Nutzer über festgelegte Reize in der VR beeinflussen zu können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Evaluation um die benötigten Daten zu sammeln und auszuwerten</a:t>
            </a:r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329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Betreuer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lvl="0"/>
            <a:r>
              <a:rPr lang="de-DE" dirty="0"/>
              <a:t>Erstbetreuer: </a:t>
            </a:r>
            <a:r>
              <a:rPr lang="de-DE" b="1" dirty="0">
                <a:solidFill>
                  <a:schemeClr val="accent1"/>
                </a:solidFill>
              </a:rPr>
              <a:t>Prof. Dr. Gerrit Meixner</a:t>
            </a:r>
          </a:p>
          <a:p>
            <a:pPr lvl="0"/>
            <a:r>
              <a:rPr lang="de-DE" dirty="0"/>
              <a:t>	- Professor an der HHN in der Fakultät Informatik und Geschäftsführer des </a:t>
            </a:r>
            <a:r>
              <a:rPr lang="de-DE" dirty="0" err="1"/>
              <a:t>UniTyLab</a:t>
            </a:r>
            <a:endParaRPr lang="de-DE" dirty="0"/>
          </a:p>
          <a:p>
            <a:pPr lvl="0"/>
            <a:endParaRPr lang="de-DE" dirty="0"/>
          </a:p>
          <a:p>
            <a:pPr lvl="0"/>
            <a:r>
              <a:rPr lang="de-DE" dirty="0"/>
              <a:t>Zweitbetreuer: </a:t>
            </a:r>
            <a:r>
              <a:rPr lang="de-DE" b="1" dirty="0">
                <a:solidFill>
                  <a:schemeClr val="accent1"/>
                </a:solidFill>
              </a:rPr>
              <a:t>M.Sc. Philip Schäfer</a:t>
            </a:r>
          </a:p>
          <a:p>
            <a:pPr lvl="0"/>
            <a:r>
              <a:rPr lang="de-DE" dirty="0"/>
              <a:t>	- Wissenschaftlicher Mitarbeiter des </a:t>
            </a:r>
            <a:r>
              <a:rPr lang="de-DE" dirty="0" err="1"/>
              <a:t>UniTyLab</a:t>
            </a:r>
            <a:endParaRPr lang="de-DE" dirty="0"/>
          </a:p>
          <a:p>
            <a:pPr lvl="0"/>
            <a:endParaRPr lang="de-DE" dirty="0">
              <a:solidFill>
                <a:srgbClr val="DC3769"/>
              </a:solidFill>
            </a:endParaRP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105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dirty="0"/>
              <a:t>Vorgehensweise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Szenario wird nach der Definition der Konditionierungsreize entwickelt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Definition der Reize zur Konditionierung der Benutzer in VR (Malus)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Schnittstelle zur Oculus Quest implementieren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Auswahl der Erhebungsmethoden und nötigen Daten</a:t>
            </a:r>
          </a:p>
          <a:p>
            <a:pPr marL="342900" lvl="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de-DE" dirty="0"/>
              <a:t>Evaluierung</a:t>
            </a:r>
          </a:p>
          <a:p>
            <a:pPr lvl="0"/>
            <a:endParaRPr lang="de-DE" dirty="0">
              <a:solidFill>
                <a:srgbClr val="DC3769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41479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de-DE" sz="2200" dirty="0"/>
              <a:t>Vorgehensweise</a:t>
            </a:r>
            <a:br>
              <a:rPr lang="de-DE" dirty="0"/>
            </a:br>
            <a:r>
              <a:rPr lang="de-DE" dirty="0"/>
              <a:t>- Entwicklung des Szenarios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3 Verschiedene Szenen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Weg ohne Malus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Physikalischer weg mit Malus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Visueller Weg mit Malus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dirty="0"/>
              <a:t>Verschiedene Objekte, die das Laufen auf dem Weg erschweren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6419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z="2200" dirty="0"/>
              <a:t>Vorgehensweise</a:t>
            </a:r>
            <a:br>
              <a:rPr lang="de-DE" dirty="0"/>
            </a:br>
            <a:r>
              <a:rPr lang="de-DE" dirty="0"/>
              <a:t>- Entwicklung des Malus</a:t>
            </a:r>
            <a:br>
              <a:rPr lang="de-DE" dirty="0"/>
            </a:br>
            <a:endParaRPr lang="de-DE" dirty="0"/>
          </a:p>
        </p:txBody>
      </p:sp>
      <p:sp>
        <p:nvSpPr>
          <p:cNvPr id="6" name="Inhaltsplatzhalter 5"/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Das Wort „Malus“ kommt aus dem Latein und bedeutet „schlecht“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Im Gaming das Gegenteil von Bonus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endParaRPr lang="de-DE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dirty="0"/>
              <a:t>In unserem Szenario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Der Malus wird aktiviert, sobald der Nutzer vom Weg abkommt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Dieser besteht aus einem rot blinkenden Sichtfeld und einem akustischen Piepen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r>
              <a:rPr lang="de-DE" dirty="0"/>
              <a:t>Die Frequenz erhöht sich alle 5 Sekunden und wird beendet sobald sich der Nutzer wieder auf dem richtigen Weg befindet </a:t>
            </a:r>
          </a:p>
          <a:p>
            <a:pPr marL="630903" lvl="1" indent="-34290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80DD9277-7B03-46BA-A1AA-E0A86CA0F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Campus Sontheim</a:t>
            </a:r>
            <a:endParaRPr lang="de-DE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D5DEE2ED-DBC3-4D9A-AFA9-3BDED557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Bachelorthesis Kolloquium | Robert Zlomke | IT / AIB |  WiSe 2020/21</a:t>
            </a:r>
            <a:endParaRPr lang="de-DE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48BBC2E6-60FE-4027-B3AE-1C7F349E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1170575"/>
      </p:ext>
    </p:extLst>
  </p:cSld>
  <p:clrMapOvr>
    <a:masterClrMapping/>
  </p:clrMapOvr>
</p:sld>
</file>

<file path=ppt/theme/theme1.xml><?xml version="1.0" encoding="utf-8"?>
<a:theme xmlns:a="http://schemas.openxmlformats.org/drawingml/2006/main" name="PowerPoint Master 4x3 Hochschule Heilbronn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PT_HHN_16x9_DE_02.potx" id="{2AC1B5FE-E2EF-464A-AE9A-6144DCC24832}" vid="{E68E6C6E-6C71-4C90-B8D2-D9285002C94A}"/>
    </a:ext>
  </a:ext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1046</Words>
  <Application>Microsoft Office PowerPoint</Application>
  <PresentationFormat>Breitbild</PresentationFormat>
  <Paragraphs>183</Paragraphs>
  <Slides>23</Slides>
  <Notes>0</Notes>
  <HiddenSlides>0</HiddenSlides>
  <MMClips>1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23</vt:i4>
      </vt:variant>
    </vt:vector>
  </HeadingPairs>
  <TitlesOfParts>
    <vt:vector size="28" baseType="lpstr">
      <vt:lpstr>Arial</vt:lpstr>
      <vt:lpstr>Calibri</vt:lpstr>
      <vt:lpstr>Raleway</vt:lpstr>
      <vt:lpstr>Wingdings</vt:lpstr>
      <vt:lpstr>PowerPoint Master 4x3 Hochschule Heilbronn</vt:lpstr>
      <vt:lpstr>Bachelorthesis Kolloquium</vt:lpstr>
      <vt:lpstr>AGenda</vt:lpstr>
      <vt:lpstr>Thema</vt:lpstr>
      <vt:lpstr>Problemstellung</vt:lpstr>
      <vt:lpstr>Zielsetzung</vt:lpstr>
      <vt:lpstr>Betreuer</vt:lpstr>
      <vt:lpstr>Vorgehensweise</vt:lpstr>
      <vt:lpstr>Vorgehensweise - Entwicklung des Szenarios</vt:lpstr>
      <vt:lpstr>Vorgehensweise - Entwicklung des Malus </vt:lpstr>
      <vt:lpstr>Vorgehensweise - Schnittstelle zur Oculus Quest </vt:lpstr>
      <vt:lpstr>Vorgehensweise - Erhebungsmethoden und nötige Daten </vt:lpstr>
      <vt:lpstr>Vorgehensweise - Evaluierung </vt:lpstr>
      <vt:lpstr>Zeitplan</vt:lpstr>
      <vt:lpstr>Technologien</vt:lpstr>
      <vt:lpstr>Oculus Quest</vt:lpstr>
      <vt:lpstr>Unity 3D</vt:lpstr>
      <vt:lpstr>Bisherige Ergebnisse</vt:lpstr>
      <vt:lpstr>Bisherige Ergebnisse</vt:lpstr>
      <vt:lpstr>Bisherige Ergebnisse</vt:lpstr>
      <vt:lpstr>Bisherige Ergebnisse (Demo)</vt:lpstr>
      <vt:lpstr>Offene Fragen</vt:lpstr>
      <vt:lpstr>Weitere Vorgehensweise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Bachelorthesis Kolloquium</dc:title>
  <dc:creator>Robert Zlomke</dc:creator>
  <cp:lastModifiedBy>Robert Zlomke</cp:lastModifiedBy>
  <cp:revision>4</cp:revision>
  <dcterms:created xsi:type="dcterms:W3CDTF">2021-01-18T08:50:10Z</dcterms:created>
  <dcterms:modified xsi:type="dcterms:W3CDTF">2021-01-18T12:59:10Z</dcterms:modified>
</cp:coreProperties>
</file>