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70" r:id="rId2"/>
    <p:sldId id="272" r:id="rId3"/>
    <p:sldId id="279" r:id="rId4"/>
    <p:sldId id="280" r:id="rId5"/>
    <p:sldId id="287" r:id="rId6"/>
    <p:sldId id="281" r:id="rId7"/>
    <p:sldId id="288" r:id="rId8"/>
    <p:sldId id="282" r:id="rId9"/>
    <p:sldId id="294" r:id="rId10"/>
    <p:sldId id="295" r:id="rId11"/>
    <p:sldId id="296" r:id="rId12"/>
    <p:sldId id="297" r:id="rId13"/>
    <p:sldId id="298" r:id="rId14"/>
    <p:sldId id="283" r:id="rId15"/>
    <p:sldId id="290" r:id="rId16"/>
    <p:sldId id="284" r:id="rId17"/>
    <p:sldId id="291" r:id="rId18"/>
    <p:sldId id="292" r:id="rId19"/>
    <p:sldId id="299" r:id="rId20"/>
    <p:sldId id="289" r:id="rId21"/>
    <p:sldId id="293" r:id="rId22"/>
    <p:sldId id="285" r:id="rId23"/>
    <p:sldId id="286" r:id="rId24"/>
    <p:sldId id="269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6" userDrawn="1">
          <p15:clr>
            <a:srgbClr val="A4A3A4"/>
          </p15:clr>
        </p15:guide>
        <p15:guide id="3" pos="7423" userDrawn="1">
          <p15:clr>
            <a:srgbClr val="A4A3A4"/>
          </p15:clr>
        </p15:guide>
        <p15:guide id="4" orient="horz" pos="1281" userDrawn="1">
          <p15:clr>
            <a:srgbClr val="A4A3A4"/>
          </p15:clr>
        </p15:guide>
        <p15:guide id="5" orient="horz" pos="3932" userDrawn="1">
          <p15:clr>
            <a:srgbClr val="A4A3A4"/>
          </p15:clr>
        </p15:guide>
        <p15:guide id="6" orient="horz" pos="1110" userDrawn="1">
          <p15:clr>
            <a:srgbClr val="A4A3A4"/>
          </p15:clr>
        </p15:guide>
        <p15:guide id="7" pos="2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8" autoAdjust="0"/>
    <p:restoredTop sz="97912" autoAdjust="0"/>
  </p:normalViewPr>
  <p:slideViewPr>
    <p:cSldViewPr snapToGrid="0" showGuides="1">
      <p:cViewPr varScale="1">
        <p:scale>
          <a:sx n="118" d="100"/>
          <a:sy n="118" d="100"/>
        </p:scale>
        <p:origin x="106" y="269"/>
      </p:cViewPr>
      <p:guideLst>
        <p:guide orient="horz" pos="566"/>
        <p:guide pos="7423"/>
        <p:guide orient="horz" pos="1281"/>
        <p:guide orient="horz" pos="3932"/>
        <p:guide orient="horz" pos="1110"/>
        <p:guide pos="25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3AEB5-C303-4762-90A0-AF697EB357C4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C587F-9620-41AA-8442-404D6D5976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88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/Unter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3601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1980001"/>
            <a:chOff x="304800" y="-468001"/>
            <a:chExt cx="10891200" cy="1980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FB462B3-CEB1-499F-9A93-54BFC478EC1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6401" y="6984001"/>
            <a:ext cx="7375299" cy="216000"/>
          </a:xfrm>
        </p:spPr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AD5C655-E4E0-43F9-B6D2-6069D0E19D5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883778" y="6984001"/>
            <a:ext cx="1899711" cy="216000"/>
          </a:xfrm>
        </p:spPr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76965CB-8BC6-40F7-9EE1-139D5916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22" name="Vertikaler Textplatzhalter 2">
            <a:extLst>
              <a:ext uri="{FF2B5EF4-FFF2-40B4-BE49-F238E27FC236}">
                <a16:creationId xmlns:a16="http://schemas.microsoft.com/office/drawing/2014/main" id="{33F9B68E-1F14-4F70-9B07-D77470E5CBEB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1386000" y="5311011"/>
            <a:ext cx="10397484" cy="79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lang="de-DE" sz="2400" b="1" i="0" u="none" strike="noStrike" baseline="0" smtClean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Thema des Referats Thema des Referats Thema des Referats Thema des Referats </a:t>
            </a:r>
          </a:p>
        </p:txBody>
      </p:sp>
      <p:sp>
        <p:nvSpPr>
          <p:cNvPr id="23" name="Vertikaler Textplatzhalter 2">
            <a:extLst>
              <a:ext uri="{FF2B5EF4-FFF2-40B4-BE49-F238E27FC236}">
                <a16:creationId xmlns:a16="http://schemas.microsoft.com/office/drawing/2014/main" id="{6354D33E-28C2-47F2-851F-773C0FE0AB9E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1386000" y="6372000"/>
            <a:ext cx="10397489" cy="25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Referent / Fakultät / Studiengang | </a:t>
            </a:r>
            <a:r>
              <a:rPr lang="de-DE" dirty="0" err="1"/>
              <a:t>WiSe</a:t>
            </a:r>
            <a:r>
              <a:rPr lang="de-DE" dirty="0"/>
              <a:t>/</a:t>
            </a:r>
            <a:r>
              <a:rPr lang="de-DE" dirty="0" err="1"/>
              <a:t>SoSe</a:t>
            </a:r>
            <a:r>
              <a:rPr lang="de-DE" dirty="0"/>
              <a:t> 2017/19</a:t>
            </a:r>
          </a:p>
        </p:txBody>
      </p:sp>
      <p:pic>
        <p:nvPicPr>
          <p:cNvPr id="17" name="Logo HHN">
            <a:extLst>
              <a:ext uri="{FF2B5EF4-FFF2-40B4-BE49-F238E27FC236}">
                <a16:creationId xmlns:a16="http://schemas.microsoft.com/office/drawing/2014/main" id="{C84B1A6D-3DF8-4F58-88C7-3F544E41EF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0066C18D-46D1-4FD0-B624-24CB6294D971}"/>
              </a:ext>
            </a:extLst>
          </p:cNvPr>
          <p:cNvSpPr>
            <a:spLocks noGrp="1" noChangeAspect="1"/>
          </p:cNvSpPr>
          <p:nvPr>
            <p:ph type="body" orient="vert" idx="21" hasCustomPrompt="1"/>
          </p:nvPr>
        </p:nvSpPr>
        <p:spPr>
          <a:xfrm>
            <a:off x="1152000" y="4904882"/>
            <a:ext cx="128025" cy="204840"/>
          </a:xfrm>
          <a:blipFill>
            <a:blip r:embed="rId4"/>
            <a:stretch>
              <a:fillRect/>
            </a:stretch>
          </a:blipFill>
        </p:spPr>
        <p:txBody>
          <a:bodyPr vert="horz" wrap="none" tIns="7200" rIns="2574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</p:spTree>
    <p:extLst>
      <p:ext uri="{BB962C8B-B14F-4D97-AF65-F5344CB8AC3E}">
        <p14:creationId xmlns:p14="http://schemas.microsoft.com/office/powerpoint/2010/main" val="225263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0"/>
            <a:ext cx="11377084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5592519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4" hasCustomPrompt="1"/>
          </p:nvPr>
        </p:nvSpPr>
        <p:spPr>
          <a:xfrm>
            <a:off x="6192002" y="2565404"/>
            <a:ext cx="5591487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431733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0"/>
            <a:ext cx="11377085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11377084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</p:spTree>
    <p:extLst>
      <p:ext uri="{BB962C8B-B14F-4D97-AF65-F5344CB8AC3E}">
        <p14:creationId xmlns:p14="http://schemas.microsoft.com/office/powerpoint/2010/main" val="1814554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1056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2088000" y="4284000"/>
            <a:ext cx="9695489" cy="1959639"/>
          </a:xfrm>
        </p:spPr>
        <p:txBody>
          <a:bodyPr vert="horz"/>
          <a:lstStyle>
            <a:lvl1pPr marL="0" marR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99" b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marL="0" marR="0" lvl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Bei Fragen kontaktieren Sie bitte:</a:t>
            </a:r>
            <a:br>
              <a:rPr lang="de-DE" dirty="0"/>
            </a:br>
            <a:r>
              <a:rPr lang="de-DE" dirty="0"/>
              <a:t>Vorname Nachname (Menü &gt; Listenebne erhöhen)</a:t>
            </a:r>
            <a:br>
              <a:rPr lang="de-DE" dirty="0"/>
            </a:br>
            <a:r>
              <a:rPr lang="de-DE" dirty="0"/>
              <a:t>Fakultät XY | Fachrichtung </a:t>
            </a:r>
            <a:br>
              <a:rPr lang="de-DE" dirty="0"/>
            </a:br>
            <a:r>
              <a:rPr lang="de-DE" dirty="0"/>
              <a:t>meike.muster@hs-heilbronn.de</a:t>
            </a:r>
          </a:p>
        </p:txBody>
      </p:sp>
      <p:sp>
        <p:nvSpPr>
          <p:cNvPr id="12" name="Vertikaler Textplatzhalter 2"/>
          <p:cNvSpPr>
            <a:spLocks noGrp="1"/>
          </p:cNvSpPr>
          <p:nvPr>
            <p:ph type="body" orient="vert" idx="14" hasCustomPrompt="1"/>
          </p:nvPr>
        </p:nvSpPr>
        <p:spPr>
          <a:xfrm>
            <a:off x="2087996" y="2097092"/>
            <a:ext cx="9695489" cy="1915337"/>
          </a:xfrm>
        </p:spPr>
        <p:txBody>
          <a:bodyPr vert="horz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30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Schlusswort</a:t>
            </a:r>
          </a:p>
        </p:txBody>
      </p:sp>
      <p:sp>
        <p:nvSpPr>
          <p:cNvPr id="15" name="Bildplatzhalter 2">
            <a:extLst>
              <a:ext uri="{FF2B5EF4-FFF2-40B4-BE49-F238E27FC236}">
                <a16:creationId xmlns:a16="http://schemas.microsoft.com/office/drawing/2014/main" id="{BCE84AFA-A866-402D-A07B-4A22F5614A5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76000" y="4716000"/>
            <a:ext cx="1080000" cy="108000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298360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8013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7" name="Logo HHN">
            <a:extLst>
              <a:ext uri="{FF2B5EF4-FFF2-40B4-BE49-F238E27FC236}">
                <a16:creationId xmlns:a16="http://schemas.microsoft.com/office/drawing/2014/main" id="{0D523BEA-89A6-4B17-B26B-DE39D28062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1F5623E0-8437-4337-9981-520C5E63F5F5}"/>
              </a:ext>
            </a:extLst>
          </p:cNvPr>
          <p:cNvSpPr>
            <a:spLocks noGrp="1" noChangeAspect="1"/>
          </p:cNvSpPr>
          <p:nvPr>
            <p:ph type="body" orient="vert" idx="13" hasCustomPrompt="1"/>
          </p:nvPr>
        </p:nvSpPr>
        <p:spPr>
          <a:xfrm>
            <a:off x="1026073" y="4914407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  <p:sp>
        <p:nvSpPr>
          <p:cNvPr id="20" name="Foliennummernplatzhalter 10">
            <a:extLst>
              <a:ext uri="{FF2B5EF4-FFF2-40B4-BE49-F238E27FC236}">
                <a16:creationId xmlns:a16="http://schemas.microsoft.com/office/drawing/2014/main" id="{F1B52C2C-34E9-4D95-8194-0BDCF58A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1409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 INSTITUTS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-359999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7484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0"/>
            <a:chExt cx="10891200" cy="7668000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0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3E29E0E6-E9A4-45BD-AC05-6A30C96DF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24" name="Vertikaler Textplatzhalter 2">
            <a:extLst>
              <a:ext uri="{FF2B5EF4-FFF2-40B4-BE49-F238E27FC236}">
                <a16:creationId xmlns:a16="http://schemas.microsoft.com/office/drawing/2014/main" id="{F57B46E9-4640-4F5B-9593-5773681046DA}"/>
              </a:ext>
            </a:extLst>
          </p:cNvPr>
          <p:cNvSpPr>
            <a:spLocks noGrp="1" noChangeAspect="1"/>
          </p:cNvSpPr>
          <p:nvPr>
            <p:ph type="body" orient="vert" idx="20" hasCustomPrompt="1"/>
          </p:nvPr>
        </p:nvSpPr>
        <p:spPr>
          <a:xfrm>
            <a:off x="1026000" y="4914406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54A18A00-C4DE-4EFB-897C-5FA7DAA4A4D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07200" y="30531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PLATZHALTER INSTITUTS-LOGO über den Button Bild einfügen Logo laden 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4BA0EB51-026E-42B4-8C5C-5B7C35506F2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22400" y="30470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PLATZHALTER INSTITUTS-LOGO über den Button Bild einfügen Logo laden </a:t>
            </a:r>
          </a:p>
        </p:txBody>
      </p:sp>
      <p:sp>
        <p:nvSpPr>
          <p:cNvPr id="22" name="Foliennummernplatzhalter 10">
            <a:extLst>
              <a:ext uri="{FF2B5EF4-FFF2-40B4-BE49-F238E27FC236}">
                <a16:creationId xmlns:a16="http://schemas.microsoft.com/office/drawing/2014/main" id="{6548D90A-54FB-4C5B-81B4-F47C54D4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4078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27085" y="3768205"/>
            <a:ext cx="11056403" cy="1531425"/>
          </a:xfrm>
        </p:spPr>
        <p:txBody>
          <a:bodyPr anchor="t" anchorCtr="0"/>
          <a:lstStyle>
            <a:lvl1pPr algn="l">
              <a:lnSpc>
                <a:spcPct val="91000"/>
              </a:lnSpc>
              <a:defRPr sz="5201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27081" y="5399999"/>
            <a:ext cx="11056403" cy="288000"/>
          </a:xfrm>
        </p:spPr>
        <p:txBody>
          <a:bodyPr/>
          <a:lstStyle>
            <a:lvl1pPr>
              <a:defRPr sz="1500" b="1" spc="8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7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8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9" name="Logo HHN">
            <a:extLst>
              <a:ext uri="{FF2B5EF4-FFF2-40B4-BE49-F238E27FC236}">
                <a16:creationId xmlns:a16="http://schemas.microsoft.com/office/drawing/2014/main" id="{89C540CF-8626-4B8A-AECD-DE59103C58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874" y="305319"/>
            <a:ext cx="2064615" cy="697187"/>
          </a:xfrm>
          <a:prstGeom prst="rect">
            <a:avLst/>
          </a:prstGeom>
        </p:spPr>
      </p:pic>
      <p:pic>
        <p:nvPicPr>
          <p:cNvPr id="21" name="Pfeil">
            <a:extLst>
              <a:ext uri="{FF2B5EF4-FFF2-40B4-BE49-F238E27FC236}">
                <a16:creationId xmlns:a16="http://schemas.microsoft.com/office/drawing/2014/main" id="{9B7553C5-A51D-4F5E-A635-F506117CD78D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943332"/>
            <a:ext cx="180000" cy="288000"/>
          </a:xfrm>
          <a:prstGeom prst="rect">
            <a:avLst/>
          </a:prstGeom>
        </p:spPr>
      </p:pic>
      <p:sp>
        <p:nvSpPr>
          <p:cNvPr id="23" name="Foliennummernplatzhalter 10">
            <a:extLst>
              <a:ext uri="{FF2B5EF4-FFF2-40B4-BE49-F238E27FC236}">
                <a16:creationId xmlns:a16="http://schemas.microsoft.com/office/drawing/2014/main" id="{24F3020E-5E4D-4241-944A-A34A6AA4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391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30728" y="2160001"/>
            <a:ext cx="10252761" cy="1531425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 TRENNERSEITE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1530728" y="3905249"/>
            <a:ext cx="10252761" cy="2338391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Zusatz Info</a:t>
            </a:r>
          </a:p>
        </p:txBody>
      </p:sp>
      <p:grpSp>
        <p:nvGrpSpPr>
          <p:cNvPr id="14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5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6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7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9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04368BE0-163A-441F-AAC7-4D3A9B1541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pic>
        <p:nvPicPr>
          <p:cNvPr id="23" name="Pfeil">
            <a:extLst>
              <a:ext uri="{FF2B5EF4-FFF2-40B4-BE49-F238E27FC236}">
                <a16:creationId xmlns:a16="http://schemas.microsoft.com/office/drawing/2014/main" id="{BDD3B1C6-5D65-4396-8DAA-35F5FC78C81C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00" y="2376000"/>
            <a:ext cx="18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0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B166E63-50B0-4138-AD32-6428E7F6058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06405" y="2033591"/>
            <a:ext cx="11377084" cy="421004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117315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1"/>
            <a:ext cx="11377084" cy="223188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406400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idx="14" hasCustomPrompt="1"/>
          </p:nvPr>
        </p:nvSpPr>
        <p:spPr>
          <a:xfrm>
            <a:off x="4265901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8125404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50172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2"/>
            <a:ext cx="7128933" cy="4209936"/>
          </a:xfrm>
        </p:spPr>
        <p:txBody>
          <a:bodyPr vert="horz"/>
          <a:lstStyle>
            <a:lvl3pPr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7920568" y="2097883"/>
            <a:ext cx="3862917" cy="3960020"/>
          </a:xfr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123772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47" userDrawn="1">
          <p15:clr>
            <a:srgbClr val="FBAE40"/>
          </p15:clr>
        </p15:guide>
        <p15:guide id="2" pos="4989" userDrawn="1">
          <p15:clr>
            <a:srgbClr val="FBAE40"/>
          </p15:clr>
        </p15:guide>
        <p15:guide id="3" orient="horz" pos="38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5" y="971550"/>
            <a:ext cx="12191999" cy="5886450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 &gt;&gt; Menü &gt; Einfügen &gt; Bilder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971552"/>
            <a:ext cx="12192000" cy="5886449"/>
          </a:xfrm>
          <a:blipFill>
            <a:blip r:embed="rId2"/>
            <a:stretch>
              <a:fillRect/>
            </a:stretch>
          </a:blipFill>
        </p:spPr>
        <p:txBody>
          <a:bodyPr vert="horz" lIns="1954800" tIns="1389600" rIns="1501200"/>
          <a:lstStyle>
            <a:lvl1pPr>
              <a:lnSpc>
                <a:spcPct val="108000"/>
              </a:lnSpc>
              <a:spcAft>
                <a:spcPts val="0"/>
              </a:spcAft>
              <a:defRPr sz="3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Zitat auf erster Ebene // für Autor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-2352000" y="-468000"/>
            <a:ext cx="17280000" cy="7668001"/>
            <a:chOff x="-1764000" y="-468001"/>
            <a:chExt cx="129600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Text // Listenebene erhöhen"/>
            <p:cNvSpPr txBox="1"/>
            <p:nvPr userDrawn="1"/>
          </p:nvSpPr>
          <p:spPr>
            <a:xfrm>
              <a:off x="-1764000" y="3042062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9" name="Text // Listenebene verringern"/>
            <p:cNvSpPr txBox="1"/>
            <p:nvPr userDrawn="1"/>
          </p:nvSpPr>
          <p:spPr>
            <a:xfrm>
              <a:off x="-1764000" y="3438062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20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21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792000" y="3438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792000" y="3042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4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6" name="Logo HHN">
            <a:extLst>
              <a:ext uri="{FF2B5EF4-FFF2-40B4-BE49-F238E27FC236}">
                <a16:creationId xmlns:a16="http://schemas.microsoft.com/office/drawing/2014/main" id="{CD8A692E-F6AC-4E01-99E6-965C59B26C2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sp>
        <p:nvSpPr>
          <p:cNvPr id="28" name="Titel 9">
            <a:extLst>
              <a:ext uri="{FF2B5EF4-FFF2-40B4-BE49-F238E27FC236}">
                <a16:creationId xmlns:a16="http://schemas.microsoft.com/office/drawing/2014/main" id="{806AA2DC-065A-4166-A62B-2A250A3B35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4080"/>
            <a:ext cx="1321200" cy="1119600"/>
          </a:xfrm>
          <a:blipFill>
            <a:blip r:embed="rId6"/>
            <a:stretch>
              <a:fillRect/>
            </a:stretch>
          </a:blipFill>
        </p:spPr>
        <p:txBody>
          <a:bodyPr wrap="none" rIns="1454400" anchor="t" anchorCtr="0"/>
          <a:lstStyle>
            <a:lvl1pPr algn="r">
              <a:defRPr sz="1000" baseline="0"/>
            </a:lvl1pPr>
          </a:lstStyle>
          <a:p>
            <a:r>
              <a:rPr lang="pt-BR" dirty="0"/>
              <a:t>Bitte nicht</a:t>
            </a:r>
            <a:br>
              <a:rPr lang="pt-BR" dirty="0"/>
            </a:br>
            <a:r>
              <a:rPr lang="pt-BR" dirty="0"/>
              <a:t>verschieben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1501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 userDrawn="1"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 userDrawn="1"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Headerlinie"/>
          <p:cNvCxnSpPr/>
          <p:nvPr userDrawn="1"/>
        </p:nvCxnSpPr>
        <p:spPr>
          <a:xfrm>
            <a:off x="406400" y="1800000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6402" y="2033591"/>
            <a:ext cx="11377084" cy="42100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7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6" r:id="rId2"/>
    <p:sldLayoutId id="2147483670" r:id="rId3"/>
    <p:sldLayoutId id="2147483649" r:id="rId4"/>
    <p:sldLayoutId id="2147483667" r:id="rId5"/>
    <p:sldLayoutId id="2147483650" r:id="rId6"/>
    <p:sldLayoutId id="2147483660" r:id="rId7"/>
    <p:sldLayoutId id="2147483661" r:id="rId8"/>
    <p:sldLayoutId id="2147483662" r:id="rId9"/>
    <p:sldLayoutId id="2147483664" r:id="rId10"/>
    <p:sldLayoutId id="2147483665" r:id="rId11"/>
    <p:sldLayoutId id="2147483654" r:id="rId12"/>
    <p:sldLayoutId id="2147483668" r:id="rId13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1281" userDrawn="1">
          <p15:clr>
            <a:srgbClr val="F26B43"/>
          </p15:clr>
        </p15:guide>
        <p15:guide id="4" orient="horz" pos="566" userDrawn="1">
          <p15:clr>
            <a:srgbClr val="F26B43"/>
          </p15:clr>
        </p15:guide>
        <p15:guide id="5" orient="horz" pos="1110" userDrawn="1">
          <p15:clr>
            <a:srgbClr val="F26B43"/>
          </p15:clr>
        </p15:guide>
        <p15:guide id="6" orient="horz" pos="3932" userDrawn="1">
          <p15:clr>
            <a:srgbClr val="F26B43"/>
          </p15:clr>
        </p15:guide>
        <p15:guide id="7" orient="horz" pos="1321" userDrawn="1">
          <p15:clr>
            <a:srgbClr val="547EBF"/>
          </p15:clr>
        </p15:guide>
        <p15:guide id="8" orient="horz" pos="611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F8cqhKBrgjs?feature=oembed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Bachelorthesis</a:t>
            </a:r>
            <a:br>
              <a:rPr lang="de-DE" dirty="0"/>
            </a:br>
            <a:r>
              <a:rPr lang="de-DE" dirty="0"/>
              <a:t>Kolloquium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B90921B7-B29A-4977-860B-697B61967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A9C2254E-FFB6-47AF-AAB3-EA980215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Bachelorthesis Kolloquium | Robert Zlomke | IT / AIB |  </a:t>
            </a:r>
            <a:r>
              <a:rPr lang="de-DE" dirty="0" err="1"/>
              <a:t>WiSe</a:t>
            </a:r>
            <a:r>
              <a:rPr lang="de-DE" dirty="0"/>
              <a:t> 2020/21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BF08FB34-7207-4C3C-86D2-06898C8F1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0427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200" dirty="0"/>
              <a:t>Vorgehensweise</a:t>
            </a:r>
            <a:br>
              <a:rPr lang="de-DE" dirty="0"/>
            </a:br>
            <a:r>
              <a:rPr lang="de-DE" dirty="0"/>
              <a:t>- Entwicklung des Malus</a:t>
            </a:r>
            <a:br>
              <a:rPr lang="de-DE" dirty="0"/>
            </a:b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Das Wort „Malus“ kommt aus dem Latein und bedeutet „schlecht“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Im Gaming das Gegenteil von Bonus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In unserem Szenario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de-DE" dirty="0"/>
              <a:t>Der Malus wird aktiviert, sobald der Nutzer vom Weg abkommt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de-DE" dirty="0"/>
              <a:t>Dieser besteht aus einem rot blinkenden Sichtfeld und einem akustischen Piepen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de-DE" dirty="0"/>
              <a:t>Die Frequenz erhöht sich alle 5 Sekunden und wird beendet sobald sich der Nutzer wieder auf dem richtigen Weg befindet 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1170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200" dirty="0"/>
              <a:t>Vorgehensweise</a:t>
            </a:r>
            <a:br>
              <a:rPr lang="de-DE" dirty="0"/>
            </a:br>
            <a:r>
              <a:rPr lang="de-DE" dirty="0"/>
              <a:t>- Schnittstelle zur Oculus Quest</a:t>
            </a:r>
            <a:br>
              <a:rPr lang="de-DE" dirty="0"/>
            </a:b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Oculus Link zur Verbindungsherstellung mit dem PC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Developer Account erstellen zur </a:t>
            </a:r>
            <a:r>
              <a:rPr lang="de-DE" dirty="0" err="1"/>
              <a:t>Standalone</a:t>
            </a:r>
            <a:r>
              <a:rPr lang="de-DE" dirty="0"/>
              <a:t> Ausführung mit dem Headset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Oculus Integration Plugin für Unity zur Entwicklung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de-DE" dirty="0"/>
              <a:t>Entscheidung gegen das neue XR-Management System von Unity, da aktuell immer noch weniger Funktionalität vorhanden und kontinuierliche Anpassung durch die schnelle Weiterentwicklung notwendig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0589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200" dirty="0"/>
              <a:t>Vorgehensweise</a:t>
            </a:r>
            <a:br>
              <a:rPr lang="de-DE" dirty="0"/>
            </a:br>
            <a:r>
              <a:rPr lang="de-DE" dirty="0"/>
              <a:t>- Erhebungsmethoden und nötige Daten</a:t>
            </a:r>
            <a:br>
              <a:rPr lang="de-DE" dirty="0"/>
            </a:b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Fragestellung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de-DE" dirty="0"/>
              <a:t>Wie lange brauchen Personen, um wieder auf den Weg zu kommen (mit </a:t>
            </a:r>
            <a:r>
              <a:rPr lang="de-DE" dirty="0" err="1"/>
              <a:t>Malus,ohne</a:t>
            </a:r>
            <a:r>
              <a:rPr lang="de-DE" dirty="0"/>
              <a:t> Malus/mit Sound, ohne Sound)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de-DE" dirty="0"/>
              <a:t>Wieviel Zeit wird </a:t>
            </a:r>
            <a:r>
              <a:rPr lang="de-DE" dirty="0" err="1"/>
              <a:t>benötigt,um</a:t>
            </a:r>
            <a:r>
              <a:rPr lang="de-DE" dirty="0"/>
              <a:t> die Aufgabe komplett zu meistern?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de-DE" dirty="0"/>
              <a:t>Wie oft wurde ein Malus ausgelöst? Ist ein Lerneffekt vorhanden?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de-DE" dirty="0"/>
              <a:t>Dauer bis ein Hindernis/gefährlicher Gegenstand passiert wird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Automatischer Export der Daten als CSV beim erfolgreichen Beenden des Weges</a:t>
            </a:r>
          </a:p>
          <a:p>
            <a:pPr lvl="0"/>
            <a:endParaRPr lang="de-DE" dirty="0">
              <a:solidFill>
                <a:srgbClr val="DC3769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8479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200" dirty="0"/>
              <a:t>Vorgehensweise</a:t>
            </a:r>
            <a:br>
              <a:rPr lang="de-DE" dirty="0"/>
            </a:br>
            <a:r>
              <a:rPr lang="de-DE"/>
              <a:t>- Evaluierung</a:t>
            </a:r>
            <a:br>
              <a:rPr lang="de-DE" dirty="0"/>
            </a:b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Sammeln von Daten durch eine Nutzergruppe von 15-20 Leuten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Jede Person läuft alle 3 Szenarien nacheinander durch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Ein Online Fragebogen wird am Ende von jeder Person ausgefüllt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Analysieren der Daten mit Hilfe von R-Studio</a:t>
            </a:r>
          </a:p>
          <a:p>
            <a:pPr lvl="0"/>
            <a:endParaRPr lang="de-DE" dirty="0"/>
          </a:p>
          <a:p>
            <a:r>
              <a:rPr lang="de-DE" dirty="0">
                <a:solidFill>
                  <a:schemeClr val="accent1"/>
                </a:solidFill>
              </a:rPr>
              <a:t>		Ggf. Anpassung der Evaluierung durch die erschwerte aktuelle Lage </a:t>
            </a:r>
          </a:p>
          <a:p>
            <a:pPr lvl="0"/>
            <a:endParaRPr lang="de-DE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2412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74365"/>
            <a:ext cx="737529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Campus Sontheim</a:t>
            </a: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401" y="6515213"/>
            <a:ext cx="737529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Bachelorthesis Kolloquium | Robert Zlomke | IT / AIB |  WiSe 2020/21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|  </a:t>
            </a:r>
            <a:fld id="{E6B5151A-17C4-4431-8407-112C0160A8B6}" type="slidenum">
              <a:rPr lang="de-DE" smtClean="0"/>
              <a:pPr>
                <a:spcAft>
                  <a:spcPts val="600"/>
                </a:spcAft>
              </a:pPr>
              <a:t>14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</p:spPr>
        <p:txBody>
          <a:bodyPr anchor="t">
            <a:normAutofit/>
          </a:bodyPr>
          <a:lstStyle/>
          <a:p>
            <a:pPr lvl="0"/>
            <a:r>
              <a:rPr lang="de-DE" dirty="0"/>
              <a:t>Zeitplan</a:t>
            </a:r>
          </a:p>
        </p:txBody>
      </p:sp>
      <p:pic>
        <p:nvPicPr>
          <p:cNvPr id="8" name="Grafik 7" descr="Ein Bild, das Text, Shoji, Schrank enthält.&#10;&#10;Automatisch generierte Beschreibung">
            <a:extLst>
              <a:ext uri="{FF2B5EF4-FFF2-40B4-BE49-F238E27FC236}">
                <a16:creationId xmlns:a16="http://schemas.microsoft.com/office/drawing/2014/main" id="{9A94CD92-15F4-4C67-9260-91CC089CD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5" y="2403609"/>
            <a:ext cx="11377084" cy="34700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9546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Technologien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1157627F-B7DC-4EFF-BD81-1A592AB8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A5FA3907-DD6F-499A-A65E-989C1842B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BE13F4B6-5C66-434E-98D4-89A7550E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2704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74365"/>
            <a:ext cx="737529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Campus Sontheim</a:t>
            </a: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401" y="6515213"/>
            <a:ext cx="737529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Bachelorthesis Kolloquium | Robert Zlomke | IT / AIB |  WiSe 2020/21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|  </a:t>
            </a:r>
            <a:fld id="{E6B5151A-17C4-4431-8407-112C0160A8B6}" type="slidenum">
              <a:rPr lang="de-DE" smtClean="0"/>
              <a:pPr>
                <a:spcAft>
                  <a:spcPts val="600"/>
                </a:spcAft>
              </a:pPr>
              <a:t>16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</p:spPr>
        <p:txBody>
          <a:bodyPr anchor="t">
            <a:normAutofit/>
          </a:bodyPr>
          <a:lstStyle/>
          <a:p>
            <a:pPr lvl="0"/>
            <a:r>
              <a:rPr lang="de-DE" dirty="0"/>
              <a:t>Oculus Quest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type="body" orient="vert" idx="13"/>
          </p:nvPr>
        </p:nvSpPr>
        <p:spPr>
          <a:xfrm>
            <a:off x="406400" y="2033702"/>
            <a:ext cx="7128933" cy="4209936"/>
          </a:xfrm>
        </p:spPr>
        <p:txBody>
          <a:bodyPr anchor="t"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Oculus Quest ist eine All-in-</a:t>
            </a:r>
            <a:r>
              <a:rPr lang="de-DE" dirty="0" err="1"/>
              <a:t>One</a:t>
            </a:r>
            <a:r>
              <a:rPr lang="de-DE" dirty="0"/>
              <a:t>-</a:t>
            </a:r>
            <a:r>
              <a:rPr lang="de-DE" dirty="0" err="1"/>
              <a:t>Gamingsystem</a:t>
            </a:r>
            <a:r>
              <a:rPr lang="de-DE" dirty="0"/>
              <a:t> für Virtual Reality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Sensoren im Inneren des Headsets tracken die Bewegung des Nutzers.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Oculus-Touch-Controller sind die Hände im Spiel beteiligt</a:t>
            </a:r>
          </a:p>
          <a:p>
            <a:pPr marL="630903" lvl="1" indent="-342900">
              <a:buFont typeface="Wingdings" panose="05000000000000000000" pitchFamily="2" charset="2"/>
              <a:buChar char="Ø"/>
            </a:pPr>
            <a:r>
              <a:rPr lang="de-DE" dirty="0"/>
              <a:t>Somit zur Entwicklung zu Hause gut geeignet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FAA0BEA-E273-4CA7-8328-B03E8E5C6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968" y="2097883"/>
            <a:ext cx="3554117" cy="39600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87153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74365"/>
            <a:ext cx="737529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Campus Sontheim</a:t>
            </a: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401" y="6515213"/>
            <a:ext cx="737529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Bachelorthesis Kolloquium | Robert Zlomke | IT / AIB |  WiSe 2020/21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|  </a:t>
            </a:r>
            <a:fld id="{E6B5151A-17C4-4431-8407-112C0160A8B6}" type="slidenum">
              <a:rPr lang="de-DE" smtClean="0"/>
              <a:pPr>
                <a:spcAft>
                  <a:spcPts val="600"/>
                </a:spcAft>
              </a:pPr>
              <a:t>17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</p:spPr>
        <p:txBody>
          <a:bodyPr anchor="t">
            <a:normAutofit/>
          </a:bodyPr>
          <a:lstStyle/>
          <a:p>
            <a:pPr lvl="0"/>
            <a:r>
              <a:rPr lang="de-DE" dirty="0"/>
              <a:t>Unity 3D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type="body" orient="vert" idx="13"/>
          </p:nvPr>
        </p:nvSpPr>
        <p:spPr>
          <a:xfrm>
            <a:off x="406400" y="2033702"/>
            <a:ext cx="7128933" cy="4209936"/>
          </a:xfrm>
        </p:spPr>
        <p:txBody>
          <a:bodyPr anchor="t"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Laufzeit- und Entwicklungsumgebung für Spiele und anderer interaktive 3D-Grafik-Anwendungen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In einer Szene werden mehrere 3D Objekte z.B. zu einer virtuellen Welt angeordnet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Meistgenutzte VR-Entwicklungsplattform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Android Support um Vergleich zu den anderen Entwicklungsumgebungen wie die Unreal Engine am umfangreichsten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AB08609-EFC3-41FA-BC06-9B808BFBB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334" y="3238091"/>
            <a:ext cx="4248152" cy="15399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5575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74365"/>
            <a:ext cx="737529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Campus Sontheim</a:t>
            </a: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401" y="6515213"/>
            <a:ext cx="737529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Bachelorthesis Kolloquium | Robert Zlomke | IT / AIB |  WiSe 2020/21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|  </a:t>
            </a:r>
            <a:fld id="{E6B5151A-17C4-4431-8407-112C0160A8B6}" type="slidenum">
              <a:rPr lang="de-DE" smtClean="0"/>
              <a:pPr>
                <a:spcAft>
                  <a:spcPts val="600"/>
                </a:spcAft>
              </a:pPr>
              <a:t>18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</p:spPr>
        <p:txBody>
          <a:bodyPr anchor="t">
            <a:normAutofit/>
          </a:bodyPr>
          <a:lstStyle/>
          <a:p>
            <a:pPr lvl="0"/>
            <a:r>
              <a:rPr lang="de-DE" dirty="0"/>
              <a:t>Bisherige Ergebnisse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type="body" orient="vert" idx="13"/>
          </p:nvPr>
        </p:nvSpPr>
        <p:spPr>
          <a:xfrm>
            <a:off x="406401" y="2033702"/>
            <a:ext cx="5961974" cy="4209936"/>
          </a:xfrm>
        </p:spPr>
        <p:txBody>
          <a:bodyPr anchor="t"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Projekt aus </a:t>
            </a:r>
            <a:r>
              <a:rPr lang="de-DE" dirty="0" err="1"/>
              <a:t>Bitbucket</a:t>
            </a:r>
            <a:r>
              <a:rPr lang="de-DE" dirty="0"/>
              <a:t> ausgecheckt und lokal in Unity zum Laufen gebracht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Prototyp für den Malus in einem separaten Unity Projekt entwickelt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Den zu laufenden Weg der </a:t>
            </a:r>
            <a:r>
              <a:rPr lang="de-DE"/>
              <a:t>3 Szenarien </a:t>
            </a:r>
            <a:r>
              <a:rPr lang="de-DE" dirty="0"/>
              <a:t>vorbereitet</a:t>
            </a:r>
          </a:p>
          <a:p>
            <a:pPr lvl="0"/>
            <a:endParaRPr lang="de-DE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11" name="Bildplatzhalter 10" descr="Ein Bild, das drinnen, gefliest enthält.&#10;&#10;Automatisch generierte Beschreibung">
            <a:extLst>
              <a:ext uri="{FF2B5EF4-FFF2-40B4-BE49-F238E27FC236}">
                <a16:creationId xmlns:a16="http://schemas.microsoft.com/office/drawing/2014/main" id="{984D6BA4-225A-4198-BBFC-16A47E90B586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/>
          <a:srcRect l="2486" r="2486"/>
          <a:stretch>
            <a:fillRect/>
          </a:stretch>
        </p:blipFill>
        <p:spPr>
          <a:xfrm>
            <a:off x="6556375" y="2098675"/>
            <a:ext cx="5227638" cy="3959225"/>
          </a:xfrm>
        </p:spPr>
      </p:pic>
    </p:spTree>
    <p:extLst>
      <p:ext uri="{BB962C8B-B14F-4D97-AF65-F5344CB8AC3E}">
        <p14:creationId xmlns:p14="http://schemas.microsoft.com/office/powerpoint/2010/main" val="2622449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74365"/>
            <a:ext cx="737529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Campus Sontheim</a:t>
            </a: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401" y="6515213"/>
            <a:ext cx="737529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Bachelorthesis Kolloquium | Robert Zlomke | IT / AIB |  WiSe 2020/21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|  </a:t>
            </a:r>
            <a:fld id="{E6B5151A-17C4-4431-8407-112C0160A8B6}" type="slidenum">
              <a:rPr lang="de-DE" smtClean="0"/>
              <a:pPr>
                <a:spcAft>
                  <a:spcPts val="600"/>
                </a:spcAft>
              </a:pPr>
              <a:t>19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</p:spPr>
        <p:txBody>
          <a:bodyPr anchor="t">
            <a:normAutofit/>
          </a:bodyPr>
          <a:lstStyle/>
          <a:p>
            <a:pPr lvl="0"/>
            <a:r>
              <a:rPr lang="de-DE" dirty="0"/>
              <a:t>Bisherige Ergebnisse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type="body" orient="vert" idx="13"/>
          </p:nvPr>
        </p:nvSpPr>
        <p:spPr>
          <a:xfrm>
            <a:off x="406401" y="2033702"/>
            <a:ext cx="5961974" cy="4209936"/>
          </a:xfrm>
        </p:spPr>
        <p:txBody>
          <a:bodyPr anchor="t">
            <a:normAutofit/>
          </a:bodyPr>
          <a:lstStyle/>
          <a:p>
            <a:pPr lvl="0"/>
            <a:r>
              <a:rPr lang="de-DE" dirty="0"/>
              <a:t>Hindernisse</a:t>
            </a:r>
          </a:p>
          <a:p>
            <a:pPr lvl="0"/>
            <a:endParaRPr lang="de-DE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7" name="Bildplatzhalter 6" descr="Ein Bild, das Text, drinnen, weiß, Computer enthält.&#10;&#10;Automatisch generierte Beschreibung">
            <a:extLst>
              <a:ext uri="{FF2B5EF4-FFF2-40B4-BE49-F238E27FC236}">
                <a16:creationId xmlns:a16="http://schemas.microsoft.com/office/drawing/2014/main" id="{CCB3F40B-CE45-492E-960F-715466495525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/>
          <a:srcRect l="22860" r="22860"/>
          <a:stretch>
            <a:fillRect/>
          </a:stretch>
        </p:blipFill>
        <p:spPr>
          <a:xfrm>
            <a:off x="1284745" y="4343900"/>
            <a:ext cx="1984186" cy="2034063"/>
          </a:xfrm>
        </p:spPr>
      </p:pic>
      <p:pic>
        <p:nvPicPr>
          <p:cNvPr id="9" name="Grafik 8" descr="Ein Bild, das Text, Computer, drinnen, Tastatur enthält.&#10;&#10;Automatisch generierte Beschreibung">
            <a:extLst>
              <a:ext uri="{FF2B5EF4-FFF2-40B4-BE49-F238E27FC236}">
                <a16:creationId xmlns:a16="http://schemas.microsoft.com/office/drawing/2014/main" id="{BFD1645D-1586-402E-9D17-DC1F53398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03" y="2627285"/>
            <a:ext cx="3628621" cy="1603429"/>
          </a:xfrm>
          <a:prstGeom prst="rect">
            <a:avLst/>
          </a:prstGeom>
        </p:spPr>
      </p:pic>
      <p:pic>
        <p:nvPicPr>
          <p:cNvPr id="15" name="Grafik 14" descr="Ein Bild, das Text, drinnen, Computer, computer enthält.&#10;&#10;Automatisch generierte Beschreibung">
            <a:extLst>
              <a:ext uri="{FF2B5EF4-FFF2-40B4-BE49-F238E27FC236}">
                <a16:creationId xmlns:a16="http://schemas.microsoft.com/office/drawing/2014/main" id="{5B6A3486-D860-44E7-B099-DDE1AC069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844787" y="3164401"/>
            <a:ext cx="3310440" cy="2194129"/>
          </a:xfrm>
          <a:prstGeom prst="rect">
            <a:avLst/>
          </a:prstGeom>
        </p:spPr>
      </p:pic>
      <p:pic>
        <p:nvPicPr>
          <p:cNvPr id="17" name="Grafik 16" descr="Ein Bild, das drinnen, gefliest, Kachel enthält.&#10;&#10;Automatisch generierte Beschreibung">
            <a:extLst>
              <a:ext uri="{FF2B5EF4-FFF2-40B4-BE49-F238E27FC236}">
                <a16:creationId xmlns:a16="http://schemas.microsoft.com/office/drawing/2014/main" id="{5ACCB9A6-8EC0-4256-B522-CA3D00F137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9722" y="2307752"/>
            <a:ext cx="2327669" cy="400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1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ZWISCHENTITEL</a:t>
            </a:r>
            <a:br>
              <a:rPr lang="de-DE"/>
            </a:br>
            <a:r>
              <a:rPr lang="de-DE"/>
              <a:t>TRENNERSEITE</a:t>
            </a:r>
            <a:endParaRPr lang="de-DE" dirty="0"/>
          </a:p>
        </p:txBody>
      </p:sp>
      <p:sp>
        <p:nvSpPr>
          <p:cNvPr id="7" name="Vertikaler Textplatzhalter 6"/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r>
              <a:rPr lang="pt-BR"/>
              <a:t>Unt quas sit mo dostectur:</a:t>
            </a:r>
          </a:p>
          <a:p>
            <a:r>
              <a:rPr lang="de-DE"/>
              <a:t>consequodioomni doloris</a:t>
            </a:r>
            <a:endParaRPr lang="de-DE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1157627F-B7DC-4EFF-BD81-1A592AB8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A5FA3907-DD6F-499A-A65E-989C1842B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BE13F4B6-5C66-434E-98D4-89A7550E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3323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74365"/>
            <a:ext cx="737529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Campus Sontheim</a:t>
            </a: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401" y="6515213"/>
            <a:ext cx="737529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Bachelorthesis Kolloquium | Robert Zlomke | IT / AIB |  WiSe 2020/21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|  </a:t>
            </a:r>
            <a:fld id="{E6B5151A-17C4-4431-8407-112C0160A8B6}" type="slidenum">
              <a:rPr lang="de-DE" smtClean="0"/>
              <a:pPr>
                <a:spcAft>
                  <a:spcPts val="600"/>
                </a:spcAft>
              </a:pPr>
              <a:t>20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</p:spPr>
        <p:txBody>
          <a:bodyPr anchor="t">
            <a:normAutofit/>
          </a:bodyPr>
          <a:lstStyle/>
          <a:p>
            <a:pPr lvl="0"/>
            <a:r>
              <a:rPr lang="de-DE" dirty="0"/>
              <a:t>Bisherige Ergebnisse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type="body" orient="vert" idx="13"/>
          </p:nvPr>
        </p:nvSpPr>
        <p:spPr>
          <a:xfrm>
            <a:off x="406400" y="2033702"/>
            <a:ext cx="7128933" cy="4209936"/>
          </a:xfrm>
        </p:spPr>
        <p:txBody>
          <a:bodyPr anchor="t"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Oculus Quest Integration als Schnittstelle zum Headset eingebunden und konfiguriert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Malus in das Projekt integriert und angepasst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Implementieren der Datenerfassung für die spätere Auswertung begonnen</a:t>
            </a:r>
          </a:p>
        </p:txBody>
      </p:sp>
      <p:pic>
        <p:nvPicPr>
          <p:cNvPr id="3" name="Grafik 2" descr="Ein Bild, das Tisch enthält.&#10;&#10;Automatisch generierte Beschreibung">
            <a:extLst>
              <a:ext uri="{FF2B5EF4-FFF2-40B4-BE49-F238E27FC236}">
                <a16:creationId xmlns:a16="http://schemas.microsoft.com/office/drawing/2014/main" id="{01E42ADC-D9F7-44DD-8C14-8D8F722EB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333" y="3986331"/>
            <a:ext cx="3862917" cy="9764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81092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Bisherige Ergebnisse (Demo)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21</a:t>
            </a:fld>
            <a:endParaRPr lang="de-DE" dirty="0"/>
          </a:p>
        </p:txBody>
      </p:sp>
      <p:pic>
        <p:nvPicPr>
          <p:cNvPr id="4" name="Onlinemedien 3" title="Projekt - Demo">
            <a:hlinkClick r:id="" action="ppaction://media"/>
            <a:extLst>
              <a:ext uri="{FF2B5EF4-FFF2-40B4-BE49-F238E27FC236}">
                <a16:creationId xmlns:a16="http://schemas.microsoft.com/office/drawing/2014/main" id="{6CD6CF83-D902-474A-B391-ED3C4486BA3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36919" y="1958829"/>
            <a:ext cx="7716055" cy="435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4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Offene Fragen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Durchführung der Evaluierung in der aktuellen Situation sehr schwierig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Onlineanbieter für den Fragebogen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Software für die Evaluation der gesammelten Daten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6935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Weitere Vorgehensweise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Datenerfassung und Export vollständig implementieren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Fragebogen erstellen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Ggf. </a:t>
            </a:r>
            <a:r>
              <a:rPr lang="de-DE"/>
              <a:t>Szenario anpassen</a:t>
            </a:r>
            <a:endParaRPr lang="de-DE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Sammeln von Daten durch Durchführung des Szenarios mit Nutzer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Auswertung der gesammelten Daten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Schriftliche Ausarbeitung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509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Vertikaler Textplatzhalter 23"/>
          <p:cNvSpPr>
            <a:spLocks noGrp="1"/>
          </p:cNvSpPr>
          <p:nvPr>
            <p:ph type="body" orient="vert" idx="14"/>
          </p:nvPr>
        </p:nvSpPr>
        <p:spPr>
          <a:xfrm>
            <a:off x="2088000" y="3056888"/>
            <a:ext cx="9695489" cy="1915337"/>
          </a:xfrm>
        </p:spPr>
        <p:txBody>
          <a:bodyPr/>
          <a:lstStyle/>
          <a:p>
            <a:pPr algn="just"/>
            <a:endParaRPr lang="de-DE" dirty="0"/>
          </a:p>
          <a:p>
            <a:pPr algn="just"/>
            <a:r>
              <a:rPr lang="de-DE" dirty="0"/>
              <a:t>Danke – Für Die</a:t>
            </a:r>
          </a:p>
          <a:p>
            <a:pPr algn="just"/>
            <a:r>
              <a:rPr lang="de-DE" dirty="0"/>
              <a:t>Aufmerksamkeit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52AECA44-6693-4EB7-B2B5-6A2C586F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90DBF1E-C4B8-4D3B-84CE-E6AD5C7E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F034B9B7-B9EB-4395-8629-FCFEFC1B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564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err="1"/>
              <a:t>AGenda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>
          <a:xfrm>
            <a:off x="407458" y="2033591"/>
            <a:ext cx="11377084" cy="4210049"/>
          </a:xfrm>
        </p:spPr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Problemstellung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Zielsetzung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Vorgehensweise (Grobgliederung)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Zeitplan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Bisherige Ergebnisse (Status)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Offene Fragen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Weitere Vorgehensweise</a:t>
            </a:r>
            <a:endParaRPr lang="de-DE" dirty="0">
              <a:solidFill>
                <a:srgbClr val="DC3769"/>
              </a:solidFill>
            </a:endParaRP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007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Thema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algn="ctr"/>
            <a:endParaRPr lang="de-DE" dirty="0">
              <a:solidFill>
                <a:srgbClr val="000000"/>
              </a:solidFill>
            </a:endParaRPr>
          </a:p>
          <a:p>
            <a:pPr algn="ctr"/>
            <a:endParaRPr lang="de-DE" dirty="0">
              <a:solidFill>
                <a:schemeClr val="accent1"/>
              </a:solidFill>
            </a:endParaRPr>
          </a:p>
          <a:p>
            <a:pPr algn="ctr"/>
            <a:r>
              <a:rPr lang="de-DE" dirty="0">
                <a:solidFill>
                  <a:schemeClr val="accent1"/>
                </a:solidFill>
              </a:rPr>
              <a:t>Konzeption und Evaluation von Benutzerkonditionierung </a:t>
            </a:r>
          </a:p>
          <a:p>
            <a:pPr algn="ctr"/>
            <a:r>
              <a:rPr lang="de-DE" dirty="0">
                <a:solidFill>
                  <a:schemeClr val="accent1"/>
                </a:solidFill>
              </a:rPr>
              <a:t>in Virtual Reality unter dem Einsatz eines Malus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520AE7C-4F1A-4DFD-A770-7F012F0895F7}"/>
              </a:ext>
            </a:extLst>
          </p:cNvPr>
          <p:cNvSpPr/>
          <p:nvPr/>
        </p:nvSpPr>
        <p:spPr>
          <a:xfrm>
            <a:off x="2289243" y="2892358"/>
            <a:ext cx="7671880" cy="182231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2476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Problemstellung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de-DE" dirty="0">
                <a:solidFill>
                  <a:srgbClr val="000000"/>
                </a:solidFill>
                <a:latin typeface="Raleway"/>
              </a:rPr>
              <a:t>Virtuelle Umgebungen zu Fuß zu erkunden ist die realistischste und natürlichste Schnittstelle. Zeitgleich ist dies auch technisch und logistisch am anspruchsvollsten.</a:t>
            </a:r>
          </a:p>
          <a:p>
            <a:pPr lvl="0"/>
            <a:r>
              <a:rPr lang="de-DE" b="0" i="0" dirty="0">
                <a:solidFill>
                  <a:srgbClr val="000000"/>
                </a:solidFill>
                <a:effectLst/>
                <a:latin typeface="Raleway"/>
              </a:rPr>
              <a:t>Allgemein wurden in bisherigen </a:t>
            </a:r>
            <a:r>
              <a:rPr lang="de-DE" dirty="0">
                <a:solidFill>
                  <a:srgbClr val="000000"/>
                </a:solidFill>
                <a:latin typeface="Raleway"/>
              </a:rPr>
              <a:t>Arbeiten sich auf die </a:t>
            </a:r>
            <a:r>
              <a:rPr lang="de-DE" b="0" i="0" dirty="0">
                <a:solidFill>
                  <a:srgbClr val="000000"/>
                </a:solidFill>
                <a:effectLst/>
                <a:latin typeface="Raleway"/>
              </a:rPr>
              <a:t>Fortbewegung in übereinstimmenden oder leeren Umgebungen konzentriert. Weniger wurde darauf geachtet, wie sich eine Änderung der Nichtübereinstimmung zwischen der physischen Umgebung und ihrer virtuellen Darstellung auf die Benutzer auswirkt.</a:t>
            </a:r>
          </a:p>
          <a:p>
            <a:pPr lvl="0"/>
            <a:endParaRPr lang="de-DE" dirty="0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9232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Zielsetzung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Konzipieren eines Szenarios, in dem das Bewegungsverhalten der Nutzer über festgelegte Reize in der VR beeinflussen zu können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Evaluation um die benötigten Daten zu sammeln und auszuwerten</a:t>
            </a:r>
            <a:endParaRPr lang="de-DE" dirty="0">
              <a:solidFill>
                <a:srgbClr val="DC3769"/>
              </a:solidFill>
            </a:endParaRP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3329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Betreuer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de-DE" dirty="0"/>
              <a:t>Erstbetreuer: </a:t>
            </a:r>
            <a:r>
              <a:rPr lang="de-DE" b="1" dirty="0">
                <a:solidFill>
                  <a:schemeClr val="accent1"/>
                </a:solidFill>
              </a:rPr>
              <a:t>Prof. Dr. Gerrit Meixner</a:t>
            </a:r>
          </a:p>
          <a:p>
            <a:pPr lvl="0"/>
            <a:r>
              <a:rPr lang="de-DE" dirty="0"/>
              <a:t>	- Professor an der HHN in der Fakultät Informatik und Geschäftsführer des </a:t>
            </a:r>
            <a:r>
              <a:rPr lang="de-DE" dirty="0" err="1"/>
              <a:t>UniTyLab</a:t>
            </a:r>
            <a:endParaRPr lang="de-DE" dirty="0"/>
          </a:p>
          <a:p>
            <a:pPr lvl="0"/>
            <a:endParaRPr lang="de-DE" dirty="0"/>
          </a:p>
          <a:p>
            <a:pPr lvl="0"/>
            <a:r>
              <a:rPr lang="de-DE" dirty="0"/>
              <a:t>Zweitbetreuer: </a:t>
            </a:r>
            <a:r>
              <a:rPr lang="de-DE" b="1" dirty="0">
                <a:solidFill>
                  <a:schemeClr val="accent1"/>
                </a:solidFill>
              </a:rPr>
              <a:t>M.Sc. Philip Schäfer</a:t>
            </a:r>
          </a:p>
          <a:p>
            <a:pPr lvl="0"/>
            <a:r>
              <a:rPr lang="de-DE" dirty="0"/>
              <a:t>	- Wissenschaftlicher Mitarbeiter des </a:t>
            </a:r>
            <a:r>
              <a:rPr lang="de-DE" dirty="0" err="1"/>
              <a:t>UniTyLab</a:t>
            </a:r>
            <a:endParaRPr lang="de-DE" dirty="0"/>
          </a:p>
          <a:p>
            <a:pPr lvl="0"/>
            <a:endParaRPr lang="de-DE" dirty="0">
              <a:solidFill>
                <a:srgbClr val="DC3769"/>
              </a:solidFill>
            </a:endParaRP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1059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Vorgehensweise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Szenario wird nach der Definition der Konditionierungsreize entwickelt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Definition der Reize zur Konditionierung der Benutzer in VR (Malus)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Schnittstelle zur Oculus Quest implementieren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Auswahl der Erhebungsmethoden und nötigen Daten</a:t>
            </a:r>
          </a:p>
          <a:p>
            <a:pPr marL="342900" lvl="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dirty="0"/>
              <a:t>Evaluierung</a:t>
            </a:r>
          </a:p>
          <a:p>
            <a:pPr lvl="0"/>
            <a:endParaRPr lang="de-DE" dirty="0">
              <a:solidFill>
                <a:srgbClr val="DC3769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1479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sz="2200" dirty="0"/>
              <a:t>Vorgehensweise</a:t>
            </a:r>
            <a:br>
              <a:rPr lang="de-DE" dirty="0"/>
            </a:br>
            <a:r>
              <a:rPr lang="de-DE" dirty="0"/>
              <a:t>- Entwicklung des Szenarios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3 Verschiedene Szenen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de-DE" dirty="0"/>
              <a:t>Weg ohne Malus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de-DE" dirty="0"/>
              <a:t>Physikalischer weg mit Malus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de-DE" dirty="0"/>
              <a:t>Visueller Weg mit Malus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Verschiedene Objekte, die das Laufen auf dem Weg erschweren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4191086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Master 4x3 Hochschule Heilbronn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PT_HHN_16x9_DE_02.potx" id="{2AC1B5FE-E2EF-464A-AE9A-6144DCC24832}" vid="{E68E6C6E-6C71-4C90-B8D2-D9285002C9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1079</Words>
  <Application>Microsoft Office PowerPoint</Application>
  <PresentationFormat>Breitbild</PresentationFormat>
  <Paragraphs>188</Paragraphs>
  <Slides>24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9" baseType="lpstr">
      <vt:lpstr>Arial</vt:lpstr>
      <vt:lpstr>Calibri</vt:lpstr>
      <vt:lpstr>Raleway</vt:lpstr>
      <vt:lpstr>Wingdings</vt:lpstr>
      <vt:lpstr>PowerPoint Master 4x3 Hochschule Heilbronn</vt:lpstr>
      <vt:lpstr>Bachelorthesis Kolloquium</vt:lpstr>
      <vt:lpstr>ZWISCHENTITEL TRENNERSEITE</vt:lpstr>
      <vt:lpstr>AGenda</vt:lpstr>
      <vt:lpstr>Thema</vt:lpstr>
      <vt:lpstr>Problemstellung</vt:lpstr>
      <vt:lpstr>Zielsetzung</vt:lpstr>
      <vt:lpstr>Betreuer</vt:lpstr>
      <vt:lpstr>Vorgehensweise</vt:lpstr>
      <vt:lpstr>Vorgehensweise - Entwicklung des Szenarios</vt:lpstr>
      <vt:lpstr>Vorgehensweise - Entwicklung des Malus </vt:lpstr>
      <vt:lpstr>Vorgehensweise - Schnittstelle zur Oculus Quest </vt:lpstr>
      <vt:lpstr>Vorgehensweise - Erhebungsmethoden und nötige Daten </vt:lpstr>
      <vt:lpstr>Vorgehensweise - Evaluierung </vt:lpstr>
      <vt:lpstr>Zeitplan</vt:lpstr>
      <vt:lpstr>Technologien</vt:lpstr>
      <vt:lpstr>Oculus Quest</vt:lpstr>
      <vt:lpstr>Unity 3D</vt:lpstr>
      <vt:lpstr>Bisherige Ergebnisse</vt:lpstr>
      <vt:lpstr>Bisherige Ergebnisse</vt:lpstr>
      <vt:lpstr>Bisherige Ergebnisse</vt:lpstr>
      <vt:lpstr>Bisherige Ergebnisse (Demo)</vt:lpstr>
      <vt:lpstr>Offene Fragen</vt:lpstr>
      <vt:lpstr>Weitere Vorgehensweise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Bachelorthesis Kolloquium</dc:title>
  <dc:creator>Robert Zlomke</dc:creator>
  <cp:lastModifiedBy>Robert Zlomke</cp:lastModifiedBy>
  <cp:revision>1</cp:revision>
  <dcterms:created xsi:type="dcterms:W3CDTF">2021-01-18T08:50:10Z</dcterms:created>
  <dcterms:modified xsi:type="dcterms:W3CDTF">2021-01-18T08:50:22Z</dcterms:modified>
</cp:coreProperties>
</file>