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315" r:id="rId4"/>
    <p:sldId id="323" r:id="rId5"/>
    <p:sldId id="317" r:id="rId6"/>
    <p:sldId id="285" r:id="rId7"/>
    <p:sldId id="286" r:id="rId8"/>
    <p:sldId id="287" r:id="rId9"/>
    <p:sldId id="288" r:id="rId10"/>
    <p:sldId id="306" r:id="rId11"/>
    <p:sldId id="292" r:id="rId12"/>
    <p:sldId id="295" r:id="rId13"/>
    <p:sldId id="297" r:id="rId14"/>
    <p:sldId id="301" r:id="rId15"/>
    <p:sldId id="302" r:id="rId16"/>
    <p:sldId id="304" r:id="rId17"/>
    <p:sldId id="319"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23"/>
            <p14:sldId id="317"/>
            <p14:sldId id="285"/>
            <p14:sldId id="286"/>
            <p14:sldId id="287"/>
            <p14:sldId id="288"/>
          </p14:sldIdLst>
        </p14:section>
        <p14:section name="Social Media" id="{67BCA6F2-9BF8-4410-B55F-2C68D12F873E}">
          <p14:sldIdLst>
            <p14:sldId id="306"/>
            <p14:sldId id="292"/>
            <p14:sldId id="295"/>
            <p14:sldId id="297"/>
            <p14:sldId id="301"/>
            <p14:sldId id="302"/>
            <p14:sldId id="304"/>
          </p14:sldIdLst>
        </p14:section>
        <p14:section name="Erkenntnisse" id="{1F5D3F0E-2E10-417D-B3B3-F875A4E86560}">
          <p14:sldIdLst>
            <p14:sldId id="3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22"/>
    <a:srgbClr val="3F51B5"/>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878" y="-25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18992896"/>
        <c:axId val="118994432"/>
      </c:lineChart>
      <c:dateAx>
        <c:axId val="118992896"/>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18994432"/>
        <c:crosses val="autoZero"/>
        <c:auto val="1"/>
        <c:lblOffset val="100"/>
        <c:baseTimeUnit val="days"/>
      </c:dateAx>
      <c:valAx>
        <c:axId val="118994432"/>
        <c:scaling>
          <c:orientation val="minMax"/>
        </c:scaling>
        <c:delete val="0"/>
        <c:axPos val="l"/>
        <c:majorGridlines/>
        <c:numFmt formatCode="General" sourceLinked="1"/>
        <c:majorTickMark val="out"/>
        <c:minorTickMark val="none"/>
        <c:tickLblPos val="nextTo"/>
        <c:crossAx val="1189928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'Q18e--Q9'!$B$12:$C$12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'Q18e--Q9'!$D$10:$E$10</c:f>
              <c:strCache>
                <c:ptCount val="2"/>
                <c:pt idx="0">
                  <c:v>ja</c:v>
                </c:pt>
                <c:pt idx="1">
                  <c:v>nein</c:v>
                </c:pt>
              </c:strCache>
            </c:strRef>
          </c:cat>
          <c:val>
            <c:numRef>
              <c:f>'Q18e--Q9'!$D$12:$E$12</c:f>
              <c:numCache>
                <c:formatCode>0.00%</c:formatCode>
                <c:ptCount val="2"/>
                <c:pt idx="0">
                  <c:v>0.19587628865979381</c:v>
                </c:pt>
                <c:pt idx="1">
                  <c:v>0.80412371134020622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'Q18e--Q13'!$B$12:$C$12</c:f>
              <c:strCache>
                <c:ptCount val="1"/>
                <c:pt idx="0">
                  <c:v>Social Media %</c:v>
                </c:pt>
              </c:strCache>
            </c:strRef>
          </c:tx>
          <c:spPr>
            <a:solidFill>
              <a:srgbClr val="FF5722"/>
            </a:solidFill>
          </c:spPr>
          <c:dPt>
            <c:idx val="0"/>
            <c:bubble3D val="0"/>
            <c:spPr>
              <a:solidFill>
                <a:srgbClr val="F50057"/>
              </a:solidFill>
            </c:spPr>
          </c:dPt>
          <c:dPt>
            <c:idx val="1"/>
            <c:bubble3D val="0"/>
            <c:spPr>
              <a:solidFill>
                <a:srgbClr val="00C853"/>
              </a:solidFill>
            </c:spPr>
          </c:dPt>
          <c:dLbls>
            <c:showLegendKey val="0"/>
            <c:showVal val="1"/>
            <c:showCatName val="1"/>
            <c:showSerName val="0"/>
            <c:showPercent val="0"/>
            <c:showBubbleSize val="0"/>
            <c:showLeaderLines val="1"/>
          </c:dLbls>
          <c:cat>
            <c:strRef>
              <c:f>'Q18e--Q13'!$D$10:$F$10</c:f>
              <c:strCache>
                <c:ptCount val="3"/>
                <c:pt idx="0">
                  <c:v>ab und zu</c:v>
                </c:pt>
                <c:pt idx="1">
                  <c:v>ja</c:v>
                </c:pt>
                <c:pt idx="2">
                  <c:v>nein</c:v>
                </c:pt>
              </c:strCache>
            </c:strRef>
          </c:cat>
          <c:val>
            <c:numRef>
              <c:f>'Q18e--Q13'!$D$12:$F$12</c:f>
              <c:numCache>
                <c:formatCode>0.00%</c:formatCode>
                <c:ptCount val="3"/>
                <c:pt idx="0">
                  <c:v>0.65979381443298968</c:v>
                </c:pt>
                <c:pt idx="1">
                  <c:v>0.26804123711340205</c:v>
                </c:pt>
                <c:pt idx="2">
                  <c:v>7.2164948453608241E-2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'Q18e--Q14'!$B$12:$C$12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'Q18e--Q14'!$D$10:$E$10</c:f>
              <c:strCache>
                <c:ptCount val="2"/>
                <c:pt idx="0">
                  <c:v>ja</c:v>
                </c:pt>
                <c:pt idx="1">
                  <c:v>nein</c:v>
                </c:pt>
              </c:strCache>
            </c:strRef>
          </c:cat>
          <c:val>
            <c:numRef>
              <c:f>'Q18e--Q14'!$D$12:$E$12</c:f>
              <c:numCache>
                <c:formatCode>0.00%</c:formatCode>
                <c:ptCount val="2"/>
                <c:pt idx="0">
                  <c:v>0.88659793814432986</c:v>
                </c:pt>
                <c:pt idx="1">
                  <c:v>0.1134020618556701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'Q18e--Q16'!$B$12:$C$12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'Q18e--Q16'!$D$10:$E$10</c:f>
              <c:strCache>
                <c:ptCount val="2"/>
                <c:pt idx="0">
                  <c:v>ja</c:v>
                </c:pt>
                <c:pt idx="1">
                  <c:v>nein</c:v>
                </c:pt>
              </c:strCache>
            </c:strRef>
          </c:cat>
          <c:val>
            <c:numRef>
              <c:f>'Q18e--Q16'!$D$12:$E$12</c:f>
              <c:numCache>
                <c:formatCode>0.00%</c:formatCode>
                <c:ptCount val="2"/>
                <c:pt idx="0">
                  <c:v>0.35051546391752575</c:v>
                </c:pt>
                <c:pt idx="1">
                  <c:v>0.64948453608247425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20010624"/>
        <c:axId val="120012160"/>
      </c:lineChart>
      <c:dateAx>
        <c:axId val="12001062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20012160"/>
        <c:crosses val="autoZero"/>
        <c:auto val="1"/>
        <c:lblOffset val="100"/>
        <c:baseTimeUnit val="days"/>
      </c:dateAx>
      <c:valAx>
        <c:axId val="120012160"/>
        <c:scaling>
          <c:orientation val="minMax"/>
          <c:max val="250"/>
        </c:scaling>
        <c:delete val="0"/>
        <c:axPos val="l"/>
        <c:majorGridlines/>
        <c:numFmt formatCode="General" sourceLinked="1"/>
        <c:majorTickMark val="out"/>
        <c:minorTickMark val="none"/>
        <c:tickLblPos val="nextTo"/>
        <c:crossAx val="12001062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119641600"/>
        <c:axId val="119643136"/>
      </c:barChart>
      <c:catAx>
        <c:axId val="119641600"/>
        <c:scaling>
          <c:orientation val="minMax"/>
        </c:scaling>
        <c:delete val="0"/>
        <c:axPos val="b"/>
        <c:majorTickMark val="out"/>
        <c:minorTickMark val="none"/>
        <c:tickLblPos val="nextTo"/>
        <c:crossAx val="119643136"/>
        <c:crosses val="autoZero"/>
        <c:auto val="1"/>
        <c:lblAlgn val="ctr"/>
        <c:lblOffset val="100"/>
        <c:noMultiLvlLbl val="0"/>
      </c:catAx>
      <c:valAx>
        <c:axId val="119643136"/>
        <c:scaling>
          <c:orientation val="minMax"/>
        </c:scaling>
        <c:delete val="0"/>
        <c:axPos val="l"/>
        <c:majorGridlines/>
        <c:numFmt formatCode="0%" sourceLinked="0"/>
        <c:majorTickMark val="out"/>
        <c:minorTickMark val="none"/>
        <c:tickLblPos val="nextTo"/>
        <c:crossAx val="11964160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119772672"/>
        <c:axId val="119774208"/>
      </c:barChart>
      <c:catAx>
        <c:axId val="119772672"/>
        <c:scaling>
          <c:orientation val="minMax"/>
        </c:scaling>
        <c:delete val="0"/>
        <c:axPos val="b"/>
        <c:majorTickMark val="out"/>
        <c:minorTickMark val="none"/>
        <c:tickLblPos val="nextTo"/>
        <c:crossAx val="119774208"/>
        <c:crosses val="autoZero"/>
        <c:auto val="1"/>
        <c:lblAlgn val="ctr"/>
        <c:lblOffset val="100"/>
        <c:noMultiLvlLbl val="0"/>
      </c:catAx>
      <c:valAx>
        <c:axId val="119774208"/>
        <c:scaling>
          <c:orientation val="minMax"/>
        </c:scaling>
        <c:delete val="0"/>
        <c:axPos val="l"/>
        <c:majorGridlines/>
        <c:numFmt formatCode="0%" sourceLinked="0"/>
        <c:majorTickMark val="out"/>
        <c:minorTickMark val="none"/>
        <c:tickLblPos val="nextTo"/>
        <c:crossAx val="11977267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118761344"/>
        <c:axId val="118762880"/>
      </c:barChart>
      <c:catAx>
        <c:axId val="118761344"/>
        <c:scaling>
          <c:orientation val="minMax"/>
        </c:scaling>
        <c:delete val="0"/>
        <c:axPos val="b"/>
        <c:majorTickMark val="out"/>
        <c:minorTickMark val="none"/>
        <c:tickLblPos val="nextTo"/>
        <c:crossAx val="118762880"/>
        <c:crosses val="autoZero"/>
        <c:auto val="1"/>
        <c:lblAlgn val="ctr"/>
        <c:lblOffset val="100"/>
        <c:noMultiLvlLbl val="0"/>
      </c:catAx>
      <c:valAx>
        <c:axId val="118762880"/>
        <c:scaling>
          <c:orientation val="minMax"/>
        </c:scaling>
        <c:delete val="0"/>
        <c:axPos val="l"/>
        <c:majorGridlines/>
        <c:numFmt formatCode="0%" sourceLinked="0"/>
        <c:majorTickMark val="out"/>
        <c:minorTickMark val="none"/>
        <c:tickLblPos val="nextTo"/>
        <c:crossAx val="11876134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'Q18'!$A$4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'Q18'!$B$1:$H$1</c:f>
              <c:strCache>
                <c:ptCount val="7"/>
                <c:pt idx="0">
                  <c:v>Banner</c:v>
                </c:pt>
                <c:pt idx="1">
                  <c:v>Bewertungsportale</c:v>
                </c:pt>
                <c:pt idx="2">
                  <c:v>Flyer</c:v>
                </c:pt>
                <c:pt idx="3">
                  <c:v>Persönliche Empfehlungen</c:v>
                </c:pt>
                <c:pt idx="4">
                  <c:v>Social Media</c:v>
                </c:pt>
                <c:pt idx="5">
                  <c:v>Website der Location</c:v>
                </c:pt>
                <c:pt idx="6">
                  <c:v>Sonstiges</c:v>
                </c:pt>
              </c:strCache>
            </c:strRef>
          </c:cat>
          <c:val>
            <c:numRef>
              <c:f>'Q18'!$B$4:$H$4</c:f>
              <c:numCache>
                <c:formatCode>0.0%</c:formatCode>
                <c:ptCount val="7"/>
                <c:pt idx="0">
                  <c:v>0.16666666666666666</c:v>
                </c:pt>
                <c:pt idx="1">
                  <c:v>0.10416666666666667</c:v>
                </c:pt>
                <c:pt idx="2">
                  <c:v>0.296875</c:v>
                </c:pt>
                <c:pt idx="3">
                  <c:v>0.859375</c:v>
                </c:pt>
                <c:pt idx="4">
                  <c:v>0.50520833333333337</c:v>
                </c:pt>
                <c:pt idx="5">
                  <c:v>0.49479166666666669</c:v>
                </c:pt>
                <c:pt idx="6">
                  <c:v>5.2083333333333336E-2</c:v>
                </c:pt>
              </c:numCache>
            </c:numRef>
          </c:val>
        </c:ser>
        <c:dLbls>
          <c:showLegendKey val="0"/>
          <c:showVal val="0"/>
          <c:showCatName val="0"/>
          <c:showSerName val="0"/>
          <c:showPercent val="0"/>
          <c:showBubbleSize val="0"/>
        </c:dLbls>
        <c:gapWidth val="150"/>
        <c:axId val="121249792"/>
        <c:axId val="121251328"/>
      </c:barChart>
      <c:catAx>
        <c:axId val="121249792"/>
        <c:scaling>
          <c:orientation val="maxMin"/>
        </c:scaling>
        <c:delete val="0"/>
        <c:axPos val="l"/>
        <c:majorTickMark val="out"/>
        <c:minorTickMark val="none"/>
        <c:tickLblPos val="nextTo"/>
        <c:crossAx val="121251328"/>
        <c:crosses val="autoZero"/>
        <c:auto val="1"/>
        <c:lblAlgn val="ctr"/>
        <c:lblOffset val="100"/>
        <c:noMultiLvlLbl val="0"/>
      </c:catAx>
      <c:valAx>
        <c:axId val="121251328"/>
        <c:scaling>
          <c:orientation val="minMax"/>
        </c:scaling>
        <c:delete val="0"/>
        <c:axPos val="t"/>
        <c:majorGridlines/>
        <c:numFmt formatCode="0%" sourceLinked="0"/>
        <c:majorTickMark val="out"/>
        <c:minorTickMark val="none"/>
        <c:tickLblPos val="nextTo"/>
        <c:crossAx val="121249792"/>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Social Media</c:v>
          </c:tx>
          <c:spPr>
            <a:solidFill>
              <a:srgbClr val="00C853"/>
            </a:solidFill>
          </c:spPr>
          <c:invertIfNegative val="0"/>
          <c:dLbls>
            <c:showLegendKey val="0"/>
            <c:showVal val="1"/>
            <c:showCatName val="0"/>
            <c:showSerName val="0"/>
            <c:showPercent val="0"/>
            <c:showBubbleSize val="0"/>
            <c:showLeaderLines val="0"/>
          </c:dLbls>
          <c:cat>
            <c:strRef>
              <c:f>'Q18e--Q4'!$D$10:$G$10</c:f>
              <c:strCache>
                <c:ptCount val="4"/>
                <c:pt idx="0">
                  <c:v>1</c:v>
                </c:pt>
                <c:pt idx="1">
                  <c:v>2-4</c:v>
                </c:pt>
                <c:pt idx="2">
                  <c:v>5-7</c:v>
                </c:pt>
                <c:pt idx="3">
                  <c:v>7&lt;</c:v>
                </c:pt>
              </c:strCache>
            </c:strRef>
          </c:cat>
          <c:val>
            <c:numRef>
              <c:f>'Q18e--Q4'!$D$12:$G$12</c:f>
              <c:numCache>
                <c:formatCode>0.00%</c:formatCode>
                <c:ptCount val="4"/>
                <c:pt idx="0" formatCode="0%">
                  <c:v>0</c:v>
                </c:pt>
                <c:pt idx="1">
                  <c:v>0.51549999999999996</c:v>
                </c:pt>
                <c:pt idx="2">
                  <c:v>0.44330000000000003</c:v>
                </c:pt>
                <c:pt idx="3">
                  <c:v>4.1200000000000001E-2</c:v>
                </c:pt>
              </c:numCache>
            </c:numRef>
          </c:val>
        </c:ser>
        <c:ser>
          <c:idx val="2"/>
          <c:order val="1"/>
          <c:tx>
            <c:v>Gesamt</c:v>
          </c:tx>
          <c:spPr>
            <a:solidFill>
              <a:srgbClr val="FF5722"/>
            </a:solidFill>
          </c:spPr>
          <c:invertIfNegative val="0"/>
          <c:dLbls>
            <c:showLegendKey val="0"/>
            <c:showVal val="1"/>
            <c:showCatName val="0"/>
            <c:showSerName val="0"/>
            <c:showPercent val="0"/>
            <c:showBubbleSize val="0"/>
            <c:showLeaderLines val="0"/>
          </c:dLbls>
          <c:cat>
            <c:strRef>
              <c:f>'Q18e--Q4'!$D$10:$G$10</c:f>
              <c:strCache>
                <c:ptCount val="4"/>
                <c:pt idx="0">
                  <c:v>1</c:v>
                </c:pt>
                <c:pt idx="1">
                  <c:v>2-4</c:v>
                </c:pt>
                <c:pt idx="2">
                  <c:v>5-7</c:v>
                </c:pt>
                <c:pt idx="3">
                  <c:v>7&lt;</c:v>
                </c:pt>
              </c:strCache>
            </c:strRef>
          </c:cat>
          <c:val>
            <c:numRef>
              <c:f>'Q18e--Q4'!$D$13:$G$13</c:f>
              <c:numCache>
                <c:formatCode>0.00%</c:formatCode>
                <c:ptCount val="4"/>
                <c:pt idx="0">
                  <c:v>0</c:v>
                </c:pt>
                <c:pt idx="1">
                  <c:v>0.56770833333333337</c:v>
                </c:pt>
                <c:pt idx="2">
                  <c:v>0.38541666666666669</c:v>
                </c:pt>
                <c:pt idx="3">
                  <c:v>4.6875E-2</c:v>
                </c:pt>
              </c:numCache>
            </c:numRef>
          </c:val>
        </c:ser>
        <c:dLbls>
          <c:showLegendKey val="0"/>
          <c:showVal val="0"/>
          <c:showCatName val="0"/>
          <c:showSerName val="0"/>
          <c:showPercent val="0"/>
          <c:showBubbleSize val="0"/>
        </c:dLbls>
        <c:gapWidth val="150"/>
        <c:axId val="72230400"/>
        <c:axId val="72231936"/>
      </c:barChart>
      <c:catAx>
        <c:axId val="72230400"/>
        <c:scaling>
          <c:orientation val="minMax"/>
        </c:scaling>
        <c:delete val="0"/>
        <c:axPos val="b"/>
        <c:majorTickMark val="out"/>
        <c:minorTickMark val="none"/>
        <c:tickLblPos val="nextTo"/>
        <c:crossAx val="72231936"/>
        <c:crosses val="autoZero"/>
        <c:auto val="1"/>
        <c:lblAlgn val="ctr"/>
        <c:lblOffset val="100"/>
        <c:noMultiLvlLbl val="0"/>
      </c:catAx>
      <c:valAx>
        <c:axId val="72231936"/>
        <c:scaling>
          <c:orientation val="minMax"/>
        </c:scaling>
        <c:delete val="0"/>
        <c:axPos val="l"/>
        <c:majorGridlines/>
        <c:numFmt formatCode="0%" sourceLinked="1"/>
        <c:majorTickMark val="out"/>
        <c:minorTickMark val="none"/>
        <c:tickLblPos val="nextTo"/>
        <c:crossAx val="722304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'Q18e--Q7'!$B$12:$C$12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'Q18e--Q7'!$D$10:$E$10</c:f>
              <c:strCache>
                <c:ptCount val="2"/>
                <c:pt idx="0">
                  <c:v>ja</c:v>
                </c:pt>
                <c:pt idx="1">
                  <c:v>nein</c:v>
                </c:pt>
              </c:strCache>
            </c:strRef>
          </c:cat>
          <c:val>
            <c:numRef>
              <c:f>'Q18e--Q7'!$D$12:$E$12</c:f>
              <c:numCache>
                <c:formatCode>0.00%</c:formatCode>
                <c:ptCount val="2"/>
                <c:pt idx="0">
                  <c:v>0.865979381443299</c:v>
                </c:pt>
                <c:pt idx="1">
                  <c:v>0.13402061855670103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30.12.2014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30.12.2014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30.12.2014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30.12.2014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30.12.2014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I Fokus Social Media</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5.7)</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Social Media </a:t>
            </a:r>
            <a:r>
              <a:rPr lang="de-DE" sz="2000" dirty="0" smtClean="0">
                <a:latin typeface="Arial" panose="020B0604020202020204" pitchFamily="34" charset="0"/>
                <a:cs typeface="Arial" panose="020B0604020202020204" pitchFamily="34" charset="0"/>
              </a:rPr>
              <a:t>– Informationsquelle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00" b="1" dirty="0" smtClean="0">
                <a:latin typeface="Arial" panose="020B0604020202020204" pitchFamily="34" charset="0"/>
                <a:cs typeface="Arial" panose="020B0604020202020204" pitchFamily="34" charset="0"/>
              </a:rPr>
              <a:t>50,5% </a:t>
            </a:r>
            <a:r>
              <a:rPr lang="de-DE" sz="1500" dirty="0">
                <a:latin typeface="Arial" panose="020B0604020202020204" pitchFamily="34" charset="0"/>
                <a:cs typeface="Arial" panose="020B0604020202020204" pitchFamily="34" charset="0"/>
              </a:rPr>
              <a:t>der Befragten geben als </a:t>
            </a:r>
            <a:r>
              <a:rPr lang="de-DE" sz="1500" dirty="0" smtClean="0">
                <a:latin typeface="Arial" panose="020B0604020202020204" pitchFamily="34" charset="0"/>
                <a:cs typeface="Arial" panose="020B0604020202020204" pitchFamily="34" charset="0"/>
              </a:rPr>
              <a:t>Informationsquelle </a:t>
            </a:r>
            <a:r>
              <a:rPr lang="de-DE" sz="1500" b="1" dirty="0" smtClean="0">
                <a:latin typeface="Arial" panose="020B0604020202020204" pitchFamily="34" charset="0"/>
                <a:cs typeface="Arial" panose="020B0604020202020204" pitchFamily="34" charset="0"/>
              </a:rPr>
              <a:t>Social </a:t>
            </a:r>
            <a:r>
              <a:rPr lang="de-DE" sz="1500" b="1" dirty="0" smtClean="0">
                <a:latin typeface="Arial" panose="020B0604020202020204" pitchFamily="34" charset="0"/>
                <a:cs typeface="Arial" panose="020B0604020202020204" pitchFamily="34" charset="0"/>
              </a:rPr>
              <a:t>Media</a:t>
            </a:r>
            <a:r>
              <a:rPr lang="de-DE" sz="1500" dirty="0" smtClean="0">
                <a:latin typeface="Arial" panose="020B0604020202020204" pitchFamily="34" charset="0"/>
                <a:cs typeface="Arial" panose="020B0604020202020204" pitchFamily="34" charset="0"/>
              </a:rPr>
              <a:t> </a:t>
            </a:r>
            <a:r>
              <a:rPr lang="de-DE" sz="1500" dirty="0" smtClean="0">
                <a:latin typeface="Arial" panose="020B0604020202020204" pitchFamily="34" charset="0"/>
                <a:cs typeface="Arial" panose="020B0604020202020204" pitchFamily="34" charset="0"/>
              </a:rPr>
              <a:t>an.</a:t>
            </a:r>
            <a:endParaRPr lang="de-DE" sz="1500" dirty="0" smtClean="0">
              <a:latin typeface="Arial" panose="020B0604020202020204" pitchFamily="34" charset="0"/>
              <a:cs typeface="Arial" panose="020B0604020202020204" pitchFamily="34" charset="0"/>
            </a:endParaRPr>
          </a:p>
          <a:p>
            <a:pPr marL="720725" indent="-274638"/>
            <a:r>
              <a:rPr lang="de-DE" sz="1500" u="sng" dirty="0" smtClean="0">
                <a:latin typeface="Arial" panose="020B0604020202020204" pitchFamily="34" charset="0"/>
                <a:cs typeface="Arial" panose="020B0604020202020204" pitchFamily="34" charset="0"/>
              </a:rPr>
              <a:t>Schlussfolgerung:</a:t>
            </a:r>
            <a:r>
              <a:rPr lang="de-DE" sz="1500" dirty="0" smtClean="0">
                <a:latin typeface="Arial" panose="020B0604020202020204" pitchFamily="34" charset="0"/>
                <a:cs typeface="Arial" panose="020B0604020202020204" pitchFamily="34" charset="0"/>
              </a:rPr>
              <a:t> Die geplante Sharing-Funktion </a:t>
            </a:r>
            <a:r>
              <a:rPr lang="de-DE" sz="1500" dirty="0">
                <a:latin typeface="Arial" panose="020B0604020202020204" pitchFamily="34" charset="0"/>
                <a:cs typeface="Arial" panose="020B0604020202020204" pitchFamily="34" charset="0"/>
              </a:rPr>
              <a:t>unterstützt die </a:t>
            </a:r>
            <a:r>
              <a:rPr lang="de-DE" sz="1500" dirty="0" smtClean="0">
                <a:latin typeface="Arial" panose="020B0604020202020204" pitchFamily="34" charset="0"/>
                <a:cs typeface="Arial" panose="020B0604020202020204" pitchFamily="34" charset="0"/>
              </a:rPr>
              <a:t>Möglichkeit über eigene Routen </a:t>
            </a:r>
            <a:r>
              <a:rPr lang="de-DE" sz="1500" dirty="0">
                <a:latin typeface="Arial" panose="020B0604020202020204" pitchFamily="34" charset="0"/>
                <a:cs typeface="Arial" panose="020B0604020202020204" pitchFamily="34" charset="0"/>
              </a:rPr>
              <a:t>persönliche </a:t>
            </a:r>
            <a:r>
              <a:rPr lang="de-DE" sz="1500" dirty="0" smtClean="0">
                <a:latin typeface="Arial" panose="020B0604020202020204" pitchFamily="34" charset="0"/>
                <a:cs typeface="Arial" panose="020B0604020202020204" pitchFamily="34" charset="0"/>
              </a:rPr>
              <a:t>Empfehlungen </a:t>
            </a:r>
            <a:r>
              <a:rPr lang="de-DE" sz="1500" dirty="0" smtClean="0">
                <a:latin typeface="Arial" panose="020B0604020202020204" pitchFamily="34" charset="0"/>
                <a:cs typeface="Arial" panose="020B0604020202020204" pitchFamily="34" charset="0"/>
              </a:rPr>
              <a:t>über Social Media zu </a:t>
            </a:r>
            <a:r>
              <a:rPr lang="de-DE" sz="1500" dirty="0" smtClean="0">
                <a:latin typeface="Arial" panose="020B0604020202020204" pitchFamily="34" charset="0"/>
                <a:cs typeface="Arial" panose="020B0604020202020204" pitchFamily="34" charset="0"/>
              </a:rPr>
              <a:t>teilen</a:t>
            </a:r>
            <a:r>
              <a:rPr lang="de-DE" sz="1500" dirty="0" smtClean="0">
                <a:latin typeface="Arial" panose="020B0604020202020204" pitchFamily="34" charset="0"/>
                <a:cs typeface="Arial" panose="020B0604020202020204" pitchFamily="34" charset="0"/>
              </a:rPr>
              <a:t>. Außerdem zeigt es die Wichtigkeit diesen Kanal als Werbekanal zu nutzen.</a:t>
            </a:r>
            <a:endParaRPr lang="de-DE" sz="15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a:t>
            </a:r>
            <a:endParaRPr lang="de-DE" sz="900" dirty="0" smtClean="0">
              <a:solidFill>
                <a:prstClr val="white"/>
              </a:solidFill>
              <a:latin typeface="Arial" panose="020B0604020202020204" pitchFamily="34" charset="0"/>
              <a:cs typeface="Arial" panose="020B0604020202020204" pitchFamily="34" charset="0"/>
            </a:endParaRPr>
          </a:p>
          <a:p>
            <a:pPr lvl="0" algn="ctr"/>
            <a:r>
              <a:rPr lang="de-DE" sz="900" dirty="0" smtClean="0">
                <a:solidFill>
                  <a:prstClr val="white"/>
                </a:solidFill>
                <a:latin typeface="Arial" panose="020B0604020202020204" pitchFamily="34" charset="0"/>
                <a:cs typeface="Arial" panose="020B0604020202020204" pitchFamily="34" charset="0"/>
              </a:rPr>
              <a:t>(</a:t>
            </a:r>
            <a:r>
              <a:rPr lang="de-DE" sz="900" dirty="0">
                <a:solidFill>
                  <a:prstClr val="white"/>
                </a:solidFill>
                <a:latin typeface="Arial" panose="020B0604020202020204" pitchFamily="34" charset="0"/>
                <a:cs typeface="Arial" panose="020B0604020202020204" pitchFamily="34" charset="0"/>
              </a:rPr>
              <a:t>Multiple Choice) </a:t>
            </a:r>
            <a:endParaRPr lang="de-DE" sz="12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147906660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1201146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Größe der Gruppen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Gesamtergebnisse Q4: 1 (0,0%), 2-4 (56,8%), 5-7 (38,5%), 7&lt; (4,7%)</a:t>
            </a:r>
          </a:p>
          <a:p>
            <a:pPr marL="720725" indent="-274638"/>
            <a:r>
              <a:rPr lang="de-DE" sz="1600" dirty="0" smtClean="0">
                <a:latin typeface="Arial" panose="020B0604020202020204" pitchFamily="34" charset="0"/>
                <a:cs typeface="Arial" panose="020B0604020202020204" pitchFamily="34" charset="0"/>
              </a:rPr>
              <a:t>Bei den Teilnehmern die Angegeben haben ihre Informationen über Social Media zu beziehen, ist eine leichte Tendenz in Richtung größerer Gruppen zu erkennen. Dies ist aber nicht signifikant.</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Mit wie vielen Leuten, inklusive dir, gehst du etwas trinken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Q18e Social Media</a:t>
            </a:r>
            <a:r>
              <a:rPr lang="de-DE" sz="1600" dirty="0" smtClean="0">
                <a:latin typeface="Arial" panose="020B0604020202020204" pitchFamily="34" charset="0"/>
                <a:cs typeface="Arial" panose="020B0604020202020204" pitchFamily="34" charset="0"/>
              </a:rPr>
              <a:t> – </a:t>
            </a:r>
            <a:r>
              <a:rPr lang="de-DE" sz="1600" dirty="0">
                <a:latin typeface="Arial" panose="020B0604020202020204" pitchFamily="34" charset="0"/>
                <a:cs typeface="Arial" panose="020B0604020202020204" pitchFamily="34" charset="0"/>
              </a:rPr>
              <a:t>Woher beziehst du Informationen über Locations?</a:t>
            </a:r>
            <a:r>
              <a:rPr lang="de-DE" sz="900" dirty="0">
                <a:solidFill>
                  <a:prstClr val="white"/>
                </a:solidFill>
                <a:latin typeface="Arial" panose="020B0604020202020204" pitchFamily="34" charset="0"/>
                <a:cs typeface="Arial" panose="020B0604020202020204" pitchFamily="34" charset="0"/>
              </a:rPr>
              <a:t> </a:t>
            </a:r>
            <a:r>
              <a:rPr lang="de-DE" sz="900" dirty="0" smtClean="0">
                <a:solidFill>
                  <a:prstClr val="white"/>
                </a:solidFill>
                <a:latin typeface="Arial" panose="020B0604020202020204" pitchFamily="34" charset="0"/>
                <a:cs typeface="Arial" panose="020B0604020202020204" pitchFamily="34" charset="0"/>
              </a:rPr>
              <a:t>(Kreuztabelle)</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614164"/>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B050"/>
                </a:solidFill>
                <a:latin typeface="Arial" panose="020B0604020202020204" pitchFamily="34" charset="0"/>
                <a:cs typeface="Arial" panose="020B0604020202020204" pitchFamily="34" charset="0"/>
              </a:rPr>
              <a:t>N</a:t>
            </a:r>
            <a:r>
              <a:rPr lang="de-DE" sz="1400" dirty="0" smtClean="0">
                <a:solidFill>
                  <a:schemeClr val="tx1"/>
                </a:solidFill>
                <a:latin typeface="Arial" panose="020B0604020202020204" pitchFamily="34" charset="0"/>
                <a:cs typeface="Arial" panose="020B0604020202020204" pitchFamily="34" charset="0"/>
              </a:rPr>
              <a:t> = </a:t>
            </a:r>
            <a:r>
              <a:rPr lang="de-DE" sz="1400" dirty="0" smtClean="0">
                <a:solidFill>
                  <a:schemeClr val="tx1"/>
                </a:solidFill>
                <a:latin typeface="Arial" panose="020B0604020202020204" pitchFamily="34" charset="0"/>
                <a:cs typeface="Arial" panose="020B0604020202020204" pitchFamily="34" charset="0"/>
              </a:rPr>
              <a:t>97</a:t>
            </a:r>
          </a:p>
          <a:p>
            <a:pPr algn="ctr"/>
            <a:r>
              <a:rPr lang="de-DE" sz="1400" dirty="0" smtClean="0">
                <a:solidFill>
                  <a:srgbClr val="FF5722"/>
                </a:solidFill>
                <a:latin typeface="Arial" panose="020B0604020202020204" pitchFamily="34" charset="0"/>
                <a:cs typeface="Arial" panose="020B0604020202020204" pitchFamily="34" charset="0"/>
              </a:rPr>
              <a:t>N</a:t>
            </a:r>
            <a:r>
              <a:rPr lang="de-DE" sz="1400" dirty="0" smtClean="0">
                <a:solidFill>
                  <a:schemeClr val="tx1"/>
                </a:solidFill>
                <a:latin typeface="Arial" panose="020B0604020202020204" pitchFamily="34" charset="0"/>
                <a:cs typeface="Arial" panose="020B0604020202020204" pitchFamily="34" charset="0"/>
              </a:rPr>
              <a:t>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1535825326"/>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211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Nutzungsverhalten von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Gesamtergebnisse </a:t>
            </a:r>
            <a:r>
              <a:rPr lang="de-DE" sz="1600" dirty="0" smtClean="0">
                <a:latin typeface="Arial" panose="020B0604020202020204" pitchFamily="34" charset="0"/>
                <a:cs typeface="Arial" panose="020B0604020202020204" pitchFamily="34" charset="0"/>
              </a:rPr>
              <a:t>Q7: </a:t>
            </a:r>
            <a:r>
              <a:rPr lang="de-DE" sz="1600" dirty="0" smtClean="0">
                <a:latin typeface="Arial" panose="020B0604020202020204" pitchFamily="34" charset="0"/>
                <a:cs typeface="Arial" panose="020B0604020202020204" pitchFamily="34" charset="0"/>
              </a:rPr>
              <a:t>Ja (88,0%), Nein (12,0%)</a:t>
            </a:r>
          </a:p>
          <a:p>
            <a:pPr marL="720725" indent="-274638"/>
            <a:r>
              <a:rPr lang="de-DE" sz="1600" dirty="0" smtClean="0">
                <a:latin typeface="Arial" panose="020B0604020202020204" pitchFamily="34" charset="0"/>
                <a:cs typeface="Arial" panose="020B0604020202020204" pitchFamily="34" charset="0"/>
              </a:rPr>
              <a:t>Die Verteilung bei dieser Kreuztabelle ist nahezu identisch mit der Gesamtverteilung.</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Nutzt du Happy Hours</a:t>
            </a:r>
            <a:r>
              <a:rPr lang="de-DE" sz="1600" dirty="0">
                <a:latin typeface="Arial" panose="020B0604020202020204" pitchFamily="34" charset="0"/>
                <a:cs typeface="Arial" panose="020B0604020202020204" pitchFamily="34" charset="0"/>
              </a:rPr>
              <a:t>? * </a:t>
            </a:r>
            <a:r>
              <a:rPr lang="de-DE" sz="1600" b="1" dirty="0" smtClean="0">
                <a:latin typeface="Arial" panose="020B0604020202020204" pitchFamily="34" charset="0"/>
                <a:cs typeface="Arial" panose="020B0604020202020204" pitchFamily="34" charset="0"/>
              </a:rPr>
              <a:t>Q18e: Social Media</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400112244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6887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Gesamtergebnisse </a:t>
            </a:r>
            <a:r>
              <a:rPr lang="de-DE" sz="1600"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Ja </a:t>
            </a:r>
            <a:r>
              <a:rPr lang="de-DE" sz="1600" dirty="0" smtClean="0">
                <a:latin typeface="Arial" panose="020B0604020202020204" pitchFamily="34" charset="0"/>
                <a:cs typeface="Arial" panose="020B0604020202020204" pitchFamily="34" charset="0"/>
              </a:rPr>
              <a:t>(15,6%),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(84,4%)</a:t>
            </a:r>
            <a:endParaRPr lang="de-DE" sz="1600" dirty="0">
              <a:latin typeface="Arial" panose="020B0604020202020204" pitchFamily="34" charset="0"/>
              <a:cs typeface="Arial" panose="020B0604020202020204" pitchFamily="34" charset="0"/>
            </a:endParaRPr>
          </a:p>
          <a:p>
            <a:pPr marL="720725" indent="-274638"/>
            <a:r>
              <a:rPr lang="de-DE" sz="1600" dirty="0" smtClean="0">
                <a:latin typeface="Arial" panose="020B0604020202020204" pitchFamily="34" charset="0"/>
                <a:cs typeface="Arial" panose="020B0604020202020204" pitchFamily="34" charset="0"/>
              </a:rPr>
              <a:t>„Ja“ ist um 3,99% höher bei den Teilnehmern die angegeben haben Informationen über Social Media zu beziehen.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Besuchst du mehr als eine Happy Hour an einem Abend</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46329297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941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Planung des Abends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Gesamtergebnisse </a:t>
            </a:r>
            <a:r>
              <a:rPr lang="de-DE" sz="1600"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Ja </a:t>
            </a:r>
            <a:r>
              <a:rPr lang="de-DE" sz="1600" dirty="0" smtClean="0">
                <a:latin typeface="Arial" panose="020B0604020202020204" pitchFamily="34" charset="0"/>
                <a:cs typeface="Arial" panose="020B0604020202020204" pitchFamily="34" charset="0"/>
              </a:rPr>
              <a:t>(26,0%),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(10,9%), Ab und zu (63,0%)</a:t>
            </a:r>
          </a:p>
          <a:p>
            <a:pPr marL="720725" indent="-274638"/>
            <a:r>
              <a:rPr lang="de-DE" sz="1600" dirty="0">
                <a:latin typeface="Arial" panose="020B0604020202020204" pitchFamily="34" charset="0"/>
                <a:cs typeface="Arial" panose="020B0604020202020204" pitchFamily="34" charset="0"/>
              </a:rPr>
              <a:t>Die Verteilung bei dieser Kreuztabelle ist nahezu identisch mit der Gesamtverteilung.</a:t>
            </a:r>
          </a:p>
          <a:p>
            <a:pPr marL="720725" indent="-274638"/>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Planst du im Voraus, welche Locations du am Abend besuchst</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879122249"/>
              </p:ext>
            </p:extLst>
          </p:nvPr>
        </p:nvGraphicFramePr>
        <p:xfrm>
          <a:off x="1187624" y="1635150"/>
          <a:ext cx="6603404"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287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Gesamtergebnisse </a:t>
            </a:r>
            <a:r>
              <a:rPr lang="de-DE" sz="1600"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Ja </a:t>
            </a:r>
            <a:r>
              <a:rPr lang="de-DE" sz="1600" dirty="0" smtClean="0">
                <a:latin typeface="Arial" panose="020B0604020202020204" pitchFamily="34" charset="0"/>
                <a:cs typeface="Arial" panose="020B0604020202020204" pitchFamily="34" charset="0"/>
              </a:rPr>
              <a:t>(79,7%),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(20,3%)</a:t>
            </a:r>
          </a:p>
          <a:p>
            <a:pPr marL="720725" indent="-274638"/>
            <a:r>
              <a:rPr lang="de-DE" sz="1600" dirty="0" smtClean="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Ja“ ist um </a:t>
            </a:r>
            <a:r>
              <a:rPr lang="de-DE" sz="1600" dirty="0" smtClean="0">
                <a:latin typeface="Arial" panose="020B0604020202020204" pitchFamily="34" charset="0"/>
                <a:cs typeface="Arial" panose="020B0604020202020204" pitchFamily="34" charset="0"/>
              </a:rPr>
              <a:t>8,98% </a:t>
            </a:r>
            <a:r>
              <a:rPr lang="de-DE" sz="1600" dirty="0">
                <a:latin typeface="Arial" panose="020B0604020202020204" pitchFamily="34" charset="0"/>
                <a:cs typeface="Arial" panose="020B0604020202020204" pitchFamily="34" charset="0"/>
              </a:rPr>
              <a:t>höher bei den Teilnehmern die angegeben haben Informationen über Social Media zu beziehen.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900" dirty="0" smtClean="0">
                <a:solidFill>
                  <a:prstClr val="white"/>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64621641"/>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763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Gesamtergebnisse </a:t>
            </a:r>
            <a:r>
              <a:rPr lang="de-DE" sz="1600"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Ja </a:t>
            </a:r>
            <a:r>
              <a:rPr lang="de-DE" sz="1600" dirty="0" smtClean="0">
                <a:latin typeface="Arial" panose="020B0604020202020204" pitchFamily="34" charset="0"/>
                <a:cs typeface="Arial" panose="020B0604020202020204" pitchFamily="34" charset="0"/>
              </a:rPr>
              <a:t>(31,8%),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(68,2%)</a:t>
            </a:r>
          </a:p>
          <a:p>
            <a:pPr marL="720725" indent="-274638"/>
            <a:r>
              <a:rPr lang="de-DE" sz="1600" dirty="0">
                <a:latin typeface="Arial" panose="020B0604020202020204" pitchFamily="34" charset="0"/>
                <a:cs typeface="Arial" panose="020B0604020202020204" pitchFamily="34" charset="0"/>
              </a:rPr>
              <a:t>„Ja“ ist um </a:t>
            </a:r>
            <a:r>
              <a:rPr lang="de-DE" sz="1600" dirty="0" smtClean="0">
                <a:latin typeface="Arial" panose="020B0604020202020204" pitchFamily="34" charset="0"/>
                <a:cs typeface="Arial" panose="020B0604020202020204" pitchFamily="34" charset="0"/>
              </a:rPr>
              <a:t>3,25% geringer </a:t>
            </a:r>
            <a:r>
              <a:rPr lang="de-DE" sz="1600" dirty="0">
                <a:latin typeface="Arial" panose="020B0604020202020204" pitchFamily="34" charset="0"/>
                <a:cs typeface="Arial" panose="020B0604020202020204" pitchFamily="34" charset="0"/>
              </a:rPr>
              <a:t>bei den Teilnehmern die angegeben haben Informationen über Social Media zu beziehen.</a:t>
            </a:r>
          </a:p>
          <a:p>
            <a:pPr marL="720725" indent="-274638"/>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 Würdest du gerne eine Happy Hour Route selber erstellen</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65782272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74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endParaRPr lang="de-DE" sz="1600" dirty="0" smtClean="0">
              <a:latin typeface="Arial" panose="020B0604020202020204" pitchFamily="34" charset="0"/>
              <a:cs typeface="Arial" panose="020B0604020202020204" pitchFamily="34" charset="0"/>
            </a:endParaRPr>
          </a:p>
          <a:p>
            <a:r>
              <a:rPr lang="de-DE" sz="1600" dirty="0" smtClean="0">
                <a:latin typeface="Arial" panose="020B0604020202020204" pitchFamily="34" charset="0"/>
                <a:cs typeface="Arial" panose="020B0604020202020204" pitchFamily="34" charset="0"/>
              </a:rPr>
              <a:t>Mehr als 50% der Befragten geben an Social Media als Informationsquelle zu nutzen. Die </a:t>
            </a:r>
            <a:r>
              <a:rPr lang="de-DE" sz="1600" dirty="0">
                <a:latin typeface="Arial" panose="020B0604020202020204" pitchFamily="34" charset="0"/>
                <a:cs typeface="Arial" panose="020B0604020202020204" pitchFamily="34" charset="0"/>
              </a:rPr>
              <a:t>geplante Sharing-Funktion unterstützt die Möglichkeit über eigene Routen persönliche </a:t>
            </a:r>
            <a:r>
              <a:rPr lang="de-DE" sz="1600" dirty="0" smtClean="0">
                <a:latin typeface="Arial" panose="020B0604020202020204" pitchFamily="34" charset="0"/>
                <a:cs typeface="Arial" panose="020B0604020202020204" pitchFamily="34" charset="0"/>
              </a:rPr>
              <a:t>Empfehlungen über Social Media zu </a:t>
            </a:r>
            <a:r>
              <a:rPr lang="de-DE" sz="1600" dirty="0">
                <a:latin typeface="Arial" panose="020B0604020202020204" pitchFamily="34" charset="0"/>
                <a:cs typeface="Arial" panose="020B0604020202020204" pitchFamily="34" charset="0"/>
              </a:rPr>
              <a:t>teilen. Außerdem zeigt es die Wichtigkeit diesen Kanal als Werbekanal zu nutzen</a:t>
            </a:r>
            <a:r>
              <a:rPr lang="de-DE" sz="1600" dirty="0" smtClean="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hlinkClick r:id="rId2" action="ppaction://hlinksldjump"/>
              </a:rPr>
              <a:t>Folie 10</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Bei den Teilnehmern die Angegeben haben ihre Informationen über Social Media zu beziehen, ist eine leichte Tendenz in Richtung größerer Gruppen zu erkennen. Dies ist aber </a:t>
            </a:r>
            <a:r>
              <a:rPr lang="de-DE" sz="1600" dirty="0" smtClean="0">
                <a:latin typeface="Arial" panose="020B0604020202020204" pitchFamily="34" charset="0"/>
                <a:cs typeface="Arial" panose="020B0604020202020204" pitchFamily="34" charset="0"/>
              </a:rPr>
              <a:t>nicht signifikant. (</a:t>
            </a:r>
            <a:r>
              <a:rPr lang="de-DE" sz="1600" dirty="0" smtClean="0">
                <a:latin typeface="Arial" panose="020B0604020202020204" pitchFamily="34" charset="0"/>
                <a:cs typeface="Arial" panose="020B0604020202020204" pitchFamily="34" charset="0"/>
                <a:hlinkClick r:id="rId3" action="ppaction://hlinksldjump"/>
              </a:rPr>
              <a:t>Folie 11</a:t>
            </a:r>
            <a:r>
              <a:rPr lang="de-DE" sz="1600" dirty="0" smtClean="0">
                <a:latin typeface="Arial" panose="020B0604020202020204" pitchFamily="34" charset="0"/>
                <a:cs typeface="Arial" panose="020B0604020202020204" pitchFamily="34" charset="0"/>
              </a:rPr>
              <a:t>)</a:t>
            </a:r>
          </a:p>
          <a:p>
            <a:r>
              <a:rPr lang="de-DE" sz="1600" dirty="0" smtClean="0">
                <a:latin typeface="Arial" panose="020B0604020202020204" pitchFamily="34" charset="0"/>
                <a:cs typeface="Arial" panose="020B0604020202020204" pitchFamily="34" charset="0"/>
              </a:rPr>
              <a:t>Teilnehmer die ihre Informationen über Social Media beziehen, gehen tendenziell mehr als die Gesamtverteilung in mehr als eine Location  pro Abend. </a:t>
            </a:r>
            <a:r>
              <a:rPr lang="de-DE" sz="1600" dirty="0">
                <a:latin typeface="Arial" panose="020B0604020202020204" pitchFamily="34" charset="0"/>
                <a:cs typeface="Arial" panose="020B0604020202020204" pitchFamily="34" charset="0"/>
              </a:rPr>
              <a:t>Dies ist aber nicht </a:t>
            </a:r>
            <a:r>
              <a:rPr lang="de-DE" sz="1600" dirty="0" smtClean="0">
                <a:latin typeface="Arial" panose="020B0604020202020204" pitchFamily="34" charset="0"/>
                <a:cs typeface="Arial" panose="020B0604020202020204" pitchFamily="34" charset="0"/>
              </a:rPr>
              <a:t>signifikant. (</a:t>
            </a:r>
            <a:r>
              <a:rPr lang="de-DE" sz="1600" dirty="0" smtClean="0">
                <a:latin typeface="Arial" panose="020B0604020202020204" pitchFamily="34" charset="0"/>
                <a:cs typeface="Arial" panose="020B0604020202020204" pitchFamily="34" charset="0"/>
                <a:hlinkClick r:id="rId4" action="ppaction://hlinksldjump"/>
              </a:rPr>
              <a:t>Folie 13</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Teilnehmer die ihre Informationen über Social Media </a:t>
            </a:r>
            <a:r>
              <a:rPr lang="de-DE" sz="1600" dirty="0" smtClean="0">
                <a:latin typeface="Arial" panose="020B0604020202020204" pitchFamily="34" charset="0"/>
                <a:cs typeface="Arial" panose="020B0604020202020204" pitchFamily="34" charset="0"/>
              </a:rPr>
              <a:t>beziehen, sind tendenziell </a:t>
            </a:r>
            <a:r>
              <a:rPr lang="de-DE" sz="1600" dirty="0">
                <a:latin typeface="Arial" panose="020B0604020202020204" pitchFamily="34" charset="0"/>
                <a:cs typeface="Arial" panose="020B0604020202020204" pitchFamily="34" charset="0"/>
              </a:rPr>
              <a:t>mehr als die Gesamtverteilung </a:t>
            </a:r>
            <a:r>
              <a:rPr lang="de-DE" sz="1600" dirty="0" smtClean="0">
                <a:latin typeface="Arial" panose="020B0604020202020204" pitchFamily="34" charset="0"/>
                <a:cs typeface="Arial" panose="020B0604020202020204" pitchFamily="34" charset="0"/>
              </a:rPr>
              <a:t>bereit eine vordefinierte Happy Hour Route zu nutzen. </a:t>
            </a:r>
            <a:r>
              <a:rPr lang="de-DE"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hlinkClick r:id="rId5" action="ppaction://hlinksldjump"/>
              </a:rPr>
              <a:t>Folie </a:t>
            </a:r>
            <a:r>
              <a:rPr lang="de-DE" sz="1600" dirty="0" smtClean="0">
                <a:latin typeface="Arial" panose="020B0604020202020204" pitchFamily="34" charset="0"/>
                <a:cs typeface="Arial" panose="020B0604020202020204" pitchFamily="34" charset="0"/>
                <a:hlinkClick r:id="rId5" action="ppaction://hlinksldjump"/>
              </a:rPr>
              <a:t>15</a:t>
            </a:r>
            <a:r>
              <a:rPr lang="de-DE" sz="1600" dirty="0" smtClean="0">
                <a:latin typeface="Arial" panose="020B0604020202020204" pitchFamily="34" charset="0"/>
                <a:cs typeface="Arial" panose="020B0604020202020204" pitchFamily="34" charset="0"/>
              </a:rPr>
              <a:t>)</a:t>
            </a:r>
          </a:p>
          <a:p>
            <a:r>
              <a:rPr lang="de-DE" sz="1600" dirty="0">
                <a:latin typeface="Arial" panose="020B0604020202020204" pitchFamily="34" charset="0"/>
                <a:cs typeface="Arial" panose="020B0604020202020204" pitchFamily="34" charset="0"/>
              </a:rPr>
              <a:t>Teilnehmer die ihre Informationen über Social Media beziehen, sind tendenziell </a:t>
            </a:r>
            <a:r>
              <a:rPr lang="de-DE" sz="1600" dirty="0" smtClean="0">
                <a:latin typeface="Arial" panose="020B0604020202020204" pitchFamily="34" charset="0"/>
                <a:cs typeface="Arial" panose="020B0604020202020204" pitchFamily="34" charset="0"/>
              </a:rPr>
              <a:t>weniger </a:t>
            </a:r>
            <a:r>
              <a:rPr lang="de-DE" sz="1600" dirty="0">
                <a:latin typeface="Arial" panose="020B0604020202020204" pitchFamily="34" charset="0"/>
                <a:cs typeface="Arial" panose="020B0604020202020204" pitchFamily="34" charset="0"/>
              </a:rPr>
              <a:t>als die Gesamtverteilung bereit eine </a:t>
            </a:r>
            <a:r>
              <a:rPr lang="de-DE" sz="1600" dirty="0" smtClean="0">
                <a:latin typeface="Arial" panose="020B0604020202020204" pitchFamily="34" charset="0"/>
                <a:cs typeface="Arial" panose="020B0604020202020204" pitchFamily="34" charset="0"/>
              </a:rPr>
              <a:t>Happy </a:t>
            </a:r>
            <a:r>
              <a:rPr lang="de-DE" sz="1600" dirty="0">
                <a:latin typeface="Arial" panose="020B0604020202020204" pitchFamily="34" charset="0"/>
                <a:cs typeface="Arial" panose="020B0604020202020204" pitchFamily="34" charset="0"/>
              </a:rPr>
              <a:t>Hour Route </a:t>
            </a:r>
            <a:r>
              <a:rPr lang="de-DE" sz="1600" dirty="0" smtClean="0">
                <a:latin typeface="Arial" panose="020B0604020202020204" pitchFamily="34" charset="0"/>
                <a:cs typeface="Arial" panose="020B0604020202020204" pitchFamily="34" charset="0"/>
              </a:rPr>
              <a:t>selber zu erstellen. </a:t>
            </a:r>
            <a:r>
              <a:rPr lang="de-DE" sz="1600" dirty="0">
                <a:latin typeface="Arial" panose="020B0604020202020204" pitchFamily="34" charset="0"/>
                <a:cs typeface="Arial" panose="020B0604020202020204" pitchFamily="34" charset="0"/>
              </a:rPr>
              <a:t>Dies ist aber nicht </a:t>
            </a:r>
            <a:r>
              <a:rPr lang="de-DE" sz="1600" dirty="0" smtClean="0">
                <a:latin typeface="Arial" panose="020B0604020202020204" pitchFamily="34" charset="0"/>
                <a:cs typeface="Arial" panose="020B0604020202020204" pitchFamily="34" charset="0"/>
              </a:rPr>
              <a:t>signifikant. (</a:t>
            </a:r>
            <a:r>
              <a:rPr lang="de-DE" sz="1600" dirty="0">
                <a:latin typeface="Arial" panose="020B0604020202020204" pitchFamily="34" charset="0"/>
                <a:cs typeface="Arial" panose="020B0604020202020204" pitchFamily="34" charset="0"/>
                <a:hlinkClick r:id="rId6" action="ppaction://hlinksldjump"/>
              </a:rPr>
              <a:t>Folie </a:t>
            </a:r>
            <a:r>
              <a:rPr lang="de-DE" sz="1600" dirty="0" smtClean="0">
                <a:latin typeface="Arial" panose="020B0604020202020204" pitchFamily="34" charset="0"/>
                <a:cs typeface="Arial" panose="020B0604020202020204" pitchFamily="34" charset="0"/>
                <a:hlinkClick r:id="rId6" action="ppaction://hlinksldjump"/>
              </a:rPr>
              <a:t>16</a:t>
            </a:r>
            <a:r>
              <a:rPr lang="de-DE" sz="1600" dirty="0" smtClean="0">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17</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3. </a:t>
            </a:r>
            <a:r>
              <a:rPr lang="de-DE" sz="2000" b="1" dirty="0" smtClean="0">
                <a:latin typeface="Arial" panose="020B0604020202020204" pitchFamily="34" charset="0"/>
                <a:cs typeface="Arial" panose="020B0604020202020204" pitchFamily="34" charset="0"/>
              </a:rPr>
              <a:t>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a:bodyPr>
          <a:lstStyle/>
          <a:p>
            <a:pPr marL="0" indent="0">
              <a:lnSpc>
                <a:spcPct val="243000"/>
              </a:lnSpc>
              <a:buNone/>
            </a:pPr>
            <a:r>
              <a:rPr lang="de-DE" sz="1600" b="1" dirty="0" smtClean="0">
                <a:latin typeface="Arial" panose="020B0604020202020204" pitchFamily="34" charset="0"/>
                <a:cs typeface="Arial" panose="020B0604020202020204" pitchFamily="34" charset="0"/>
              </a:rPr>
              <a:t>Allgemeines</a:t>
            </a:r>
          </a:p>
          <a:p>
            <a:pPr marL="0" indent="0">
              <a:lnSpc>
                <a:spcPct val="243000"/>
              </a:lnSpc>
              <a:buNone/>
            </a:pPr>
            <a:r>
              <a:rPr lang="de-DE" sz="1600" b="1" dirty="0" smtClean="0">
                <a:latin typeface="Arial" panose="020B0604020202020204" pitchFamily="34" charset="0"/>
                <a:cs typeface="Arial" panose="020B0604020202020204" pitchFamily="34" charset="0"/>
              </a:rPr>
              <a:t>Social Media</a:t>
            </a:r>
          </a:p>
          <a:p>
            <a:pPr marL="0" indent="0">
              <a:lnSpc>
                <a:spcPct val="243000"/>
              </a:lnSpc>
              <a:buNone/>
            </a:pPr>
            <a:r>
              <a:rPr lang="de-DE" sz="1600" b="1" dirty="0" smtClean="0">
                <a:latin typeface="Arial" panose="020B0604020202020204" pitchFamily="34" charset="0"/>
                <a:cs typeface="Arial" panose="020B0604020202020204" pitchFamily="34" charset="0"/>
              </a:rPr>
              <a:t>Erkenntnisse</a:t>
            </a: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26883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Mit Hilfe der gesonderten Analyse in Bezug auf Social Media sollen Erkenntnisse gewonnen werden, welche bei der Erarbeitung eines Social Media Marketing Konzepts helfen können. Um die besonderen Charakteristika dieses Bereichs betrachten zu können, wird diese gesonderte Analyse durchgeführt.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der speziellen Analyse</a:t>
            </a:r>
            <a:endParaRPr lang="de-DE" sz="20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939849"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 der gesonderten Analyse in </a:t>
            </a:r>
            <a:r>
              <a:rPr lang="de-DE" sz="2000" b="1" dirty="0">
                <a:latin typeface="Arial" panose="020B0604020202020204" pitchFamily="34" charset="0"/>
                <a:cs typeface="Arial" panose="020B0604020202020204" pitchFamily="34" charset="0"/>
              </a:rPr>
              <a:t>B</a:t>
            </a:r>
            <a:r>
              <a:rPr lang="de-DE" sz="2000" b="1" dirty="0" smtClean="0">
                <a:latin typeface="Arial" panose="020B0604020202020204" pitchFamily="34" charset="0"/>
                <a:cs typeface="Arial" panose="020B0604020202020204" pitchFamily="34" charset="0"/>
              </a:rPr>
              <a:t>ezug auf Social Media</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208571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5</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Bildschirmpräsentation (4:3)</PresentationFormat>
  <Paragraphs>118</Paragraphs>
  <Slides>17</Slides>
  <Notes>0</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Larissa-Design</vt:lpstr>
      <vt:lpstr>„Go Happy“ Marktforschung  - Team Marketing -    Analyse von Umfrage I Fokus Social Media (Arbeitspaket 5.7)</vt:lpstr>
      <vt:lpstr>PowerPoint-Präsentation</vt:lpstr>
      <vt:lpstr>1. Allgemeines – Ziel, Durchführung und Analyse der Umfrage</vt:lpstr>
      <vt:lpstr>1. Allgemeines – Ziel der speziellen Analyse</vt:lpstr>
      <vt:lpstr>1. Allgemeines – Teilnehmerzahlen</vt:lpstr>
      <vt:lpstr>1. Allgemeines – Geschlecht der Teilnehmer</vt:lpstr>
      <vt:lpstr>1. Allgemeines – Alter der Teilnehmer</vt:lpstr>
      <vt:lpstr>1. Allgemeines – Tätigkeit der Teilnehmer</vt:lpstr>
      <vt:lpstr>1. Allgemeines – Wohnort der Teilnehmer</vt:lpstr>
      <vt:lpstr>2. Social Media – Informationsquelle</vt:lpstr>
      <vt:lpstr>2. Social Media – Größe der Gruppen</vt:lpstr>
      <vt:lpstr>2. Social Media – Nutzungsverhalten von Happy Hours</vt:lpstr>
      <vt:lpstr>2. Social Media – Anzahl der besuchten Happy Hours</vt:lpstr>
      <vt:lpstr>2. Social Media – Planung des Abends</vt:lpstr>
      <vt:lpstr>2. Social Media – Funktion: Vordefinierte Route</vt:lpstr>
      <vt:lpstr>2. Social Media – Funktion: Selbsterstellte Route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175</cp:revision>
  <dcterms:created xsi:type="dcterms:W3CDTF">2014-12-18T08:50:14Z</dcterms:created>
  <dcterms:modified xsi:type="dcterms:W3CDTF">2014-12-30T14:37:04Z</dcterms:modified>
</cp:coreProperties>
</file>