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315" r:id="rId4"/>
    <p:sldId id="317" r:id="rId5"/>
    <p:sldId id="285" r:id="rId6"/>
    <p:sldId id="286" r:id="rId7"/>
    <p:sldId id="287" r:id="rId8"/>
    <p:sldId id="288" r:id="rId9"/>
    <p:sldId id="289" r:id="rId10"/>
    <p:sldId id="290" r:id="rId11"/>
    <p:sldId id="321" r:id="rId12"/>
    <p:sldId id="336" r:id="rId13"/>
    <p:sldId id="337" r:id="rId14"/>
    <p:sldId id="322" r:id="rId15"/>
    <p:sldId id="323" r:id="rId16"/>
    <p:sldId id="324" r:id="rId17"/>
    <p:sldId id="338" r:id="rId18"/>
    <p:sldId id="326" r:id="rId19"/>
    <p:sldId id="327" r:id="rId20"/>
    <p:sldId id="329" r:id="rId21"/>
    <p:sldId id="330" r:id="rId22"/>
    <p:sldId id="325" r:id="rId23"/>
    <p:sldId id="339" r:id="rId24"/>
    <p:sldId id="331" r:id="rId25"/>
    <p:sldId id="332" r:id="rId26"/>
    <p:sldId id="340" r:id="rId27"/>
    <p:sldId id="333" r:id="rId28"/>
    <p:sldId id="334" r:id="rId29"/>
    <p:sldId id="341" r:id="rId30"/>
    <p:sldId id="335" r:id="rId31"/>
    <p:sldId id="319" r:id="rId32"/>
    <p:sldId id="342" r:id="rId3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amp; Agenda" id="{38E2FC1F-0DA6-4424-A86C-C88102376616}">
          <p14:sldIdLst>
            <p14:sldId id="256"/>
            <p14:sldId id="257"/>
          </p14:sldIdLst>
        </p14:section>
        <p14:section name="Allgemeines" id="{60A487B5-B36F-40D2-B848-824A81790F7F}">
          <p14:sldIdLst>
            <p14:sldId id="315"/>
            <p14:sldId id="317"/>
            <p14:sldId id="285"/>
            <p14:sldId id="286"/>
            <p14:sldId id="287"/>
            <p14:sldId id="288"/>
          </p14:sldIdLst>
        </p14:section>
        <p14:section name="Ausschlussfrage" id="{67BCA6F2-9BF8-4410-B55F-2C68D12F873E}">
          <p14:sldIdLst>
            <p14:sldId id="289"/>
          </p14:sldIdLst>
        </p14:section>
        <p14:section name="Inhalt" id="{B6CC7D0A-2870-4C15-BEDE-FAEDAC53B651}">
          <p14:sldIdLst>
            <p14:sldId id="290"/>
            <p14:sldId id="321"/>
            <p14:sldId id="336"/>
            <p14:sldId id="337"/>
            <p14:sldId id="322"/>
            <p14:sldId id="323"/>
          </p14:sldIdLst>
        </p14:section>
        <p14:section name="Funktionen" id="{A591E876-4394-4557-AF9D-A5CA61BBB890}">
          <p14:sldIdLst>
            <p14:sldId id="324"/>
            <p14:sldId id="338"/>
            <p14:sldId id="326"/>
            <p14:sldId id="327"/>
            <p14:sldId id="329"/>
            <p14:sldId id="330"/>
          </p14:sldIdLst>
        </p14:section>
        <p14:section name="Design" id="{25B594A7-EDFB-457D-AFFF-187A7360BAE5}">
          <p14:sldIdLst>
            <p14:sldId id="325"/>
            <p14:sldId id="339"/>
            <p14:sldId id="331"/>
            <p14:sldId id="332"/>
            <p14:sldId id="340"/>
            <p14:sldId id="333"/>
            <p14:sldId id="334"/>
          </p14:sldIdLst>
        </p14:section>
        <p14:section name="Verbesserungsvorschläge" id="{0FA58316-10F3-43A4-A40E-2BEDE0140DDC}">
          <p14:sldIdLst>
            <p14:sldId id="341"/>
            <p14:sldId id="335"/>
          </p14:sldIdLst>
        </p14:section>
        <p14:section name="Erkenntnisse" id="{1F5D3F0E-2E10-417D-B3B3-F875A4E86560}">
          <p14:sldIdLst>
            <p14:sldId id="319"/>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B5"/>
    <a:srgbClr val="FF5722"/>
    <a:srgbClr val="0532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7" autoAdjust="0"/>
    <p:restoredTop sz="94236" autoAdjust="0"/>
  </p:normalViewPr>
  <p:slideViewPr>
    <p:cSldViewPr>
      <p:cViewPr varScale="1">
        <p:scale>
          <a:sx n="83" d="100"/>
          <a:sy n="83" d="100"/>
        </p:scale>
        <p:origin x="-1638" y="-78"/>
      </p:cViewPr>
      <p:guideLst>
        <p:guide orient="horz" pos="2160"/>
        <p:guide pos="2880"/>
      </p:guideLst>
    </p:cSldViewPr>
  </p:slideViewPr>
  <p:outlineViewPr>
    <p:cViewPr>
      <p:scale>
        <a:sx n="33" d="100"/>
        <a:sy n="33" d="100"/>
      </p:scale>
      <p:origin x="0" y="12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I%20Ergebnisse%2011.01.20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0"/>
          <c:tx>
            <c:v>Neue Teilnehmer</c:v>
          </c:tx>
          <c:spPr>
            <a:ln>
              <a:solidFill>
                <a:srgbClr val="00C853"/>
              </a:solidFill>
            </a:ln>
          </c:spPr>
          <c:marker>
            <c:symbol val="none"/>
          </c:marker>
          <c:cat>
            <c:numRef>
              <c:f>Teilnehmerzahlen!$G$5:$L$5</c:f>
              <c:numCache>
                <c:formatCode>m/d/yyyy</c:formatCode>
                <c:ptCount val="6"/>
                <c:pt idx="0">
                  <c:v>42009</c:v>
                </c:pt>
                <c:pt idx="1">
                  <c:v>42010</c:v>
                </c:pt>
                <c:pt idx="2">
                  <c:v>42011</c:v>
                </c:pt>
                <c:pt idx="3">
                  <c:v>42012</c:v>
                </c:pt>
                <c:pt idx="4">
                  <c:v>42013</c:v>
                </c:pt>
                <c:pt idx="5">
                  <c:v>42014</c:v>
                </c:pt>
              </c:numCache>
            </c:numRef>
          </c:cat>
          <c:val>
            <c:numRef>
              <c:f>Teilnehmerzahlen!$G$10:$L$10</c:f>
              <c:numCache>
                <c:formatCode>General</c:formatCode>
                <c:ptCount val="6"/>
                <c:pt idx="0" formatCode="0">
                  <c:v>0</c:v>
                </c:pt>
                <c:pt idx="1">
                  <c:v>86</c:v>
                </c:pt>
                <c:pt idx="2">
                  <c:v>48</c:v>
                </c:pt>
                <c:pt idx="3">
                  <c:v>11</c:v>
                </c:pt>
                <c:pt idx="4">
                  <c:v>2</c:v>
                </c:pt>
                <c:pt idx="5">
                  <c:v>4</c:v>
                </c:pt>
              </c:numCache>
            </c:numRef>
          </c:val>
          <c:smooth val="0"/>
        </c:ser>
        <c:dLbls>
          <c:showLegendKey val="0"/>
          <c:showVal val="0"/>
          <c:showCatName val="0"/>
          <c:showSerName val="0"/>
          <c:showPercent val="0"/>
          <c:showBubbleSize val="0"/>
        </c:dLbls>
        <c:marker val="1"/>
        <c:smooth val="0"/>
        <c:axId val="143692544"/>
        <c:axId val="147005824"/>
      </c:lineChart>
      <c:dateAx>
        <c:axId val="143692544"/>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47005824"/>
        <c:crosses val="autoZero"/>
        <c:auto val="1"/>
        <c:lblOffset val="100"/>
        <c:baseTimeUnit val="days"/>
      </c:dateAx>
      <c:valAx>
        <c:axId val="147005824"/>
        <c:scaling>
          <c:orientation val="minMax"/>
          <c:max val="250"/>
        </c:scaling>
        <c:delete val="0"/>
        <c:axPos val="l"/>
        <c:majorGridlines/>
        <c:numFmt formatCode="0" sourceLinked="1"/>
        <c:majorTickMark val="out"/>
        <c:minorTickMark val="none"/>
        <c:tickLblPos val="nextTo"/>
        <c:crossAx val="1436925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cat>
            <c:strRef>
              <c:f>'Q3'!$D$1</c:f>
              <c:strCache>
                <c:ptCount val="1"/>
                <c:pt idx="0">
                  <c:v>Radius zu weiteren Locations</c:v>
                </c:pt>
              </c:strCache>
            </c:strRef>
          </c:cat>
          <c:val>
            <c:numRef>
              <c:f>'Q3'!$D$3</c:f>
              <c:numCache>
                <c:formatCode>0.0%</c:formatCode>
                <c:ptCount val="1"/>
                <c:pt idx="0">
                  <c:v>0.44285714285714284</c:v>
                </c:pt>
              </c:numCache>
            </c:numRef>
          </c:val>
        </c:ser>
        <c:ser>
          <c:idx val="2"/>
          <c:order val="1"/>
          <c:tx>
            <c:v>Wichtig</c:v>
          </c:tx>
          <c:spPr>
            <a:solidFill>
              <a:srgbClr val="FF5722"/>
            </a:solidFill>
            <a:ln>
              <a:noFill/>
            </a:ln>
          </c:spPr>
          <c:invertIfNegative val="0"/>
          <c:cat>
            <c:strRef>
              <c:f>'Q3'!$D$1</c:f>
              <c:strCache>
                <c:ptCount val="1"/>
                <c:pt idx="0">
                  <c:v>Radius zu weiteren Locations</c:v>
                </c:pt>
              </c:strCache>
            </c:strRef>
          </c:cat>
          <c:val>
            <c:numRef>
              <c:f>'Q3'!$D$5</c:f>
              <c:numCache>
                <c:formatCode>0.0%</c:formatCode>
                <c:ptCount val="1"/>
                <c:pt idx="0">
                  <c:v>0.5</c:v>
                </c:pt>
              </c:numCache>
            </c:numRef>
          </c:val>
        </c:ser>
        <c:ser>
          <c:idx val="5"/>
          <c:order val="2"/>
          <c:tx>
            <c:v>Unwichtig</c:v>
          </c:tx>
          <c:invertIfNegative val="0"/>
          <c:dPt>
            <c:idx val="0"/>
            <c:invertIfNegative val="0"/>
            <c:bubble3D val="0"/>
            <c:spPr>
              <a:solidFill>
                <a:srgbClr val="00C853"/>
              </a:solidFill>
              <a:ln>
                <a:noFill/>
              </a:ln>
            </c:spPr>
          </c:dPt>
          <c:cat>
            <c:strRef>
              <c:f>'Q3'!$D$1</c:f>
              <c:strCache>
                <c:ptCount val="1"/>
                <c:pt idx="0">
                  <c:v>Radius zu weiteren Locations</c:v>
                </c:pt>
              </c:strCache>
            </c:strRef>
          </c:cat>
          <c:val>
            <c:numRef>
              <c:f>'Q3'!$D$7</c:f>
              <c:numCache>
                <c:formatCode>0.0%</c:formatCode>
                <c:ptCount val="1"/>
                <c:pt idx="0">
                  <c:v>5.7142857142857141E-2</c:v>
                </c:pt>
              </c:numCache>
            </c:numRef>
          </c:val>
        </c:ser>
        <c:ser>
          <c:idx val="7"/>
          <c:order val="3"/>
          <c:tx>
            <c:v>Sehr unwichtig</c:v>
          </c:tx>
          <c:spPr>
            <a:solidFill>
              <a:srgbClr val="FF0000"/>
            </a:solidFill>
          </c:spPr>
          <c:invertIfNegative val="0"/>
          <c:cat>
            <c:strRef>
              <c:f>'Q3'!$D$1</c:f>
              <c:strCache>
                <c:ptCount val="1"/>
                <c:pt idx="0">
                  <c:v>Radius zu weiteren Locations</c:v>
                </c:pt>
              </c:strCache>
            </c:strRef>
          </c:cat>
          <c:val>
            <c:numRef>
              <c:f>'Q3'!$D$9</c:f>
              <c:numCache>
                <c:formatCode>0.0%</c:formatCode>
                <c:ptCount val="1"/>
                <c:pt idx="0">
                  <c:v>0</c:v>
                </c:pt>
              </c:numCache>
            </c:numRef>
          </c:val>
        </c:ser>
        <c:dLbls>
          <c:dLblPos val="outEnd"/>
          <c:showLegendKey val="0"/>
          <c:showVal val="1"/>
          <c:showCatName val="0"/>
          <c:showSerName val="0"/>
          <c:showPercent val="0"/>
          <c:showBubbleSize val="0"/>
        </c:dLbls>
        <c:gapWidth val="150"/>
        <c:axId val="201647616"/>
        <c:axId val="201649152"/>
      </c:barChart>
      <c:catAx>
        <c:axId val="201647616"/>
        <c:scaling>
          <c:orientation val="maxMin"/>
        </c:scaling>
        <c:delete val="0"/>
        <c:axPos val="b"/>
        <c:majorTickMark val="out"/>
        <c:minorTickMark val="none"/>
        <c:tickLblPos val="nextTo"/>
        <c:crossAx val="201649152"/>
        <c:crosses val="autoZero"/>
        <c:auto val="1"/>
        <c:lblAlgn val="ctr"/>
        <c:lblOffset val="100"/>
        <c:noMultiLvlLbl val="0"/>
      </c:catAx>
      <c:valAx>
        <c:axId val="201649152"/>
        <c:scaling>
          <c:orientation val="minMax"/>
          <c:max val="0.60000000000000009"/>
        </c:scaling>
        <c:delete val="0"/>
        <c:axPos val="r"/>
        <c:majorGridlines/>
        <c:numFmt formatCode="0%" sourceLinked="0"/>
        <c:majorTickMark val="out"/>
        <c:minorTickMark val="none"/>
        <c:tickLblPos val="nextTo"/>
        <c:crossAx val="2016476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cat>
            <c:strRef>
              <c:f>'Q3'!$E$1</c:f>
              <c:strCache>
                <c:ptCount val="1"/>
                <c:pt idx="0">
                  <c:v>Tag</c:v>
                </c:pt>
              </c:strCache>
            </c:strRef>
          </c:cat>
          <c:val>
            <c:numRef>
              <c:f>'Q3'!$E$3</c:f>
              <c:numCache>
                <c:formatCode>0.0%</c:formatCode>
                <c:ptCount val="1"/>
                <c:pt idx="0">
                  <c:v>0.42857142857142855</c:v>
                </c:pt>
              </c:numCache>
            </c:numRef>
          </c:val>
        </c:ser>
        <c:ser>
          <c:idx val="2"/>
          <c:order val="1"/>
          <c:tx>
            <c:v>Wichtig</c:v>
          </c:tx>
          <c:spPr>
            <a:solidFill>
              <a:srgbClr val="FF5722"/>
            </a:solidFill>
            <a:ln>
              <a:noFill/>
            </a:ln>
          </c:spPr>
          <c:invertIfNegative val="0"/>
          <c:cat>
            <c:strRef>
              <c:f>'Q3'!$E$1</c:f>
              <c:strCache>
                <c:ptCount val="1"/>
                <c:pt idx="0">
                  <c:v>Tag</c:v>
                </c:pt>
              </c:strCache>
            </c:strRef>
          </c:cat>
          <c:val>
            <c:numRef>
              <c:f>'Q3'!$E$5</c:f>
              <c:numCache>
                <c:formatCode>0.0%</c:formatCode>
                <c:ptCount val="1"/>
                <c:pt idx="0">
                  <c:v>0.42857142857142855</c:v>
                </c:pt>
              </c:numCache>
            </c:numRef>
          </c:val>
        </c:ser>
        <c:ser>
          <c:idx val="4"/>
          <c:order val="2"/>
          <c:tx>
            <c:v>Unwichtig</c:v>
          </c:tx>
          <c:spPr>
            <a:solidFill>
              <a:srgbClr val="00C853"/>
            </a:solidFill>
            <a:ln>
              <a:noFill/>
            </a:ln>
          </c:spPr>
          <c:invertIfNegative val="0"/>
          <c:cat>
            <c:strRef>
              <c:f>'Q3'!$E$1</c:f>
              <c:strCache>
                <c:ptCount val="1"/>
                <c:pt idx="0">
                  <c:v>Tag</c:v>
                </c:pt>
              </c:strCache>
            </c:strRef>
          </c:cat>
          <c:val>
            <c:numRef>
              <c:f>'Q3'!$E$7</c:f>
              <c:numCache>
                <c:formatCode>0.0%</c:formatCode>
                <c:ptCount val="1"/>
                <c:pt idx="0">
                  <c:v>0.14285714285714285</c:v>
                </c:pt>
              </c:numCache>
            </c:numRef>
          </c:val>
        </c:ser>
        <c:ser>
          <c:idx val="7"/>
          <c:order val="3"/>
          <c:tx>
            <c:v>Sehr unwichtig</c:v>
          </c:tx>
          <c:spPr>
            <a:solidFill>
              <a:srgbClr val="FF0000"/>
            </a:solidFill>
          </c:spPr>
          <c:invertIfNegative val="0"/>
          <c:cat>
            <c:strRef>
              <c:f>'Q3'!$E$1</c:f>
              <c:strCache>
                <c:ptCount val="1"/>
                <c:pt idx="0">
                  <c:v>Tag</c:v>
                </c:pt>
              </c:strCache>
            </c:strRef>
          </c:cat>
          <c:val>
            <c:numRef>
              <c:f>'Q3'!$E$9</c:f>
              <c:numCache>
                <c:formatCode>0.0%</c:formatCode>
                <c:ptCount val="1"/>
                <c:pt idx="0">
                  <c:v>0</c:v>
                </c:pt>
              </c:numCache>
            </c:numRef>
          </c:val>
        </c:ser>
        <c:dLbls>
          <c:dLblPos val="outEnd"/>
          <c:showLegendKey val="0"/>
          <c:showVal val="1"/>
          <c:showCatName val="0"/>
          <c:showSerName val="0"/>
          <c:showPercent val="0"/>
          <c:showBubbleSize val="0"/>
        </c:dLbls>
        <c:gapWidth val="150"/>
        <c:axId val="213907712"/>
        <c:axId val="240984064"/>
      </c:barChart>
      <c:catAx>
        <c:axId val="213907712"/>
        <c:scaling>
          <c:orientation val="maxMin"/>
        </c:scaling>
        <c:delete val="0"/>
        <c:axPos val="b"/>
        <c:majorTickMark val="out"/>
        <c:minorTickMark val="none"/>
        <c:tickLblPos val="nextTo"/>
        <c:crossAx val="240984064"/>
        <c:crosses val="autoZero"/>
        <c:auto val="1"/>
        <c:lblAlgn val="ctr"/>
        <c:lblOffset val="100"/>
        <c:noMultiLvlLbl val="0"/>
      </c:catAx>
      <c:valAx>
        <c:axId val="240984064"/>
        <c:scaling>
          <c:orientation val="minMax"/>
          <c:max val="0.60000000000000009"/>
        </c:scaling>
        <c:delete val="0"/>
        <c:axPos val="r"/>
        <c:majorGridlines/>
        <c:numFmt formatCode="0%" sourceLinked="0"/>
        <c:majorTickMark val="out"/>
        <c:minorTickMark val="none"/>
        <c:tickLblPos val="nextTo"/>
        <c:crossAx val="2139077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cat>
            <c:strRef>
              <c:f>'Q3'!$F$1</c:f>
              <c:strCache>
                <c:ptCount val="1"/>
                <c:pt idx="0">
                  <c:v>Startuhrzeit</c:v>
                </c:pt>
              </c:strCache>
            </c:strRef>
          </c:cat>
          <c:val>
            <c:numRef>
              <c:f>'Q3'!$F$3</c:f>
              <c:numCache>
                <c:formatCode>0.0%</c:formatCode>
                <c:ptCount val="1"/>
                <c:pt idx="0">
                  <c:v>0.32857142857142857</c:v>
                </c:pt>
              </c:numCache>
            </c:numRef>
          </c:val>
        </c:ser>
        <c:ser>
          <c:idx val="2"/>
          <c:order val="1"/>
          <c:tx>
            <c:v>Wichtig</c:v>
          </c:tx>
          <c:spPr>
            <a:solidFill>
              <a:srgbClr val="FF5722"/>
            </a:solidFill>
            <a:ln>
              <a:noFill/>
            </a:ln>
          </c:spPr>
          <c:invertIfNegative val="0"/>
          <c:cat>
            <c:strRef>
              <c:f>'Q3'!$F$1</c:f>
              <c:strCache>
                <c:ptCount val="1"/>
                <c:pt idx="0">
                  <c:v>Startuhrzeit</c:v>
                </c:pt>
              </c:strCache>
            </c:strRef>
          </c:cat>
          <c:val>
            <c:numRef>
              <c:f>'Q3'!$F$5</c:f>
              <c:numCache>
                <c:formatCode>0.0%</c:formatCode>
                <c:ptCount val="1"/>
                <c:pt idx="0">
                  <c:v>0.52857142857142858</c:v>
                </c:pt>
              </c:numCache>
            </c:numRef>
          </c:val>
        </c:ser>
        <c:ser>
          <c:idx val="4"/>
          <c:order val="2"/>
          <c:tx>
            <c:v>Unwichtig</c:v>
          </c:tx>
          <c:spPr>
            <a:solidFill>
              <a:srgbClr val="00C853"/>
            </a:solidFill>
            <a:ln>
              <a:noFill/>
            </a:ln>
          </c:spPr>
          <c:invertIfNegative val="0"/>
          <c:cat>
            <c:strRef>
              <c:f>'Q3'!$F$1</c:f>
              <c:strCache>
                <c:ptCount val="1"/>
                <c:pt idx="0">
                  <c:v>Startuhrzeit</c:v>
                </c:pt>
              </c:strCache>
            </c:strRef>
          </c:cat>
          <c:val>
            <c:numRef>
              <c:f>'Q3'!$F$7</c:f>
              <c:numCache>
                <c:formatCode>0.0%</c:formatCode>
                <c:ptCount val="1"/>
                <c:pt idx="0">
                  <c:v>0.12857142857142856</c:v>
                </c:pt>
              </c:numCache>
            </c:numRef>
          </c:val>
        </c:ser>
        <c:ser>
          <c:idx val="6"/>
          <c:order val="3"/>
          <c:tx>
            <c:v>Sehr uwnichtig</c:v>
          </c:tx>
          <c:spPr>
            <a:solidFill>
              <a:srgbClr val="F50057"/>
            </a:solidFill>
            <a:ln>
              <a:noFill/>
            </a:ln>
          </c:spPr>
          <c:invertIfNegative val="0"/>
          <c:cat>
            <c:strRef>
              <c:f>'Q3'!$F$1</c:f>
              <c:strCache>
                <c:ptCount val="1"/>
                <c:pt idx="0">
                  <c:v>Startuhrzeit</c:v>
                </c:pt>
              </c:strCache>
            </c:strRef>
          </c:cat>
          <c:val>
            <c:numRef>
              <c:f>'Q3'!$F$9</c:f>
              <c:numCache>
                <c:formatCode>0.0%</c:formatCode>
                <c:ptCount val="1"/>
                <c:pt idx="0">
                  <c:v>1.4285714285714285E-2</c:v>
                </c:pt>
              </c:numCache>
            </c:numRef>
          </c:val>
        </c:ser>
        <c:dLbls>
          <c:dLblPos val="outEnd"/>
          <c:showLegendKey val="0"/>
          <c:showVal val="1"/>
          <c:showCatName val="0"/>
          <c:showSerName val="0"/>
          <c:showPercent val="0"/>
          <c:showBubbleSize val="0"/>
        </c:dLbls>
        <c:gapWidth val="150"/>
        <c:axId val="241000448"/>
        <c:axId val="241001984"/>
      </c:barChart>
      <c:catAx>
        <c:axId val="241000448"/>
        <c:scaling>
          <c:orientation val="maxMin"/>
        </c:scaling>
        <c:delete val="0"/>
        <c:axPos val="b"/>
        <c:majorTickMark val="out"/>
        <c:minorTickMark val="none"/>
        <c:tickLblPos val="nextTo"/>
        <c:crossAx val="241001984"/>
        <c:crosses val="autoZero"/>
        <c:auto val="1"/>
        <c:lblAlgn val="ctr"/>
        <c:lblOffset val="100"/>
        <c:noMultiLvlLbl val="0"/>
      </c:catAx>
      <c:valAx>
        <c:axId val="241001984"/>
        <c:scaling>
          <c:orientation val="minMax"/>
          <c:max val="0.60000000000000009"/>
        </c:scaling>
        <c:delete val="0"/>
        <c:axPos val="r"/>
        <c:majorGridlines/>
        <c:numFmt formatCode="0%" sourceLinked="0"/>
        <c:majorTickMark val="out"/>
        <c:minorTickMark val="none"/>
        <c:tickLblPos val="nextTo"/>
        <c:crossAx val="241000448"/>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FF5722"/>
            </a:solidFill>
            <a:ln>
              <a:noFill/>
            </a:ln>
          </c:spPr>
          <c:invertIfNegative val="0"/>
          <c:dPt>
            <c:idx val="0"/>
            <c:invertIfNegative val="0"/>
            <c:bubble3D val="0"/>
            <c:spPr>
              <a:solidFill>
                <a:srgbClr val="3F51B5"/>
              </a:solidFill>
              <a:ln>
                <a:noFill/>
              </a:ln>
            </c:spPr>
          </c:dPt>
          <c:cat>
            <c:strRef>
              <c:f>'Q3'!$G$1</c:f>
              <c:strCache>
                <c:ptCount val="1"/>
                <c:pt idx="0">
                  <c:v>Verweilzeit pro Location</c:v>
                </c:pt>
              </c:strCache>
            </c:strRef>
          </c:cat>
          <c:val>
            <c:numRef>
              <c:f>'Q3'!$G$3</c:f>
              <c:numCache>
                <c:formatCode>0.0%</c:formatCode>
                <c:ptCount val="1"/>
                <c:pt idx="0">
                  <c:v>0.11428571428571428</c:v>
                </c:pt>
              </c:numCache>
            </c:numRef>
          </c:val>
        </c:ser>
        <c:ser>
          <c:idx val="3"/>
          <c:order val="1"/>
          <c:tx>
            <c:v>Wichtig</c:v>
          </c:tx>
          <c:spPr>
            <a:solidFill>
              <a:srgbClr val="FF5722"/>
            </a:solidFill>
            <a:ln>
              <a:noFill/>
            </a:ln>
          </c:spPr>
          <c:invertIfNegative val="0"/>
          <c:cat>
            <c:strRef>
              <c:f>'Q3'!$G$1</c:f>
              <c:strCache>
                <c:ptCount val="1"/>
                <c:pt idx="0">
                  <c:v>Verweilzeit pro Location</c:v>
                </c:pt>
              </c:strCache>
            </c:strRef>
          </c:cat>
          <c:val>
            <c:numRef>
              <c:f>'Q3'!$G$5</c:f>
              <c:numCache>
                <c:formatCode>0.0%</c:formatCode>
                <c:ptCount val="1"/>
                <c:pt idx="0">
                  <c:v>0.27142857142857141</c:v>
                </c:pt>
              </c:numCache>
            </c:numRef>
          </c:val>
        </c:ser>
        <c:ser>
          <c:idx val="5"/>
          <c:order val="2"/>
          <c:tx>
            <c:v>Unwichtig</c:v>
          </c:tx>
          <c:spPr>
            <a:solidFill>
              <a:srgbClr val="00C853"/>
            </a:solidFill>
            <a:ln>
              <a:noFill/>
            </a:ln>
          </c:spPr>
          <c:invertIfNegative val="0"/>
          <c:cat>
            <c:strRef>
              <c:f>'Q3'!$G$1</c:f>
              <c:strCache>
                <c:ptCount val="1"/>
                <c:pt idx="0">
                  <c:v>Verweilzeit pro Location</c:v>
                </c:pt>
              </c:strCache>
            </c:strRef>
          </c:cat>
          <c:val>
            <c:numRef>
              <c:f>'Q3'!$G$7</c:f>
              <c:numCache>
                <c:formatCode>0.0%</c:formatCode>
                <c:ptCount val="1"/>
                <c:pt idx="0">
                  <c:v>0.5</c:v>
                </c:pt>
              </c:numCache>
            </c:numRef>
          </c:val>
        </c:ser>
        <c:ser>
          <c:idx val="7"/>
          <c:order val="3"/>
          <c:tx>
            <c:v>Sehr unwichtig</c:v>
          </c:tx>
          <c:spPr>
            <a:solidFill>
              <a:srgbClr val="F50057"/>
            </a:solidFill>
            <a:ln>
              <a:noFill/>
            </a:ln>
          </c:spPr>
          <c:invertIfNegative val="0"/>
          <c:cat>
            <c:strRef>
              <c:f>'Q3'!$G$1</c:f>
              <c:strCache>
                <c:ptCount val="1"/>
                <c:pt idx="0">
                  <c:v>Verweilzeit pro Location</c:v>
                </c:pt>
              </c:strCache>
            </c:strRef>
          </c:cat>
          <c:val>
            <c:numRef>
              <c:f>'Q3'!$G$9</c:f>
              <c:numCache>
                <c:formatCode>0.0%</c:formatCode>
                <c:ptCount val="1"/>
                <c:pt idx="0">
                  <c:v>0.11428571428571428</c:v>
                </c:pt>
              </c:numCache>
            </c:numRef>
          </c:val>
        </c:ser>
        <c:dLbls>
          <c:dLblPos val="outEnd"/>
          <c:showLegendKey val="0"/>
          <c:showVal val="1"/>
          <c:showCatName val="0"/>
          <c:showSerName val="0"/>
          <c:showPercent val="0"/>
          <c:showBubbleSize val="0"/>
        </c:dLbls>
        <c:gapWidth val="150"/>
        <c:axId val="211017728"/>
        <c:axId val="211019264"/>
      </c:barChart>
      <c:catAx>
        <c:axId val="211017728"/>
        <c:scaling>
          <c:orientation val="maxMin"/>
        </c:scaling>
        <c:delete val="0"/>
        <c:axPos val="b"/>
        <c:majorTickMark val="out"/>
        <c:minorTickMark val="none"/>
        <c:tickLblPos val="nextTo"/>
        <c:crossAx val="211019264"/>
        <c:crosses val="autoZero"/>
        <c:auto val="1"/>
        <c:lblAlgn val="ctr"/>
        <c:lblOffset val="100"/>
        <c:noMultiLvlLbl val="0"/>
      </c:catAx>
      <c:valAx>
        <c:axId val="211019264"/>
        <c:scaling>
          <c:orientation val="minMax"/>
          <c:max val="0.60000000000000009"/>
        </c:scaling>
        <c:delete val="0"/>
        <c:axPos val="r"/>
        <c:majorGridlines/>
        <c:numFmt formatCode="0%" sourceLinked="0"/>
        <c:majorTickMark val="out"/>
        <c:minorTickMark val="none"/>
        <c:tickLblPos val="nextTo"/>
        <c:crossAx val="2110177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'Q4'!$A$3</c:f>
              <c:strCache>
                <c:ptCount val="1"/>
                <c:pt idx="0">
                  <c:v>%</c:v>
                </c:pt>
              </c:strCache>
            </c:strRef>
          </c:tx>
          <c:dPt>
            <c:idx val="0"/>
            <c:bubble3D val="0"/>
            <c:spPr>
              <a:solidFill>
                <a:srgbClr val="00C853"/>
              </a:solidFill>
            </c:spPr>
          </c:dPt>
          <c:dPt>
            <c:idx val="1"/>
            <c:bubble3D val="0"/>
            <c:spPr>
              <a:solidFill>
                <a:srgbClr val="FF5722"/>
              </a:solidFill>
            </c:spPr>
          </c:dPt>
          <c:dLbls>
            <c:dLbl>
              <c:idx val="0"/>
              <c:layout/>
              <c:showLegendKey val="0"/>
              <c:showVal val="1"/>
              <c:showCatName val="1"/>
              <c:showSerName val="0"/>
              <c:showPercent val="0"/>
              <c:showBubbleSize val="0"/>
            </c:dLbl>
            <c:dLbl>
              <c:idx val="1"/>
              <c:layout/>
              <c:showLegendKey val="0"/>
              <c:showVal val="1"/>
              <c:showCatName val="1"/>
              <c:showSerName val="0"/>
              <c:showPercent val="0"/>
              <c:showBubbleSize val="0"/>
            </c:dLbl>
            <c:showLegendKey val="0"/>
            <c:showVal val="0"/>
            <c:showCatName val="1"/>
            <c:showSerName val="0"/>
            <c:showPercent val="0"/>
            <c:showBubbleSize val="0"/>
            <c:showLeaderLines val="1"/>
          </c:dLbls>
          <c:cat>
            <c:strRef>
              <c:f>'Q4'!$B$1:$C$1</c:f>
              <c:strCache>
                <c:ptCount val="2"/>
                <c:pt idx="0">
                  <c:v>Ja</c:v>
                </c:pt>
                <c:pt idx="1">
                  <c:v>Nein</c:v>
                </c:pt>
              </c:strCache>
            </c:strRef>
          </c:cat>
          <c:val>
            <c:numRef>
              <c:f>'Q4'!$B$3:$C$3</c:f>
              <c:numCache>
                <c:formatCode>0.0%</c:formatCode>
                <c:ptCount val="2"/>
                <c:pt idx="0">
                  <c:v>0.84285714285714286</c:v>
                </c:pt>
                <c:pt idx="1">
                  <c:v>0.15714285714285714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dLbls>
            <c:showLegendKey val="0"/>
            <c:showVal val="1"/>
            <c:showCatName val="0"/>
            <c:showSerName val="0"/>
            <c:showPercent val="0"/>
            <c:showBubbleSize val="0"/>
            <c:showLeaderLines val="0"/>
          </c:dLbls>
          <c:cat>
            <c:strRef>
              <c:f>'Q6'!$C$1</c:f>
              <c:strCache>
                <c:ptCount val="1"/>
                <c:pt idx="0">
                  <c:v>Erstellung einer eigenen Route</c:v>
                </c:pt>
              </c:strCache>
            </c:strRef>
          </c:cat>
          <c:val>
            <c:numRef>
              <c:f>'Q6'!$C$3</c:f>
              <c:numCache>
                <c:formatCode>0.0%</c:formatCode>
                <c:ptCount val="1"/>
                <c:pt idx="0">
                  <c:v>0.38571428571428573</c:v>
                </c:pt>
              </c:numCache>
            </c:numRef>
          </c:val>
        </c:ser>
        <c:ser>
          <c:idx val="3"/>
          <c:order val="1"/>
          <c:tx>
            <c:v>Wichtig</c:v>
          </c:tx>
          <c:invertIfNegative val="0"/>
          <c:dPt>
            <c:idx val="0"/>
            <c:invertIfNegative val="0"/>
            <c:bubble3D val="0"/>
            <c:spPr>
              <a:solidFill>
                <a:srgbClr val="FF5722"/>
              </a:solidFill>
              <a:ln>
                <a:noFill/>
              </a:ln>
            </c:spPr>
          </c:dPt>
          <c:dLbls>
            <c:showLegendKey val="0"/>
            <c:showVal val="1"/>
            <c:showCatName val="0"/>
            <c:showSerName val="0"/>
            <c:showPercent val="0"/>
            <c:showBubbleSize val="0"/>
            <c:showLeaderLines val="0"/>
          </c:dLbls>
          <c:cat>
            <c:strRef>
              <c:f>'Q6'!$C$1</c:f>
              <c:strCache>
                <c:ptCount val="1"/>
                <c:pt idx="0">
                  <c:v>Erstellung einer eigenen Route</c:v>
                </c:pt>
              </c:strCache>
            </c:strRef>
          </c:cat>
          <c:val>
            <c:numRef>
              <c:f>'Q6'!$C$5</c:f>
              <c:numCache>
                <c:formatCode>0.0%</c:formatCode>
                <c:ptCount val="1"/>
                <c:pt idx="0">
                  <c:v>0.47142857142857142</c:v>
                </c:pt>
              </c:numCache>
            </c:numRef>
          </c:val>
        </c:ser>
        <c:ser>
          <c:idx val="5"/>
          <c:order val="2"/>
          <c:tx>
            <c:v>Unwichtig</c:v>
          </c:tx>
          <c:spPr>
            <a:solidFill>
              <a:srgbClr val="00C853"/>
            </a:solidFill>
            <a:ln>
              <a:noFill/>
            </a:ln>
          </c:spPr>
          <c:invertIfNegative val="0"/>
          <c:dLbls>
            <c:showLegendKey val="0"/>
            <c:showVal val="1"/>
            <c:showCatName val="0"/>
            <c:showSerName val="0"/>
            <c:showPercent val="0"/>
            <c:showBubbleSize val="0"/>
            <c:showLeaderLines val="0"/>
          </c:dLbls>
          <c:cat>
            <c:strRef>
              <c:f>'Q6'!$C$1</c:f>
              <c:strCache>
                <c:ptCount val="1"/>
                <c:pt idx="0">
                  <c:v>Erstellung einer eigenen Route</c:v>
                </c:pt>
              </c:strCache>
            </c:strRef>
          </c:cat>
          <c:val>
            <c:numRef>
              <c:f>'Q6'!$C$7</c:f>
              <c:numCache>
                <c:formatCode>0.0%</c:formatCode>
                <c:ptCount val="1"/>
                <c:pt idx="0">
                  <c:v>0.12857142857142856</c:v>
                </c:pt>
              </c:numCache>
            </c:numRef>
          </c:val>
        </c:ser>
        <c:ser>
          <c:idx val="7"/>
          <c:order val="3"/>
          <c:tx>
            <c:v>Sehr unwichtig</c:v>
          </c:tx>
          <c:spPr>
            <a:solidFill>
              <a:srgbClr val="F50057"/>
            </a:solidFill>
            <a:ln>
              <a:noFill/>
            </a:ln>
          </c:spPr>
          <c:invertIfNegative val="0"/>
          <c:dLbls>
            <c:showLegendKey val="0"/>
            <c:showVal val="1"/>
            <c:showCatName val="0"/>
            <c:showSerName val="0"/>
            <c:showPercent val="0"/>
            <c:showBubbleSize val="0"/>
            <c:showLeaderLines val="0"/>
          </c:dLbls>
          <c:cat>
            <c:strRef>
              <c:f>'Q6'!$C$1</c:f>
              <c:strCache>
                <c:ptCount val="1"/>
                <c:pt idx="0">
                  <c:v>Erstellung einer eigenen Route</c:v>
                </c:pt>
              </c:strCache>
            </c:strRef>
          </c:cat>
          <c:val>
            <c:numRef>
              <c:f>'Q6'!$C$9</c:f>
              <c:numCache>
                <c:formatCode>0.0%</c:formatCode>
                <c:ptCount val="1"/>
                <c:pt idx="0">
                  <c:v>1.4285714285714285E-2</c:v>
                </c:pt>
              </c:numCache>
            </c:numRef>
          </c:val>
        </c:ser>
        <c:dLbls>
          <c:showLegendKey val="0"/>
          <c:showVal val="0"/>
          <c:showCatName val="0"/>
          <c:showSerName val="0"/>
          <c:showPercent val="0"/>
          <c:showBubbleSize val="0"/>
        </c:dLbls>
        <c:gapWidth val="150"/>
        <c:axId val="208444416"/>
        <c:axId val="153232128"/>
      </c:barChart>
      <c:catAx>
        <c:axId val="208444416"/>
        <c:scaling>
          <c:orientation val="maxMin"/>
        </c:scaling>
        <c:delete val="0"/>
        <c:axPos val="b"/>
        <c:majorTickMark val="out"/>
        <c:minorTickMark val="none"/>
        <c:tickLblPos val="nextTo"/>
        <c:crossAx val="153232128"/>
        <c:crosses val="autoZero"/>
        <c:auto val="1"/>
        <c:lblAlgn val="ctr"/>
        <c:lblOffset val="100"/>
        <c:noMultiLvlLbl val="0"/>
      </c:catAx>
      <c:valAx>
        <c:axId val="153232128"/>
        <c:scaling>
          <c:orientation val="minMax"/>
          <c:max val="0.65000000000000013"/>
          <c:min val="0"/>
        </c:scaling>
        <c:delete val="0"/>
        <c:axPos val="r"/>
        <c:majorGridlines/>
        <c:numFmt formatCode="0%" sourceLinked="0"/>
        <c:majorTickMark val="out"/>
        <c:minorTickMark val="none"/>
        <c:tickLblPos val="nextTo"/>
        <c:crossAx val="208444416"/>
        <c:crosses val="autoZero"/>
        <c:crossBetween val="between"/>
      </c:valAx>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dLbls>
            <c:showLegendKey val="0"/>
            <c:showVal val="1"/>
            <c:showCatName val="0"/>
            <c:showSerName val="0"/>
            <c:showPercent val="0"/>
            <c:showBubbleSize val="0"/>
            <c:showLeaderLines val="0"/>
          </c:dLbls>
          <c:cat>
            <c:strRef>
              <c:f>'Q6'!$D$1</c:f>
              <c:strCache>
                <c:ptCount val="1"/>
                <c:pt idx="0">
                  <c:v>Offlinenutzung einer eigenen Route</c:v>
                </c:pt>
              </c:strCache>
            </c:strRef>
          </c:cat>
          <c:val>
            <c:numRef>
              <c:f>'Q6'!$D$3</c:f>
              <c:numCache>
                <c:formatCode>0.0%</c:formatCode>
                <c:ptCount val="1"/>
                <c:pt idx="0">
                  <c:v>0.42857142857142855</c:v>
                </c:pt>
              </c:numCache>
            </c:numRef>
          </c:val>
        </c:ser>
        <c:ser>
          <c:idx val="2"/>
          <c:order val="1"/>
          <c:tx>
            <c:v>Wichtig</c:v>
          </c:tx>
          <c:spPr>
            <a:solidFill>
              <a:srgbClr val="FF5722"/>
            </a:solidFill>
            <a:ln>
              <a:noFill/>
            </a:ln>
          </c:spPr>
          <c:invertIfNegative val="0"/>
          <c:dLbls>
            <c:showLegendKey val="0"/>
            <c:showVal val="1"/>
            <c:showCatName val="0"/>
            <c:showSerName val="0"/>
            <c:showPercent val="0"/>
            <c:showBubbleSize val="0"/>
            <c:showLeaderLines val="0"/>
          </c:dLbls>
          <c:cat>
            <c:strRef>
              <c:f>'Q6'!$D$1</c:f>
              <c:strCache>
                <c:ptCount val="1"/>
                <c:pt idx="0">
                  <c:v>Offlinenutzung einer eigenen Route</c:v>
                </c:pt>
              </c:strCache>
            </c:strRef>
          </c:cat>
          <c:val>
            <c:numRef>
              <c:f>'Q6'!$D$5</c:f>
              <c:numCache>
                <c:formatCode>0.0%</c:formatCode>
                <c:ptCount val="1"/>
                <c:pt idx="0">
                  <c:v>0.34285714285714286</c:v>
                </c:pt>
              </c:numCache>
            </c:numRef>
          </c:val>
        </c:ser>
        <c:ser>
          <c:idx val="5"/>
          <c:order val="2"/>
          <c:tx>
            <c:v>Unwichtig</c:v>
          </c:tx>
          <c:spPr>
            <a:solidFill>
              <a:srgbClr val="00C853"/>
            </a:solidFill>
            <a:ln>
              <a:noFill/>
            </a:ln>
          </c:spPr>
          <c:invertIfNegative val="0"/>
          <c:dLbls>
            <c:showLegendKey val="0"/>
            <c:showVal val="1"/>
            <c:showCatName val="0"/>
            <c:showSerName val="0"/>
            <c:showPercent val="0"/>
            <c:showBubbleSize val="0"/>
            <c:showLeaderLines val="0"/>
          </c:dLbls>
          <c:cat>
            <c:strRef>
              <c:f>'Q6'!$D$1</c:f>
              <c:strCache>
                <c:ptCount val="1"/>
                <c:pt idx="0">
                  <c:v>Offlinenutzung einer eigenen Route</c:v>
                </c:pt>
              </c:strCache>
            </c:strRef>
          </c:cat>
          <c:val>
            <c:numRef>
              <c:f>'Q6'!$D$7</c:f>
              <c:numCache>
                <c:formatCode>0.0%</c:formatCode>
                <c:ptCount val="1"/>
                <c:pt idx="0">
                  <c:v>0.12857142857142856</c:v>
                </c:pt>
              </c:numCache>
            </c:numRef>
          </c:val>
        </c:ser>
        <c:ser>
          <c:idx val="7"/>
          <c:order val="3"/>
          <c:tx>
            <c:v>Sehr unwichtig</c:v>
          </c:tx>
          <c:spPr>
            <a:solidFill>
              <a:srgbClr val="F50057"/>
            </a:solidFill>
            <a:ln>
              <a:noFill/>
            </a:ln>
          </c:spPr>
          <c:invertIfNegative val="0"/>
          <c:dLbls>
            <c:showLegendKey val="0"/>
            <c:showVal val="1"/>
            <c:showCatName val="0"/>
            <c:showSerName val="0"/>
            <c:showPercent val="0"/>
            <c:showBubbleSize val="0"/>
            <c:showLeaderLines val="0"/>
          </c:dLbls>
          <c:cat>
            <c:strRef>
              <c:f>'Q6'!$D$1</c:f>
              <c:strCache>
                <c:ptCount val="1"/>
                <c:pt idx="0">
                  <c:v>Offlinenutzung einer eigenen Route</c:v>
                </c:pt>
              </c:strCache>
            </c:strRef>
          </c:cat>
          <c:val>
            <c:numRef>
              <c:f>'Q6'!$D$9</c:f>
              <c:numCache>
                <c:formatCode>0.0%</c:formatCode>
                <c:ptCount val="1"/>
                <c:pt idx="0">
                  <c:v>0.1</c:v>
                </c:pt>
              </c:numCache>
            </c:numRef>
          </c:val>
        </c:ser>
        <c:dLbls>
          <c:showLegendKey val="0"/>
          <c:showVal val="0"/>
          <c:showCatName val="0"/>
          <c:showSerName val="0"/>
          <c:showPercent val="0"/>
          <c:showBubbleSize val="0"/>
        </c:dLbls>
        <c:gapWidth val="150"/>
        <c:axId val="160076160"/>
        <c:axId val="160077696"/>
      </c:barChart>
      <c:catAx>
        <c:axId val="160076160"/>
        <c:scaling>
          <c:orientation val="maxMin"/>
        </c:scaling>
        <c:delete val="0"/>
        <c:axPos val="b"/>
        <c:majorTickMark val="out"/>
        <c:minorTickMark val="none"/>
        <c:tickLblPos val="nextTo"/>
        <c:crossAx val="160077696"/>
        <c:crosses val="autoZero"/>
        <c:auto val="1"/>
        <c:lblAlgn val="ctr"/>
        <c:lblOffset val="100"/>
        <c:noMultiLvlLbl val="0"/>
      </c:catAx>
      <c:valAx>
        <c:axId val="160077696"/>
        <c:scaling>
          <c:orientation val="minMax"/>
          <c:max val="0.65000000000000013"/>
          <c:min val="0"/>
        </c:scaling>
        <c:delete val="0"/>
        <c:axPos val="r"/>
        <c:majorGridlines/>
        <c:numFmt formatCode="0%" sourceLinked="0"/>
        <c:majorTickMark val="out"/>
        <c:minorTickMark val="none"/>
        <c:tickLblPos val="nextTo"/>
        <c:crossAx val="1600761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dLbls>
            <c:showLegendKey val="0"/>
            <c:showVal val="1"/>
            <c:showCatName val="0"/>
            <c:showSerName val="0"/>
            <c:showPercent val="0"/>
            <c:showBubbleSize val="0"/>
            <c:showLeaderLines val="0"/>
          </c:dLbls>
          <c:cat>
            <c:strRef>
              <c:f>'Q6'!$E$1</c:f>
              <c:strCache>
                <c:ptCount val="1"/>
                <c:pt idx="0">
                  <c:v>Nutzung einer vordefinierten Route</c:v>
                </c:pt>
              </c:strCache>
            </c:strRef>
          </c:cat>
          <c:val>
            <c:numRef>
              <c:f>'Q6'!$E$3</c:f>
              <c:numCache>
                <c:formatCode>0.0%</c:formatCode>
                <c:ptCount val="1"/>
                <c:pt idx="0">
                  <c:v>0.17142857142857143</c:v>
                </c:pt>
              </c:numCache>
            </c:numRef>
          </c:val>
        </c:ser>
        <c:ser>
          <c:idx val="2"/>
          <c:order val="1"/>
          <c:tx>
            <c:v>Wichtig</c:v>
          </c:tx>
          <c:spPr>
            <a:solidFill>
              <a:srgbClr val="FF5722"/>
            </a:solidFill>
            <a:ln>
              <a:noFill/>
            </a:ln>
          </c:spPr>
          <c:invertIfNegative val="0"/>
          <c:dLbls>
            <c:showLegendKey val="0"/>
            <c:showVal val="1"/>
            <c:showCatName val="0"/>
            <c:showSerName val="0"/>
            <c:showPercent val="0"/>
            <c:showBubbleSize val="0"/>
            <c:showLeaderLines val="0"/>
          </c:dLbls>
          <c:cat>
            <c:strRef>
              <c:f>'Q6'!$E$1</c:f>
              <c:strCache>
                <c:ptCount val="1"/>
                <c:pt idx="0">
                  <c:v>Nutzung einer vordefinierten Route</c:v>
                </c:pt>
              </c:strCache>
            </c:strRef>
          </c:cat>
          <c:val>
            <c:numRef>
              <c:f>'Q6'!$E$5</c:f>
              <c:numCache>
                <c:formatCode>0.0%</c:formatCode>
                <c:ptCount val="1"/>
                <c:pt idx="0">
                  <c:v>0.61428571428571432</c:v>
                </c:pt>
              </c:numCache>
            </c:numRef>
          </c:val>
        </c:ser>
        <c:ser>
          <c:idx val="4"/>
          <c:order val="2"/>
          <c:tx>
            <c:v>Unwichtig</c:v>
          </c:tx>
          <c:invertIfNegative val="0"/>
          <c:dPt>
            <c:idx val="0"/>
            <c:invertIfNegative val="0"/>
            <c:bubble3D val="0"/>
            <c:spPr>
              <a:solidFill>
                <a:srgbClr val="00C853"/>
              </a:solidFill>
              <a:ln>
                <a:noFill/>
              </a:ln>
            </c:spPr>
          </c:dPt>
          <c:dLbls>
            <c:showLegendKey val="0"/>
            <c:showVal val="1"/>
            <c:showCatName val="0"/>
            <c:showSerName val="0"/>
            <c:showPercent val="0"/>
            <c:showBubbleSize val="0"/>
            <c:showLeaderLines val="0"/>
          </c:dLbls>
          <c:cat>
            <c:strRef>
              <c:f>'Q6'!$E$1</c:f>
              <c:strCache>
                <c:ptCount val="1"/>
                <c:pt idx="0">
                  <c:v>Nutzung einer vordefinierten Route</c:v>
                </c:pt>
              </c:strCache>
            </c:strRef>
          </c:cat>
          <c:val>
            <c:numRef>
              <c:f>'Q6'!$E$7</c:f>
              <c:numCache>
                <c:formatCode>0.0%</c:formatCode>
                <c:ptCount val="1"/>
                <c:pt idx="0">
                  <c:v>0.21428571428571427</c:v>
                </c:pt>
              </c:numCache>
            </c:numRef>
          </c:val>
        </c:ser>
        <c:ser>
          <c:idx val="7"/>
          <c:order val="3"/>
          <c:tx>
            <c:v>Sehr unwichtig</c:v>
          </c:tx>
          <c:invertIfNegative val="0"/>
          <c:cat>
            <c:strRef>
              <c:f>'Q6'!$E$1</c:f>
              <c:strCache>
                <c:ptCount val="1"/>
                <c:pt idx="0">
                  <c:v>Nutzung einer vordefinierten Route</c:v>
                </c:pt>
              </c:strCache>
            </c:strRef>
          </c:cat>
          <c:val>
            <c:numRef>
              <c:f>'Q6'!$E$9</c:f>
              <c:numCache>
                <c:formatCode>0.0%</c:formatCode>
                <c:ptCount val="1"/>
                <c:pt idx="0">
                  <c:v>0</c:v>
                </c:pt>
              </c:numCache>
            </c:numRef>
          </c:val>
        </c:ser>
        <c:dLbls>
          <c:showLegendKey val="0"/>
          <c:showVal val="0"/>
          <c:showCatName val="0"/>
          <c:showSerName val="0"/>
          <c:showPercent val="0"/>
          <c:showBubbleSize val="0"/>
        </c:dLbls>
        <c:gapWidth val="150"/>
        <c:axId val="152327296"/>
        <c:axId val="152328832"/>
      </c:barChart>
      <c:catAx>
        <c:axId val="152327296"/>
        <c:scaling>
          <c:orientation val="maxMin"/>
        </c:scaling>
        <c:delete val="0"/>
        <c:axPos val="b"/>
        <c:majorTickMark val="out"/>
        <c:minorTickMark val="none"/>
        <c:tickLblPos val="nextTo"/>
        <c:crossAx val="152328832"/>
        <c:crosses val="autoZero"/>
        <c:auto val="1"/>
        <c:lblAlgn val="ctr"/>
        <c:lblOffset val="100"/>
        <c:noMultiLvlLbl val="0"/>
      </c:catAx>
      <c:valAx>
        <c:axId val="152328832"/>
        <c:scaling>
          <c:orientation val="minMax"/>
          <c:max val="0.65000000000000013"/>
          <c:min val="0"/>
        </c:scaling>
        <c:delete val="0"/>
        <c:axPos val="r"/>
        <c:majorGridlines/>
        <c:numFmt formatCode="0%" sourceLinked="0"/>
        <c:majorTickMark val="out"/>
        <c:minorTickMark val="none"/>
        <c:tickLblPos val="nextTo"/>
        <c:crossAx val="152327296"/>
        <c:crosses val="autoZero"/>
        <c:crossBetween val="between"/>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dLbls>
            <c:showLegendKey val="0"/>
            <c:showVal val="1"/>
            <c:showCatName val="0"/>
            <c:showSerName val="0"/>
            <c:showPercent val="0"/>
            <c:showBubbleSize val="0"/>
            <c:showLeaderLines val="0"/>
          </c:dLbls>
          <c:cat>
            <c:strRef>
              <c:f>'Q6'!$F$1</c:f>
              <c:strCache>
                <c:ptCount val="1"/>
                <c:pt idx="0">
                  <c:v>Teilen der Route mit Freunden</c:v>
                </c:pt>
              </c:strCache>
            </c:strRef>
          </c:cat>
          <c:val>
            <c:numRef>
              <c:f>'Q6'!$F$3</c:f>
              <c:numCache>
                <c:formatCode>0.0%</c:formatCode>
                <c:ptCount val="1"/>
                <c:pt idx="0">
                  <c:v>0.2</c:v>
                </c:pt>
              </c:numCache>
            </c:numRef>
          </c:val>
        </c:ser>
        <c:ser>
          <c:idx val="2"/>
          <c:order val="1"/>
          <c:tx>
            <c:v>Wichtig</c:v>
          </c:tx>
          <c:spPr>
            <a:solidFill>
              <a:srgbClr val="FF5722"/>
            </a:solidFill>
            <a:ln>
              <a:noFill/>
            </a:ln>
          </c:spPr>
          <c:invertIfNegative val="0"/>
          <c:dLbls>
            <c:showLegendKey val="0"/>
            <c:showVal val="1"/>
            <c:showCatName val="0"/>
            <c:showSerName val="0"/>
            <c:showPercent val="0"/>
            <c:showBubbleSize val="0"/>
            <c:showLeaderLines val="0"/>
          </c:dLbls>
          <c:cat>
            <c:strRef>
              <c:f>'Q6'!$F$1</c:f>
              <c:strCache>
                <c:ptCount val="1"/>
                <c:pt idx="0">
                  <c:v>Teilen der Route mit Freunden</c:v>
                </c:pt>
              </c:strCache>
            </c:strRef>
          </c:cat>
          <c:val>
            <c:numRef>
              <c:f>'Q6'!$F$5</c:f>
              <c:numCache>
                <c:formatCode>0.0%</c:formatCode>
                <c:ptCount val="1"/>
                <c:pt idx="0">
                  <c:v>0.3</c:v>
                </c:pt>
              </c:numCache>
            </c:numRef>
          </c:val>
        </c:ser>
        <c:ser>
          <c:idx val="4"/>
          <c:order val="2"/>
          <c:tx>
            <c:v>Unwichtig</c:v>
          </c:tx>
          <c:spPr>
            <a:solidFill>
              <a:srgbClr val="00C853"/>
            </a:solidFill>
            <a:ln>
              <a:noFill/>
            </a:ln>
          </c:spPr>
          <c:invertIfNegative val="0"/>
          <c:dLbls>
            <c:showLegendKey val="0"/>
            <c:showVal val="1"/>
            <c:showCatName val="0"/>
            <c:showSerName val="0"/>
            <c:showPercent val="0"/>
            <c:showBubbleSize val="0"/>
            <c:showLeaderLines val="0"/>
          </c:dLbls>
          <c:cat>
            <c:strRef>
              <c:f>'Q6'!$F$1</c:f>
              <c:strCache>
                <c:ptCount val="1"/>
                <c:pt idx="0">
                  <c:v>Teilen der Route mit Freunden</c:v>
                </c:pt>
              </c:strCache>
            </c:strRef>
          </c:cat>
          <c:val>
            <c:numRef>
              <c:f>'Q6'!$F$7</c:f>
              <c:numCache>
                <c:formatCode>0.0%</c:formatCode>
                <c:ptCount val="1"/>
                <c:pt idx="0">
                  <c:v>0.27142857142857141</c:v>
                </c:pt>
              </c:numCache>
            </c:numRef>
          </c:val>
        </c:ser>
        <c:ser>
          <c:idx val="6"/>
          <c:order val="3"/>
          <c:tx>
            <c:v>Sehr uwnichtig</c:v>
          </c:tx>
          <c:spPr>
            <a:solidFill>
              <a:srgbClr val="F50057"/>
            </a:solidFill>
            <a:ln>
              <a:noFill/>
            </a:ln>
          </c:spPr>
          <c:invertIfNegative val="0"/>
          <c:dLbls>
            <c:showLegendKey val="0"/>
            <c:showVal val="1"/>
            <c:showCatName val="0"/>
            <c:showSerName val="0"/>
            <c:showPercent val="0"/>
            <c:showBubbleSize val="0"/>
            <c:showLeaderLines val="0"/>
          </c:dLbls>
          <c:cat>
            <c:strRef>
              <c:f>'Q6'!$F$1</c:f>
              <c:strCache>
                <c:ptCount val="1"/>
                <c:pt idx="0">
                  <c:v>Teilen der Route mit Freunden</c:v>
                </c:pt>
              </c:strCache>
            </c:strRef>
          </c:cat>
          <c:val>
            <c:numRef>
              <c:f>'Q6'!$F$9</c:f>
              <c:numCache>
                <c:formatCode>0.0%</c:formatCode>
                <c:ptCount val="1"/>
                <c:pt idx="0">
                  <c:v>0.22857142857142856</c:v>
                </c:pt>
              </c:numCache>
            </c:numRef>
          </c:val>
        </c:ser>
        <c:dLbls>
          <c:showLegendKey val="0"/>
          <c:showVal val="0"/>
          <c:showCatName val="0"/>
          <c:showSerName val="0"/>
          <c:showPercent val="0"/>
          <c:showBubbleSize val="0"/>
        </c:dLbls>
        <c:gapWidth val="150"/>
        <c:axId val="152340736"/>
        <c:axId val="152342528"/>
      </c:barChart>
      <c:catAx>
        <c:axId val="152340736"/>
        <c:scaling>
          <c:orientation val="maxMin"/>
        </c:scaling>
        <c:delete val="0"/>
        <c:axPos val="b"/>
        <c:majorTickMark val="out"/>
        <c:minorTickMark val="none"/>
        <c:tickLblPos val="nextTo"/>
        <c:crossAx val="152342528"/>
        <c:crosses val="autoZero"/>
        <c:auto val="1"/>
        <c:lblAlgn val="ctr"/>
        <c:lblOffset val="100"/>
        <c:noMultiLvlLbl val="0"/>
      </c:catAx>
      <c:valAx>
        <c:axId val="152342528"/>
        <c:scaling>
          <c:orientation val="minMax"/>
          <c:max val="0.65000000000000013"/>
          <c:min val="0"/>
        </c:scaling>
        <c:delete val="0"/>
        <c:axPos val="r"/>
        <c:majorGridlines/>
        <c:numFmt formatCode="0%" sourceLinked="0"/>
        <c:majorTickMark val="out"/>
        <c:minorTickMark val="none"/>
        <c:tickLblPos val="nextTo"/>
        <c:crossAx val="1523407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'Q7'!$A$3</c:f>
              <c:strCache>
                <c:ptCount val="1"/>
                <c:pt idx="0">
                  <c:v>%</c:v>
                </c:pt>
              </c:strCache>
            </c:strRef>
          </c:tx>
          <c:invertIfNegative val="0"/>
          <c:dPt>
            <c:idx val="0"/>
            <c:invertIfNegative val="0"/>
            <c:bubble3D val="0"/>
            <c:spPr>
              <a:solidFill>
                <a:srgbClr val="00C853"/>
              </a:solidFill>
            </c:spPr>
          </c:dPt>
          <c:dPt>
            <c:idx val="1"/>
            <c:invertIfNegative val="0"/>
            <c:bubble3D val="0"/>
            <c:spPr>
              <a:solidFill>
                <a:srgbClr val="FF5722"/>
              </a:solidFill>
            </c:spPr>
          </c:dPt>
          <c:dPt>
            <c:idx val="2"/>
            <c:invertIfNegative val="0"/>
            <c:bubble3D val="0"/>
            <c:spPr>
              <a:solidFill>
                <a:srgbClr val="3F51B5"/>
              </a:solidFill>
            </c:spPr>
          </c:dPt>
          <c:dPt>
            <c:idx val="3"/>
            <c:invertIfNegative val="0"/>
            <c:bubble3D val="0"/>
            <c:spPr>
              <a:solidFill>
                <a:srgbClr val="F50057"/>
              </a:solidFill>
            </c:spPr>
          </c:dPt>
          <c:dLbls>
            <c:showLegendKey val="0"/>
            <c:showVal val="1"/>
            <c:showCatName val="1"/>
            <c:showSerName val="0"/>
            <c:showPercent val="0"/>
            <c:showBubbleSize val="0"/>
            <c:showLeaderLines val="0"/>
          </c:dLbls>
          <c:cat>
            <c:strRef>
              <c:f>'Q7'!$B$1:$E$1</c:f>
              <c:strCache>
                <c:ptCount val="4"/>
                <c:pt idx="0">
                  <c:v>Direktes Teilen via Email</c:v>
                </c:pt>
                <c:pt idx="1">
                  <c:v>Direktes Teilen via Facebook/Twitter/…</c:v>
                </c:pt>
                <c:pt idx="2">
                  <c:v>Link zum kopieren verschicken</c:v>
                </c:pt>
                <c:pt idx="3">
                  <c:v>Sonstiges</c:v>
                </c:pt>
              </c:strCache>
            </c:strRef>
          </c:cat>
          <c:val>
            <c:numRef>
              <c:f>'Q7'!$B$3:$E$3</c:f>
              <c:numCache>
                <c:formatCode>0.0%</c:formatCode>
                <c:ptCount val="4"/>
                <c:pt idx="0">
                  <c:v>2.8571428571428571E-2</c:v>
                </c:pt>
                <c:pt idx="1">
                  <c:v>0.21428571428571427</c:v>
                </c:pt>
                <c:pt idx="2">
                  <c:v>0.61428571428571432</c:v>
                </c:pt>
                <c:pt idx="3">
                  <c:v>0.14285714285714285</c:v>
                </c:pt>
              </c:numCache>
            </c:numRef>
          </c:val>
        </c:ser>
        <c:dLbls>
          <c:showLegendKey val="0"/>
          <c:showVal val="0"/>
          <c:showCatName val="0"/>
          <c:showSerName val="0"/>
          <c:showPercent val="0"/>
          <c:showBubbleSize val="0"/>
        </c:dLbls>
        <c:gapWidth val="100"/>
        <c:axId val="160497664"/>
        <c:axId val="160501120"/>
      </c:barChart>
      <c:catAx>
        <c:axId val="160497664"/>
        <c:scaling>
          <c:orientation val="minMax"/>
        </c:scaling>
        <c:delete val="0"/>
        <c:axPos val="b"/>
        <c:majorTickMark val="out"/>
        <c:minorTickMark val="none"/>
        <c:tickLblPos val="nextTo"/>
        <c:crossAx val="160501120"/>
        <c:crosses val="autoZero"/>
        <c:auto val="1"/>
        <c:lblAlgn val="ctr"/>
        <c:lblOffset val="100"/>
        <c:noMultiLvlLbl val="0"/>
      </c:catAx>
      <c:valAx>
        <c:axId val="160501120"/>
        <c:scaling>
          <c:orientation val="minMax"/>
        </c:scaling>
        <c:delete val="0"/>
        <c:axPos val="l"/>
        <c:majorGridlines/>
        <c:numFmt formatCode="0.0%" sourceLinked="1"/>
        <c:majorTickMark val="out"/>
        <c:minorTickMark val="none"/>
        <c:tickLblPos val="nextTo"/>
        <c:crossAx val="16049766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4"/>
          <c:order val="0"/>
          <c:tx>
            <c:strRef>
              <c:f>Teilnehmerzahlen!$F$7</c:f>
              <c:strCache>
                <c:ptCount val="1"/>
                <c:pt idx="0">
                  <c:v>Gültige Teilnehmer</c:v>
                </c:pt>
              </c:strCache>
            </c:strRef>
          </c:tx>
          <c:spPr>
            <a:ln>
              <a:solidFill>
                <a:srgbClr val="3F51B5"/>
              </a:solidFill>
            </a:ln>
          </c:spPr>
          <c:marker>
            <c:symbol val="none"/>
          </c:marker>
          <c:cat>
            <c:numRef>
              <c:f>Teilnehmerzahlen!$G$5:$L$5</c:f>
              <c:numCache>
                <c:formatCode>m/d/yyyy</c:formatCode>
                <c:ptCount val="6"/>
                <c:pt idx="0">
                  <c:v>42009</c:v>
                </c:pt>
                <c:pt idx="1">
                  <c:v>42010</c:v>
                </c:pt>
                <c:pt idx="2">
                  <c:v>42011</c:v>
                </c:pt>
                <c:pt idx="3">
                  <c:v>42012</c:v>
                </c:pt>
                <c:pt idx="4">
                  <c:v>42013</c:v>
                </c:pt>
                <c:pt idx="5">
                  <c:v>42014</c:v>
                </c:pt>
              </c:numCache>
            </c:numRef>
          </c:cat>
          <c:val>
            <c:numRef>
              <c:f>Teilnehmerzahlen!$G$7:$L$7</c:f>
              <c:numCache>
                <c:formatCode>General</c:formatCode>
                <c:ptCount val="6"/>
                <c:pt idx="0" formatCode="0">
                  <c:v>0</c:v>
                </c:pt>
                <c:pt idx="1">
                  <c:v>51</c:v>
                </c:pt>
                <c:pt idx="2">
                  <c:v>83</c:v>
                </c:pt>
                <c:pt idx="3">
                  <c:v>93</c:v>
                </c:pt>
                <c:pt idx="4">
                  <c:v>95</c:v>
                </c:pt>
                <c:pt idx="5">
                  <c:v>99</c:v>
                </c:pt>
              </c:numCache>
            </c:numRef>
          </c:val>
          <c:smooth val="0"/>
        </c:ser>
        <c:ser>
          <c:idx val="5"/>
          <c:order val="1"/>
          <c:tx>
            <c:strRef>
              <c:f>Teilnehmerzahlen!$F$11</c:f>
              <c:strCache>
                <c:ptCount val="1"/>
                <c:pt idx="0">
                  <c:v>Alle Teilnehmer</c:v>
                </c:pt>
              </c:strCache>
            </c:strRef>
          </c:tx>
          <c:spPr>
            <a:ln>
              <a:solidFill>
                <a:srgbClr val="FF5722"/>
              </a:solidFill>
            </a:ln>
          </c:spPr>
          <c:marker>
            <c:symbol val="none"/>
          </c:marker>
          <c:cat>
            <c:numRef>
              <c:f>Teilnehmerzahlen!$G$5:$L$5</c:f>
              <c:numCache>
                <c:formatCode>m/d/yyyy</c:formatCode>
                <c:ptCount val="6"/>
                <c:pt idx="0">
                  <c:v>42009</c:v>
                </c:pt>
                <c:pt idx="1">
                  <c:v>42010</c:v>
                </c:pt>
                <c:pt idx="2">
                  <c:v>42011</c:v>
                </c:pt>
                <c:pt idx="3">
                  <c:v>42012</c:v>
                </c:pt>
                <c:pt idx="4">
                  <c:v>42013</c:v>
                </c:pt>
                <c:pt idx="5">
                  <c:v>42014</c:v>
                </c:pt>
              </c:numCache>
            </c:numRef>
          </c:cat>
          <c:val>
            <c:numRef>
              <c:f>Teilnehmerzahlen!$G$11:$L$11</c:f>
              <c:numCache>
                <c:formatCode>General</c:formatCode>
                <c:ptCount val="6"/>
                <c:pt idx="0" formatCode="0">
                  <c:v>0</c:v>
                </c:pt>
                <c:pt idx="1">
                  <c:v>86</c:v>
                </c:pt>
                <c:pt idx="2">
                  <c:v>134</c:v>
                </c:pt>
                <c:pt idx="3">
                  <c:v>145</c:v>
                </c:pt>
                <c:pt idx="4">
                  <c:v>147</c:v>
                </c:pt>
                <c:pt idx="5">
                  <c:v>151</c:v>
                </c:pt>
              </c:numCache>
            </c:numRef>
          </c:val>
          <c:smooth val="0"/>
        </c:ser>
        <c:dLbls>
          <c:showLegendKey val="0"/>
          <c:showVal val="0"/>
          <c:showCatName val="0"/>
          <c:showSerName val="0"/>
          <c:showPercent val="0"/>
          <c:showBubbleSize val="0"/>
        </c:dLbls>
        <c:marker val="1"/>
        <c:smooth val="0"/>
        <c:axId val="149791872"/>
        <c:axId val="149793408"/>
      </c:lineChart>
      <c:dateAx>
        <c:axId val="149791872"/>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49793408"/>
        <c:crosses val="autoZero"/>
        <c:auto val="1"/>
        <c:lblOffset val="100"/>
        <c:baseTimeUnit val="days"/>
      </c:dateAx>
      <c:valAx>
        <c:axId val="149793408"/>
        <c:scaling>
          <c:orientation val="minMax"/>
        </c:scaling>
        <c:delete val="0"/>
        <c:axPos val="l"/>
        <c:majorGridlines/>
        <c:numFmt formatCode="0" sourceLinked="1"/>
        <c:majorTickMark val="out"/>
        <c:minorTickMark val="none"/>
        <c:tickLblPos val="nextTo"/>
        <c:crossAx val="14979187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'Q8'!$A$3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'Q8'!$B$1:$C$1</c:f>
              <c:strCache>
                <c:ptCount val="2"/>
                <c:pt idx="0">
                  <c:v>Ja</c:v>
                </c:pt>
                <c:pt idx="1">
                  <c:v>Nein</c:v>
                </c:pt>
              </c:strCache>
            </c:strRef>
          </c:cat>
          <c:val>
            <c:numRef>
              <c:f>'Q8'!$B$3:$C$3</c:f>
              <c:numCache>
                <c:formatCode>0.0%</c:formatCode>
                <c:ptCount val="2"/>
                <c:pt idx="0">
                  <c:v>0.9285714285714286</c:v>
                </c:pt>
                <c:pt idx="1">
                  <c:v>7.1428571428571425E-2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'Q10'!$A$3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'Q10'!$B$1:$C$1</c:f>
              <c:strCache>
                <c:ptCount val="2"/>
                <c:pt idx="0">
                  <c:v>Ja</c:v>
                </c:pt>
                <c:pt idx="1">
                  <c:v>Nein</c:v>
                </c:pt>
              </c:strCache>
            </c:strRef>
          </c:cat>
          <c:val>
            <c:numRef>
              <c:f>'Q10'!$B$3:$C$3</c:f>
              <c:numCache>
                <c:formatCode>0.0%</c:formatCode>
                <c:ptCount val="2"/>
                <c:pt idx="0">
                  <c:v>0.94285714285714284</c:v>
                </c:pt>
                <c:pt idx="1">
                  <c:v>5.7142857142857141E-2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'Q11'!$A$3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'Q11'!$B$1:$C$1</c:f>
              <c:strCache>
                <c:ptCount val="2"/>
                <c:pt idx="0">
                  <c:v>Ja</c:v>
                </c:pt>
                <c:pt idx="1">
                  <c:v>Nein</c:v>
                </c:pt>
              </c:strCache>
            </c:strRef>
          </c:cat>
          <c:val>
            <c:numRef>
              <c:f>'Q11'!$B$3:$C$3</c:f>
              <c:numCache>
                <c:formatCode>0.0%</c:formatCode>
                <c:ptCount val="2"/>
                <c:pt idx="0">
                  <c:v>0.62857142857142856</c:v>
                </c:pt>
                <c:pt idx="1">
                  <c:v>0.37142857142857144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'Q12'!$A$3</c:f>
              <c:strCache>
                <c:ptCount val="1"/>
                <c:pt idx="0">
                  <c:v>%</c:v>
                </c:pt>
              </c:strCache>
            </c:strRef>
          </c:tx>
          <c:invertIfNegative val="0"/>
          <c:dPt>
            <c:idx val="0"/>
            <c:invertIfNegative val="0"/>
            <c:bubble3D val="0"/>
            <c:spPr>
              <a:solidFill>
                <a:srgbClr val="00C853"/>
              </a:solidFill>
            </c:spPr>
          </c:dPt>
          <c:dPt>
            <c:idx val="1"/>
            <c:invertIfNegative val="0"/>
            <c:bubble3D val="0"/>
            <c:spPr>
              <a:solidFill>
                <a:srgbClr val="FF5722"/>
              </a:solidFill>
            </c:spPr>
          </c:dPt>
          <c:dLbls>
            <c:showLegendKey val="0"/>
            <c:showVal val="1"/>
            <c:showCatName val="0"/>
            <c:showSerName val="0"/>
            <c:showPercent val="0"/>
            <c:showBubbleSize val="0"/>
            <c:showLeaderLines val="0"/>
          </c:dLbls>
          <c:cat>
            <c:strRef>
              <c:f>'Q12'!$B$1:$C$1</c:f>
              <c:strCache>
                <c:ptCount val="2"/>
                <c:pt idx="0">
                  <c:v>Handy</c:v>
                </c:pt>
                <c:pt idx="1">
                  <c:v>PC über Internetbrowser</c:v>
                </c:pt>
              </c:strCache>
            </c:strRef>
          </c:cat>
          <c:val>
            <c:numRef>
              <c:f>'Q12'!$B$3:$C$3</c:f>
              <c:numCache>
                <c:formatCode>0.0%</c:formatCode>
                <c:ptCount val="2"/>
                <c:pt idx="0">
                  <c:v>0.77142857142857146</c:v>
                </c:pt>
                <c:pt idx="1">
                  <c:v>0.22857142857142856</c:v>
                </c:pt>
              </c:numCache>
            </c:numRef>
          </c:val>
        </c:ser>
        <c:dLbls>
          <c:showLegendKey val="0"/>
          <c:showVal val="0"/>
          <c:showCatName val="0"/>
          <c:showSerName val="0"/>
          <c:showPercent val="0"/>
          <c:showBubbleSize val="0"/>
        </c:dLbls>
        <c:gapWidth val="100"/>
        <c:axId val="160409472"/>
        <c:axId val="160534912"/>
      </c:barChart>
      <c:catAx>
        <c:axId val="160409472"/>
        <c:scaling>
          <c:orientation val="minMax"/>
        </c:scaling>
        <c:delete val="0"/>
        <c:axPos val="b"/>
        <c:majorTickMark val="out"/>
        <c:minorTickMark val="none"/>
        <c:tickLblPos val="nextTo"/>
        <c:crossAx val="160534912"/>
        <c:crosses val="autoZero"/>
        <c:auto val="1"/>
        <c:lblAlgn val="ctr"/>
        <c:lblOffset val="100"/>
        <c:noMultiLvlLbl val="0"/>
      </c:catAx>
      <c:valAx>
        <c:axId val="160534912"/>
        <c:scaling>
          <c:orientation val="minMax"/>
        </c:scaling>
        <c:delete val="0"/>
        <c:axPos val="l"/>
        <c:majorGridlines/>
        <c:numFmt formatCode="0.0%" sourceLinked="1"/>
        <c:majorTickMark val="out"/>
        <c:minorTickMark val="none"/>
        <c:tickLblPos val="nextTo"/>
        <c:crossAx val="160409472"/>
        <c:crosses val="autoZero"/>
        <c:crossBetween val="between"/>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'Q13'!$A$3</c:f>
              <c:strCache>
                <c:ptCount val="1"/>
                <c:pt idx="0">
                  <c:v>%</c:v>
                </c:pt>
              </c:strCache>
            </c:strRef>
          </c:tx>
          <c:spPr>
            <a:solidFill>
              <a:srgbClr val="3F51B5"/>
            </a:solidFill>
          </c:spPr>
          <c:invertIfNegative val="0"/>
          <c:dPt>
            <c:idx val="0"/>
            <c:invertIfNegative val="0"/>
            <c:bubble3D val="0"/>
          </c:dPt>
          <c:dPt>
            <c:idx val="1"/>
            <c:invertIfNegative val="0"/>
            <c:bubble3D val="0"/>
            <c:spPr>
              <a:solidFill>
                <a:srgbClr val="FF5722"/>
              </a:solidFill>
            </c:spPr>
          </c:dPt>
          <c:dPt>
            <c:idx val="2"/>
            <c:invertIfNegative val="0"/>
            <c:bubble3D val="0"/>
            <c:spPr>
              <a:solidFill>
                <a:srgbClr val="00C853"/>
              </a:solidFill>
            </c:spPr>
          </c:dPt>
          <c:dPt>
            <c:idx val="3"/>
            <c:invertIfNegative val="0"/>
            <c:bubble3D val="0"/>
            <c:spPr>
              <a:solidFill>
                <a:srgbClr val="F50057"/>
              </a:solidFill>
            </c:spPr>
          </c:dPt>
          <c:dLbls>
            <c:showLegendKey val="0"/>
            <c:showVal val="1"/>
            <c:showCatName val="0"/>
            <c:showSerName val="0"/>
            <c:showPercent val="0"/>
            <c:showBubbleSize val="0"/>
            <c:showLeaderLines val="0"/>
          </c:dLbls>
          <c:cat>
            <c:strRef>
              <c:f>'Q13'!$B$1:$E$1</c:f>
              <c:strCache>
                <c:ptCount val="4"/>
                <c:pt idx="0">
                  <c:v>Sehr gut</c:v>
                </c:pt>
                <c:pt idx="1">
                  <c:v>Gut</c:v>
                </c:pt>
                <c:pt idx="2">
                  <c:v>Schlecht</c:v>
                </c:pt>
                <c:pt idx="3">
                  <c:v>Sehr schlecht</c:v>
                </c:pt>
              </c:strCache>
            </c:strRef>
          </c:cat>
          <c:val>
            <c:numRef>
              <c:f>'Q13'!$B$3:$E$3</c:f>
              <c:numCache>
                <c:formatCode>0.0%</c:formatCode>
                <c:ptCount val="4"/>
                <c:pt idx="0">
                  <c:v>0.22857142857142856</c:v>
                </c:pt>
                <c:pt idx="1">
                  <c:v>0.6428571428571429</c:v>
                </c:pt>
                <c:pt idx="2">
                  <c:v>0.1</c:v>
                </c:pt>
                <c:pt idx="3">
                  <c:v>2.8571428571428571E-2</c:v>
                </c:pt>
              </c:numCache>
            </c:numRef>
          </c:val>
        </c:ser>
        <c:dLbls>
          <c:showLegendKey val="0"/>
          <c:showVal val="0"/>
          <c:showCatName val="0"/>
          <c:showSerName val="0"/>
          <c:showPercent val="0"/>
          <c:showBubbleSize val="0"/>
        </c:dLbls>
        <c:gapWidth val="100"/>
        <c:axId val="160069504"/>
        <c:axId val="160071040"/>
      </c:barChart>
      <c:catAx>
        <c:axId val="160069504"/>
        <c:scaling>
          <c:orientation val="maxMin"/>
        </c:scaling>
        <c:delete val="0"/>
        <c:axPos val="b"/>
        <c:majorTickMark val="out"/>
        <c:minorTickMark val="none"/>
        <c:tickLblPos val="nextTo"/>
        <c:crossAx val="160071040"/>
        <c:crosses val="autoZero"/>
        <c:auto val="1"/>
        <c:lblAlgn val="ctr"/>
        <c:lblOffset val="100"/>
        <c:noMultiLvlLbl val="0"/>
      </c:catAx>
      <c:valAx>
        <c:axId val="160071040"/>
        <c:scaling>
          <c:orientation val="minMax"/>
        </c:scaling>
        <c:delete val="0"/>
        <c:axPos val="r"/>
        <c:majorGridlines/>
        <c:numFmt formatCode="0.0%" sourceLinked="1"/>
        <c:majorTickMark val="out"/>
        <c:minorTickMark val="none"/>
        <c:tickLblPos val="nextTo"/>
        <c:crossAx val="160069504"/>
        <c:crosses val="autoZero"/>
        <c:crossBetween val="between"/>
      </c:valAx>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'Q15'!$A$3</c:f>
              <c:strCache>
                <c:ptCount val="1"/>
                <c:pt idx="0">
                  <c:v>%</c:v>
                </c:pt>
              </c:strCache>
            </c:strRef>
          </c:tx>
          <c:spPr>
            <a:solidFill>
              <a:srgbClr val="3F51B5"/>
            </a:solidFill>
          </c:spPr>
          <c:invertIfNegative val="0"/>
          <c:dPt>
            <c:idx val="0"/>
            <c:invertIfNegative val="0"/>
            <c:bubble3D val="0"/>
          </c:dPt>
          <c:dPt>
            <c:idx val="1"/>
            <c:invertIfNegative val="0"/>
            <c:bubble3D val="0"/>
            <c:spPr>
              <a:solidFill>
                <a:srgbClr val="FF5722"/>
              </a:solidFill>
            </c:spPr>
          </c:dPt>
          <c:dPt>
            <c:idx val="2"/>
            <c:invertIfNegative val="0"/>
            <c:bubble3D val="0"/>
            <c:spPr>
              <a:solidFill>
                <a:srgbClr val="00C853"/>
              </a:solidFill>
            </c:spPr>
          </c:dPt>
          <c:dPt>
            <c:idx val="3"/>
            <c:invertIfNegative val="0"/>
            <c:bubble3D val="0"/>
            <c:spPr>
              <a:solidFill>
                <a:srgbClr val="F50057"/>
              </a:solidFill>
            </c:spPr>
          </c:dPt>
          <c:dLbls>
            <c:showLegendKey val="0"/>
            <c:showVal val="1"/>
            <c:showCatName val="0"/>
            <c:showSerName val="0"/>
            <c:showPercent val="0"/>
            <c:showBubbleSize val="0"/>
            <c:showLeaderLines val="0"/>
          </c:dLbls>
          <c:cat>
            <c:strRef>
              <c:f>'Q15'!$B$1:$E$1</c:f>
              <c:strCache>
                <c:ptCount val="4"/>
                <c:pt idx="0">
                  <c:v>Sehr gut</c:v>
                </c:pt>
                <c:pt idx="1">
                  <c:v>Gut</c:v>
                </c:pt>
                <c:pt idx="2">
                  <c:v>Schlecht</c:v>
                </c:pt>
                <c:pt idx="3">
                  <c:v>Sehr schlecht</c:v>
                </c:pt>
              </c:strCache>
            </c:strRef>
          </c:cat>
          <c:val>
            <c:numRef>
              <c:f>'Q15'!$B$3:$E$3</c:f>
              <c:numCache>
                <c:formatCode>0.0%</c:formatCode>
                <c:ptCount val="4"/>
                <c:pt idx="0">
                  <c:v>0.34285714285714286</c:v>
                </c:pt>
                <c:pt idx="1">
                  <c:v>0.51428571428571423</c:v>
                </c:pt>
                <c:pt idx="2">
                  <c:v>0.12857142857142856</c:v>
                </c:pt>
                <c:pt idx="3">
                  <c:v>1.4285714285714285E-2</c:v>
                </c:pt>
              </c:numCache>
            </c:numRef>
          </c:val>
        </c:ser>
        <c:dLbls>
          <c:showLegendKey val="0"/>
          <c:showVal val="0"/>
          <c:showCatName val="0"/>
          <c:showSerName val="0"/>
          <c:showPercent val="0"/>
          <c:showBubbleSize val="0"/>
        </c:dLbls>
        <c:gapWidth val="100"/>
        <c:axId val="160380032"/>
        <c:axId val="160410624"/>
      </c:barChart>
      <c:catAx>
        <c:axId val="160380032"/>
        <c:scaling>
          <c:orientation val="maxMin"/>
        </c:scaling>
        <c:delete val="0"/>
        <c:axPos val="b"/>
        <c:majorTickMark val="out"/>
        <c:minorTickMark val="none"/>
        <c:tickLblPos val="nextTo"/>
        <c:crossAx val="160410624"/>
        <c:crosses val="autoZero"/>
        <c:auto val="1"/>
        <c:lblAlgn val="ctr"/>
        <c:lblOffset val="100"/>
        <c:noMultiLvlLbl val="0"/>
      </c:catAx>
      <c:valAx>
        <c:axId val="160410624"/>
        <c:scaling>
          <c:orientation val="minMax"/>
        </c:scaling>
        <c:delete val="0"/>
        <c:axPos val="r"/>
        <c:majorGridlines/>
        <c:numFmt formatCode="0.0%" sourceLinked="1"/>
        <c:majorTickMark val="out"/>
        <c:minorTickMark val="none"/>
        <c:tickLblPos val="nextTo"/>
        <c:crossAx val="1603800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'Q18'!$B$1:$C$1</c:f>
              <c:strCache>
                <c:ptCount val="2"/>
                <c:pt idx="0">
                  <c:v>Männlich</c:v>
                </c:pt>
                <c:pt idx="1">
                  <c:v>Weiblich</c:v>
                </c:pt>
              </c:strCache>
            </c:strRef>
          </c:cat>
          <c:val>
            <c:numRef>
              <c:f>'Q18'!$B$3:$C$3</c:f>
              <c:numCache>
                <c:formatCode>0.0%</c:formatCode>
                <c:ptCount val="2"/>
                <c:pt idx="0">
                  <c:v>0.52857142857142858</c:v>
                </c:pt>
                <c:pt idx="1">
                  <c:v>0.47142857142857142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'Q19'!$A$3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'Q19'!$B$1:$E$1</c:f>
              <c:strCache>
                <c:ptCount val="4"/>
                <c:pt idx="0">
                  <c:v>Jünger als 18</c:v>
                </c:pt>
                <c:pt idx="1">
                  <c:v>18-25</c:v>
                </c:pt>
                <c:pt idx="2">
                  <c:v>26-30</c:v>
                </c:pt>
                <c:pt idx="3">
                  <c:v>Älter als 30</c:v>
                </c:pt>
              </c:strCache>
            </c:strRef>
          </c:cat>
          <c:val>
            <c:numRef>
              <c:f>'Q19'!$B$3:$E$3</c:f>
              <c:numCache>
                <c:formatCode>0.0%</c:formatCode>
                <c:ptCount val="4"/>
                <c:pt idx="0">
                  <c:v>0</c:v>
                </c:pt>
                <c:pt idx="1">
                  <c:v>0.9</c:v>
                </c:pt>
                <c:pt idx="2">
                  <c:v>0.1</c:v>
                </c:pt>
                <c:pt idx="3">
                  <c:v>0</c:v>
                </c:pt>
              </c:numCache>
            </c:numRef>
          </c:val>
        </c:ser>
        <c:dLbls>
          <c:showLegendKey val="0"/>
          <c:showVal val="0"/>
          <c:showCatName val="0"/>
          <c:showSerName val="0"/>
          <c:showPercent val="0"/>
          <c:showBubbleSize val="0"/>
        </c:dLbls>
        <c:gapWidth val="100"/>
        <c:axId val="192846848"/>
        <c:axId val="192934656"/>
      </c:barChart>
      <c:catAx>
        <c:axId val="192846848"/>
        <c:scaling>
          <c:orientation val="minMax"/>
        </c:scaling>
        <c:delete val="0"/>
        <c:axPos val="b"/>
        <c:majorTickMark val="out"/>
        <c:minorTickMark val="none"/>
        <c:tickLblPos val="nextTo"/>
        <c:crossAx val="192934656"/>
        <c:crosses val="autoZero"/>
        <c:auto val="1"/>
        <c:lblAlgn val="ctr"/>
        <c:lblOffset val="100"/>
        <c:noMultiLvlLbl val="0"/>
      </c:catAx>
      <c:valAx>
        <c:axId val="192934656"/>
        <c:scaling>
          <c:orientation val="minMax"/>
        </c:scaling>
        <c:delete val="0"/>
        <c:axPos val="l"/>
        <c:majorGridlines/>
        <c:numFmt formatCode="0%" sourceLinked="0"/>
        <c:majorTickMark val="out"/>
        <c:minorTickMark val="none"/>
        <c:tickLblPos val="nextTo"/>
        <c:crossAx val="19284684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'Q20'!$A$3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'Q20'!$B$1:$F$1</c:f>
              <c:strCache>
                <c:ptCount val="5"/>
                <c:pt idx="0">
                  <c:v>Schüler</c:v>
                </c:pt>
                <c:pt idx="1">
                  <c:v>Student</c:v>
                </c:pt>
                <c:pt idx="2">
                  <c:v>Dualer Student</c:v>
                </c:pt>
                <c:pt idx="3">
                  <c:v>Berufstätig</c:v>
                </c:pt>
                <c:pt idx="4">
                  <c:v>Sonstiges</c:v>
                </c:pt>
              </c:strCache>
            </c:strRef>
          </c:cat>
          <c:val>
            <c:numRef>
              <c:f>'Q20'!$B$3:$F$3</c:f>
              <c:numCache>
                <c:formatCode>0.0%</c:formatCode>
                <c:ptCount val="5"/>
                <c:pt idx="0">
                  <c:v>4.2857142857142858E-2</c:v>
                </c:pt>
                <c:pt idx="1">
                  <c:v>0.12857142857142856</c:v>
                </c:pt>
                <c:pt idx="2">
                  <c:v>0.75714285714285712</c:v>
                </c:pt>
                <c:pt idx="3">
                  <c:v>5.7142857142857141E-2</c:v>
                </c:pt>
                <c:pt idx="4">
                  <c:v>1.4285714285714285E-2</c:v>
                </c:pt>
              </c:numCache>
            </c:numRef>
          </c:val>
        </c:ser>
        <c:dLbls>
          <c:showLegendKey val="0"/>
          <c:showVal val="0"/>
          <c:showCatName val="0"/>
          <c:showSerName val="0"/>
          <c:showPercent val="0"/>
          <c:showBubbleSize val="0"/>
        </c:dLbls>
        <c:gapWidth val="100"/>
        <c:axId val="147013632"/>
        <c:axId val="147015168"/>
      </c:barChart>
      <c:catAx>
        <c:axId val="147013632"/>
        <c:scaling>
          <c:orientation val="minMax"/>
        </c:scaling>
        <c:delete val="0"/>
        <c:axPos val="b"/>
        <c:majorTickMark val="out"/>
        <c:minorTickMark val="none"/>
        <c:tickLblPos val="nextTo"/>
        <c:crossAx val="147015168"/>
        <c:crosses val="autoZero"/>
        <c:auto val="1"/>
        <c:lblAlgn val="ctr"/>
        <c:lblOffset val="100"/>
        <c:noMultiLvlLbl val="0"/>
      </c:catAx>
      <c:valAx>
        <c:axId val="147015168"/>
        <c:scaling>
          <c:orientation val="minMax"/>
        </c:scaling>
        <c:delete val="0"/>
        <c:axPos val="l"/>
        <c:majorGridlines/>
        <c:numFmt formatCode="0%" sourceLinked="0"/>
        <c:majorTickMark val="out"/>
        <c:minorTickMark val="none"/>
        <c:tickLblPos val="nextTo"/>
        <c:crossAx val="14701363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'Q21'!$A$3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'Q21'!$B$1:$L$1</c:f>
              <c:strCache>
                <c:ptCount val="11"/>
                <c:pt idx="0">
                  <c:v>Stuttgart - Mitte</c:v>
                </c:pt>
                <c:pt idx="1">
                  <c:v>Stuttgart - Nord</c:v>
                </c:pt>
                <c:pt idx="2">
                  <c:v>Stuttgart - Ost</c:v>
                </c:pt>
                <c:pt idx="3">
                  <c:v>Stuttgart - Süd</c:v>
                </c:pt>
                <c:pt idx="4">
                  <c:v>Stuttgart - West</c:v>
                </c:pt>
                <c:pt idx="5">
                  <c:v>Stuttgart - Vaihingen</c:v>
                </c:pt>
                <c:pt idx="6">
                  <c:v>Stuttgart - Bad Canstatt</c:v>
                </c:pt>
                <c:pt idx="7">
                  <c:v>Böblingen</c:v>
                </c:pt>
                <c:pt idx="8">
                  <c:v>Ludwigsburg</c:v>
                </c:pt>
                <c:pt idx="9">
                  <c:v>Waiblingen</c:v>
                </c:pt>
                <c:pt idx="10">
                  <c:v>Sonstige</c:v>
                </c:pt>
              </c:strCache>
            </c:strRef>
          </c:cat>
          <c:val>
            <c:numRef>
              <c:f>'Q21'!$B$3:$L$3</c:f>
              <c:numCache>
                <c:formatCode>0.0%</c:formatCode>
                <c:ptCount val="11"/>
                <c:pt idx="0">
                  <c:v>7.1428571428571425E-2</c:v>
                </c:pt>
                <c:pt idx="1">
                  <c:v>0.14285714285714285</c:v>
                </c:pt>
                <c:pt idx="2">
                  <c:v>7.1428571428571425E-2</c:v>
                </c:pt>
                <c:pt idx="3">
                  <c:v>5.7142857142857141E-2</c:v>
                </c:pt>
                <c:pt idx="4">
                  <c:v>2.8571428571428571E-2</c:v>
                </c:pt>
                <c:pt idx="5">
                  <c:v>0.1</c:v>
                </c:pt>
                <c:pt idx="6">
                  <c:v>1.4285714285714285E-2</c:v>
                </c:pt>
                <c:pt idx="7">
                  <c:v>2.8571428571428571E-2</c:v>
                </c:pt>
                <c:pt idx="8">
                  <c:v>5.7142857142857141E-2</c:v>
                </c:pt>
                <c:pt idx="9">
                  <c:v>4.2857142857142858E-2</c:v>
                </c:pt>
                <c:pt idx="10">
                  <c:v>0.38571428571428573</c:v>
                </c:pt>
              </c:numCache>
            </c:numRef>
          </c:val>
        </c:ser>
        <c:dLbls>
          <c:showLegendKey val="0"/>
          <c:showVal val="0"/>
          <c:showCatName val="0"/>
          <c:showSerName val="0"/>
          <c:showPercent val="0"/>
          <c:showBubbleSize val="0"/>
        </c:dLbls>
        <c:gapWidth val="100"/>
        <c:axId val="147143296"/>
        <c:axId val="147153664"/>
      </c:barChart>
      <c:catAx>
        <c:axId val="147143296"/>
        <c:scaling>
          <c:orientation val="minMax"/>
        </c:scaling>
        <c:delete val="0"/>
        <c:axPos val="b"/>
        <c:majorTickMark val="out"/>
        <c:minorTickMark val="none"/>
        <c:tickLblPos val="nextTo"/>
        <c:crossAx val="147153664"/>
        <c:crosses val="autoZero"/>
        <c:auto val="1"/>
        <c:lblAlgn val="ctr"/>
        <c:lblOffset val="100"/>
        <c:noMultiLvlLbl val="0"/>
      </c:catAx>
      <c:valAx>
        <c:axId val="147153664"/>
        <c:scaling>
          <c:orientation val="minMax"/>
        </c:scaling>
        <c:delete val="0"/>
        <c:axPos val="l"/>
        <c:majorGridlines/>
        <c:numFmt formatCode="0%" sourceLinked="0"/>
        <c:majorTickMark val="out"/>
        <c:minorTickMark val="none"/>
        <c:tickLblPos val="nextTo"/>
        <c:crossAx val="147143296"/>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'Q1'!$A$3</c:f>
              <c:strCache>
                <c:ptCount val="1"/>
                <c:pt idx="0">
                  <c:v>%</c:v>
                </c:pt>
              </c:strCache>
            </c:strRef>
          </c:tx>
          <c:spPr>
            <a:solidFill>
              <a:srgbClr val="00C853"/>
            </a:solidFill>
          </c:spPr>
          <c:dPt>
            <c:idx val="1"/>
            <c:bubble3D val="0"/>
            <c:spPr>
              <a:solidFill>
                <a:srgbClr val="FF5722"/>
              </a:solidFill>
            </c:spPr>
          </c:dPt>
          <c:dLbls>
            <c:dLbl>
              <c:idx val="4"/>
              <c:layout>
                <c:manualLayout>
                  <c:x val="5.4615048118985127E-3"/>
                  <c:y val="-1.42749343832021E-2"/>
                </c:manualLayout>
              </c:layout>
              <c:showLegendKey val="0"/>
              <c:showVal val="1"/>
              <c:showCatName val="1"/>
              <c:showSerName val="0"/>
              <c:showPercent val="0"/>
              <c:showBubbleSize val="0"/>
            </c:dLbl>
            <c:showLegendKey val="0"/>
            <c:showVal val="1"/>
            <c:showCatName val="1"/>
            <c:showSerName val="0"/>
            <c:showPercent val="0"/>
            <c:showBubbleSize val="0"/>
            <c:showLeaderLines val="0"/>
          </c:dLbls>
          <c:cat>
            <c:strRef>
              <c:f>'Q1'!$B$1:$C$1</c:f>
              <c:strCache>
                <c:ptCount val="2"/>
                <c:pt idx="0">
                  <c:v>Ja</c:v>
                </c:pt>
                <c:pt idx="1">
                  <c:v>Nein</c:v>
                </c:pt>
              </c:strCache>
            </c:strRef>
          </c:cat>
          <c:val>
            <c:numRef>
              <c:f>'Q1'!$B$3:$C$3</c:f>
              <c:numCache>
                <c:formatCode>0.0%</c:formatCode>
                <c:ptCount val="2"/>
                <c:pt idx="0">
                  <c:v>0.70707070707070707</c:v>
                </c:pt>
                <c:pt idx="1">
                  <c:v>0.29292929292929293</c:v>
                </c:pt>
              </c:numCache>
            </c:numRef>
          </c:val>
        </c:ser>
        <c:dLbls>
          <c:showLegendKey val="0"/>
          <c:showVal val="0"/>
          <c:showCatName val="0"/>
          <c:showSerName val="0"/>
          <c:showPercent val="0"/>
          <c:showBubbleSize val="0"/>
          <c:showLeaderLines val="0"/>
        </c:dLbls>
        <c:firstSliceAng val="0"/>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9"/>
          <c:order val="0"/>
          <c:tx>
            <c:strRef>
              <c:f>'Q2'!$A$21:$C$21</c:f>
              <c:strCache>
                <c:ptCount val="1"/>
                <c:pt idx="0">
                  <c:v>Prio 6 1 Scoring</c:v>
                </c:pt>
              </c:strCache>
            </c:strRef>
          </c:tx>
          <c:spPr>
            <a:solidFill>
              <a:srgbClr val="FF5722"/>
            </a:solidFill>
          </c:spPr>
          <c:invertIfNegative val="0"/>
          <c:dLbls>
            <c:showLegendKey val="0"/>
            <c:showVal val="1"/>
            <c:showCatName val="0"/>
            <c:showSerName val="0"/>
            <c:showPercent val="0"/>
            <c:showBubbleSize val="0"/>
            <c:showLeaderLines val="0"/>
          </c:dLbls>
          <c:cat>
            <c:strRef>
              <c:f>'Q2'!$D$1:$I$1</c:f>
              <c:strCache>
                <c:ptCount val="6"/>
                <c:pt idx="0">
                  <c:v>Adressen</c:v>
                </c:pt>
                <c:pt idx="1">
                  <c:v>Arten</c:v>
                </c:pt>
                <c:pt idx="2">
                  <c:v>Happy Hour Zeiten</c:v>
                </c:pt>
                <c:pt idx="3">
                  <c:v>Kundenbewertungen</c:v>
                </c:pt>
                <c:pt idx="4">
                  <c:v>Öffnungszeiten</c:v>
                </c:pt>
                <c:pt idx="5">
                  <c:v>Preisindizes</c:v>
                </c:pt>
              </c:strCache>
            </c:strRef>
          </c:cat>
          <c:val>
            <c:numRef>
              <c:f>'Q2'!$D$21:$I$21</c:f>
              <c:numCache>
                <c:formatCode>0.00%</c:formatCode>
                <c:ptCount val="6"/>
                <c:pt idx="0">
                  <c:v>0.15782312925170067</c:v>
                </c:pt>
                <c:pt idx="1">
                  <c:v>0.15170068027210884</c:v>
                </c:pt>
                <c:pt idx="2">
                  <c:v>0.21360544217687075</c:v>
                </c:pt>
                <c:pt idx="3">
                  <c:v>0.14421768707482993</c:v>
                </c:pt>
                <c:pt idx="4">
                  <c:v>0.1251700680272109</c:v>
                </c:pt>
                <c:pt idx="5">
                  <c:v>0.20748299319727892</c:v>
                </c:pt>
              </c:numCache>
            </c:numRef>
          </c:val>
        </c:ser>
        <c:dLbls>
          <c:showLegendKey val="0"/>
          <c:showVal val="0"/>
          <c:showCatName val="0"/>
          <c:showSerName val="0"/>
          <c:showPercent val="0"/>
          <c:showBubbleSize val="0"/>
        </c:dLbls>
        <c:gapWidth val="150"/>
        <c:axId val="201378048"/>
        <c:axId val="201409280"/>
      </c:barChart>
      <c:catAx>
        <c:axId val="201378048"/>
        <c:scaling>
          <c:orientation val="minMax"/>
        </c:scaling>
        <c:delete val="0"/>
        <c:axPos val="b"/>
        <c:majorTickMark val="out"/>
        <c:minorTickMark val="none"/>
        <c:tickLblPos val="nextTo"/>
        <c:crossAx val="201409280"/>
        <c:crosses val="autoZero"/>
        <c:auto val="1"/>
        <c:lblAlgn val="ctr"/>
        <c:lblOffset val="100"/>
        <c:noMultiLvlLbl val="0"/>
      </c:catAx>
      <c:valAx>
        <c:axId val="201409280"/>
        <c:scaling>
          <c:orientation val="minMax"/>
        </c:scaling>
        <c:delete val="0"/>
        <c:axPos val="l"/>
        <c:majorGridlines/>
        <c:numFmt formatCode="0.00%" sourceLinked="1"/>
        <c:majorTickMark val="out"/>
        <c:minorTickMark val="none"/>
        <c:tickLblPos val="nextTo"/>
        <c:crossAx val="201378048"/>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Sehr wichtig</c:v>
          </c:tx>
          <c:spPr>
            <a:solidFill>
              <a:srgbClr val="3F51B5"/>
            </a:solidFill>
            <a:ln>
              <a:noFill/>
            </a:ln>
          </c:spPr>
          <c:invertIfNegative val="0"/>
          <c:cat>
            <c:strRef>
              <c:f>'Q3'!$C$1</c:f>
              <c:strCache>
                <c:ptCount val="1"/>
                <c:pt idx="0">
                  <c:v>Start Ort bzw. Plz</c:v>
                </c:pt>
              </c:strCache>
            </c:strRef>
          </c:cat>
          <c:val>
            <c:numRef>
              <c:f>'Q3'!$C$3</c:f>
              <c:numCache>
                <c:formatCode>0.0%</c:formatCode>
                <c:ptCount val="1"/>
                <c:pt idx="0">
                  <c:v>0.44285714285714284</c:v>
                </c:pt>
              </c:numCache>
            </c:numRef>
          </c:val>
        </c:ser>
        <c:ser>
          <c:idx val="3"/>
          <c:order val="1"/>
          <c:tx>
            <c:v>Wichtig</c:v>
          </c:tx>
          <c:spPr>
            <a:solidFill>
              <a:srgbClr val="FF5722"/>
            </a:solidFill>
            <a:ln>
              <a:noFill/>
            </a:ln>
          </c:spPr>
          <c:invertIfNegative val="0"/>
          <c:cat>
            <c:strRef>
              <c:f>'Q3'!$C$1</c:f>
              <c:strCache>
                <c:ptCount val="1"/>
                <c:pt idx="0">
                  <c:v>Start Ort bzw. Plz</c:v>
                </c:pt>
              </c:strCache>
            </c:strRef>
          </c:cat>
          <c:val>
            <c:numRef>
              <c:f>'Q3'!$C$5</c:f>
              <c:numCache>
                <c:formatCode>0.0%</c:formatCode>
                <c:ptCount val="1"/>
                <c:pt idx="0">
                  <c:v>0.45714285714285713</c:v>
                </c:pt>
              </c:numCache>
            </c:numRef>
          </c:val>
        </c:ser>
        <c:ser>
          <c:idx val="5"/>
          <c:order val="2"/>
          <c:tx>
            <c:v>Unwichtig</c:v>
          </c:tx>
          <c:spPr>
            <a:solidFill>
              <a:srgbClr val="00C853"/>
            </a:solidFill>
            <a:ln>
              <a:noFill/>
            </a:ln>
          </c:spPr>
          <c:invertIfNegative val="0"/>
          <c:cat>
            <c:strRef>
              <c:f>'Q3'!$C$1</c:f>
              <c:strCache>
                <c:ptCount val="1"/>
                <c:pt idx="0">
                  <c:v>Start Ort bzw. Plz</c:v>
                </c:pt>
              </c:strCache>
            </c:strRef>
          </c:cat>
          <c:val>
            <c:numRef>
              <c:f>'Q3'!$C$7</c:f>
              <c:numCache>
                <c:formatCode>0.0%</c:formatCode>
                <c:ptCount val="1"/>
                <c:pt idx="0">
                  <c:v>8.5714285714285715E-2</c:v>
                </c:pt>
              </c:numCache>
            </c:numRef>
          </c:val>
        </c:ser>
        <c:ser>
          <c:idx val="7"/>
          <c:order val="3"/>
          <c:tx>
            <c:v>Sehr unwichtig</c:v>
          </c:tx>
          <c:spPr>
            <a:solidFill>
              <a:srgbClr val="F50057"/>
            </a:solidFill>
            <a:ln>
              <a:noFill/>
            </a:ln>
          </c:spPr>
          <c:invertIfNegative val="0"/>
          <c:cat>
            <c:strRef>
              <c:f>'Q3'!$C$1</c:f>
              <c:strCache>
                <c:ptCount val="1"/>
                <c:pt idx="0">
                  <c:v>Start Ort bzw. Plz</c:v>
                </c:pt>
              </c:strCache>
            </c:strRef>
          </c:cat>
          <c:val>
            <c:numRef>
              <c:f>'Q3'!$C$9</c:f>
              <c:numCache>
                <c:formatCode>0.0%</c:formatCode>
                <c:ptCount val="1"/>
                <c:pt idx="0">
                  <c:v>1.4285714285714285E-2</c:v>
                </c:pt>
              </c:numCache>
            </c:numRef>
          </c:val>
        </c:ser>
        <c:dLbls>
          <c:dLblPos val="outEnd"/>
          <c:showLegendKey val="0"/>
          <c:showVal val="1"/>
          <c:showCatName val="0"/>
          <c:showSerName val="0"/>
          <c:showPercent val="0"/>
          <c:showBubbleSize val="0"/>
        </c:dLbls>
        <c:gapWidth val="150"/>
        <c:axId val="160263552"/>
        <c:axId val="160367744"/>
      </c:barChart>
      <c:catAx>
        <c:axId val="160263552"/>
        <c:scaling>
          <c:orientation val="maxMin"/>
        </c:scaling>
        <c:delete val="0"/>
        <c:axPos val="b"/>
        <c:majorTickMark val="out"/>
        <c:minorTickMark val="none"/>
        <c:tickLblPos val="nextTo"/>
        <c:crossAx val="160367744"/>
        <c:crosses val="autoZero"/>
        <c:auto val="1"/>
        <c:lblAlgn val="ctr"/>
        <c:lblOffset val="100"/>
        <c:noMultiLvlLbl val="0"/>
      </c:catAx>
      <c:valAx>
        <c:axId val="160367744"/>
        <c:scaling>
          <c:orientation val="minMax"/>
          <c:max val="0.60000000000000009"/>
        </c:scaling>
        <c:delete val="0"/>
        <c:axPos val="r"/>
        <c:majorGridlines/>
        <c:numFmt formatCode="0%" sourceLinked="0"/>
        <c:majorTickMark val="out"/>
        <c:minorTickMark val="none"/>
        <c:tickLblPos val="nextTo"/>
        <c:crossAx val="16026355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7A4A-CCA3-4709-AE5C-B70612B70DF1}" type="datetimeFigureOut">
              <a:rPr lang="de-DE" smtClean="0"/>
              <a:t>10.01.2015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17D93-6CC5-4694-AC2A-3B4F9B085251}" type="slidenum">
              <a:rPr lang="de-DE" smtClean="0"/>
              <a:t>‹Nr.›</a:t>
            </a:fld>
            <a:endParaRPr lang="de-DE"/>
          </a:p>
        </p:txBody>
      </p:sp>
    </p:spTree>
    <p:extLst>
      <p:ext uri="{BB962C8B-B14F-4D97-AF65-F5344CB8AC3E}">
        <p14:creationId xmlns:p14="http://schemas.microsoft.com/office/powerpoint/2010/main" val="350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12F2883-04BD-4DAA-A948-CECBCBEE6FE5}" type="datetime1">
              <a:rPr lang="de-DE" smtClean="0"/>
              <a:t>10.01.2015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5DB60FF-8589-41DB-9CB8-FDB1C8712399}" type="datetime1">
              <a:rPr lang="de-DE" smtClean="0"/>
              <a:t>10.01.2015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3E37D0-88EC-4346-89A2-12A8BFE82AE0}" type="datetime1">
              <a:rPr lang="de-DE" smtClean="0"/>
              <a:t>10.01.2015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EB1791F-321E-4EF0-AC89-9B5E051C81F3}" type="datetime1">
              <a:rPr lang="de-DE" smtClean="0"/>
              <a:t>10.01.2015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2744B83-AE53-475A-B355-0AED6E3516CC}" type="datetime1">
              <a:rPr lang="de-DE" smtClean="0"/>
              <a:t>10.01.2015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E14A012-88D8-4AE7-A552-67D70864FA8B}" type="datetime1">
              <a:rPr lang="de-DE" smtClean="0"/>
              <a:t>10.01.2015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45ACB48-45BE-499D-B356-702A3B0F6605}" type="datetime1">
              <a:rPr lang="de-DE" smtClean="0"/>
              <a:t>10.01.2015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F54A0AF-5ECC-4B67-9F23-F59426C3F899}" type="datetime1">
              <a:rPr lang="de-DE" smtClean="0"/>
              <a:t>10.01.2015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75BF5A-73F9-4FED-85E2-9D3FB2FE8876}" type="datetime1">
              <a:rPr lang="de-DE" smtClean="0"/>
              <a:t>10.01.2015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1AC40A4-1922-4BD0-8989-420CEAEC6415}" type="datetime1">
              <a:rPr lang="de-DE" smtClean="0"/>
              <a:t>10.01.2015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36B358D-4B12-427F-A2AC-2C169FFB3FF5}" type="datetime1">
              <a:rPr lang="de-DE" smtClean="0"/>
              <a:t>10.01.2015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DF5D-2518-4F93-A6BB-C2198E8D704A}" type="datetime1">
              <a:rPr lang="de-DE" smtClean="0"/>
              <a:t>10.01.2015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199260" y="645752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1.xml"/><Relationship Id="rId7" Type="http://schemas.openxmlformats.org/officeDocument/2006/relationships/slide" Target="slide15.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10" Type="http://schemas.openxmlformats.org/officeDocument/2006/relationships/slide" Target="slide18.xml"/><Relationship Id="rId4" Type="http://schemas.openxmlformats.org/officeDocument/2006/relationships/slide" Target="slide12.xml"/><Relationship Id="rId9" Type="http://schemas.openxmlformats.org/officeDocument/2006/relationships/slide" Target="slide17.xml"/></Relationships>
</file>

<file path=ppt/slides/_rels/slide3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0.xml"/><Relationship Id="rId7" Type="http://schemas.openxmlformats.org/officeDocument/2006/relationships/slide" Target="slide25.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slide" Target="slide30.xml"/><Relationship Id="rId5" Type="http://schemas.openxmlformats.org/officeDocument/2006/relationships/slide" Target="slide22.xml"/><Relationship Id="rId10" Type="http://schemas.openxmlformats.org/officeDocument/2006/relationships/slide" Target="slide29.xml"/><Relationship Id="rId4" Type="http://schemas.openxmlformats.org/officeDocument/2006/relationships/slide" Target="slide21.xml"/><Relationship Id="rId9" Type="http://schemas.openxmlformats.org/officeDocument/2006/relationships/slide" Target="slide2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9062" y="2932460"/>
            <a:ext cx="8208000" cy="3240360"/>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ctrTitle"/>
          </p:nvPr>
        </p:nvSpPr>
        <p:spPr>
          <a:xfrm>
            <a:off x="0" y="3768725"/>
            <a:ext cx="9144000" cy="1470025"/>
          </a:xfrm>
        </p:spPr>
        <p:txBody>
          <a:bodyPr>
            <a:normAutofit fontScale="90000"/>
          </a:bodyPr>
          <a:lstStyle/>
          <a:p>
            <a:r>
              <a:rPr lang="de-DE" sz="4900" b="1" dirty="0" smtClean="0">
                <a:solidFill>
                  <a:schemeClr val="bg1"/>
                </a:solidFill>
                <a:latin typeface="Arial" panose="020B0604020202020204" pitchFamily="34" charset="0"/>
                <a:cs typeface="Arial" panose="020B0604020202020204" pitchFamily="34" charset="0"/>
              </a:rPr>
              <a:t>„Go Happy“ Marktforschung</a:t>
            </a:r>
            <a:r>
              <a:rPr lang="de-DE" sz="5300" b="1" dirty="0" smtClean="0">
                <a:solidFill>
                  <a:schemeClr val="bg1"/>
                </a:solidFill>
                <a:latin typeface="Arial" panose="020B0604020202020204" pitchFamily="34" charset="0"/>
                <a:cs typeface="Arial" panose="020B0604020202020204" pitchFamily="34" charset="0"/>
              </a:rPr>
              <a:t/>
            </a:r>
            <a:br>
              <a:rPr lang="de-DE" sz="5300" b="1" dirty="0" smtClean="0">
                <a:solidFill>
                  <a:schemeClr val="bg1"/>
                </a:solidFill>
                <a:latin typeface="Arial" panose="020B0604020202020204" pitchFamily="34" charset="0"/>
                <a:cs typeface="Arial" panose="020B0604020202020204" pitchFamily="34" charset="0"/>
              </a:rPr>
            </a:br>
            <a:r>
              <a:rPr lang="de-DE" b="1" dirty="0">
                <a:solidFill>
                  <a:schemeClr val="bg1"/>
                </a:solidFill>
                <a:latin typeface="Arial" panose="020B0604020202020204" pitchFamily="34" charset="0"/>
                <a:cs typeface="Arial" panose="020B0604020202020204" pitchFamily="34" charset="0"/>
              </a:rPr>
              <a:t/>
            </a:r>
            <a:br>
              <a:rPr lang="de-DE" b="1" dirty="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Team </a:t>
            </a:r>
            <a:r>
              <a:rPr lang="de-DE" sz="4000" b="1" dirty="0" smtClean="0">
                <a:solidFill>
                  <a:schemeClr val="bg1"/>
                </a:solidFill>
                <a:latin typeface="Arial" panose="020B0604020202020204" pitchFamily="34" charset="0"/>
                <a:cs typeface="Arial" panose="020B0604020202020204" pitchFamily="34" charset="0"/>
              </a:rPr>
              <a:t>Marketing - </a:t>
            </a:r>
            <a:r>
              <a:rPr lang="de-DE" b="1" dirty="0" smtClean="0">
                <a:solidFill>
                  <a:schemeClr val="bg1"/>
                </a:solidFill>
                <a:latin typeface="Arial" panose="020B0604020202020204" pitchFamily="34" charset="0"/>
                <a:cs typeface="Arial" panose="020B0604020202020204" pitchFamily="34" charset="0"/>
              </a:rPr>
              <a:t/>
            </a:r>
            <a:br>
              <a:rPr lang="de-DE" b="1" dirty="0" smtClean="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a:t>
            </a:r>
            <a:br>
              <a:rPr lang="de-DE"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Analyse von Umfrage II </a:t>
            </a:r>
            <a:br>
              <a:rPr lang="de-DE" sz="2200"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(Arbeitspaket 5.6)</a:t>
            </a:r>
            <a:endParaRPr lang="de-DE" sz="2200" b="1" dirty="0">
              <a:solidFill>
                <a:schemeClr val="bg1"/>
              </a:solidFill>
              <a:latin typeface="Arial" panose="020B0604020202020204" pitchFamily="34" charset="0"/>
              <a:cs typeface="Arial" panose="020B0604020202020204" pitchFamily="34" charset="0"/>
            </a:endParaRPr>
          </a:p>
        </p:txBody>
      </p:sp>
      <p:pic>
        <p:nvPicPr>
          <p:cNvPr id="2052" name="Picture 4" descr="Logo 1 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299" y="620688"/>
            <a:ext cx="1393523" cy="1393523"/>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dirty="0"/>
          </a:p>
        </p:txBody>
      </p:sp>
    </p:spTree>
    <p:extLst>
      <p:ext uri="{BB962C8B-B14F-4D97-AF65-F5344CB8AC3E}">
        <p14:creationId xmlns:p14="http://schemas.microsoft.com/office/powerpoint/2010/main" val="22512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Inhalt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Wichtigkeit der Informationen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Die gegebenen Informationen wurden in folgender </a:t>
            </a:r>
            <a:r>
              <a:rPr lang="de-DE" sz="1600" b="1" dirty="0" smtClean="0">
                <a:latin typeface="Arial" panose="020B0604020202020204" pitchFamily="34" charset="0"/>
                <a:cs typeface="Arial" panose="020B0604020202020204" pitchFamily="34" charset="0"/>
              </a:rPr>
              <a:t>Reihenfolge priorisiert </a:t>
            </a:r>
            <a:r>
              <a:rPr lang="de-DE" sz="1050" dirty="0" smtClean="0">
                <a:latin typeface="Arial" panose="020B0604020202020204" pitchFamily="34" charset="0"/>
                <a:cs typeface="Arial" panose="020B0604020202020204" pitchFamily="34" charset="0"/>
              </a:rPr>
              <a:t>(absteigende Reihenfolge)</a:t>
            </a:r>
            <a:r>
              <a:rPr lang="de-DE" sz="1600" dirty="0" smtClean="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Happy Hour Zeiten, Preisindizes, Adressen, Arten, Kundenbewertungen, Öffnungszeiten</a:t>
            </a:r>
            <a:endParaRPr lang="de-DE" sz="1600" b="1"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 </a:t>
            </a:r>
            <a:r>
              <a:rPr lang="de-DE" sz="1600" dirty="0">
                <a:latin typeface="Arial" panose="020B0604020202020204" pitchFamily="34" charset="0"/>
                <a:cs typeface="Arial" panose="020B0604020202020204" pitchFamily="34" charset="0"/>
              </a:rPr>
              <a:t>– Wie wichtig sind dir folgende Informationen über Locations für deine Abendplanung</a:t>
            </a:r>
            <a:r>
              <a:rPr lang="de-DE" sz="1600" dirty="0" smtClean="0">
                <a:latin typeface="Arial" panose="020B0604020202020204" pitchFamily="34" charset="0"/>
                <a:cs typeface="Arial" panose="020B0604020202020204" pitchFamily="34" charset="0"/>
              </a:rPr>
              <a:t>? </a:t>
            </a:r>
            <a:r>
              <a:rPr lang="de-DE" sz="900" dirty="0" smtClean="0">
                <a:latin typeface="Arial" panose="020B0604020202020204" pitchFamily="34" charset="0"/>
                <a:cs typeface="Arial" panose="020B0604020202020204" pitchFamily="34" charset="0"/>
              </a:rPr>
              <a:t>(Priorisierung)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10</a:t>
            </a:fld>
            <a:endParaRPr lang="de-DE"/>
          </a:p>
        </p:txBody>
      </p:sp>
      <p:graphicFrame>
        <p:nvGraphicFramePr>
          <p:cNvPr id="16" name="Diagramm 15"/>
          <p:cNvGraphicFramePr>
            <a:graphicFrameLocks/>
          </p:cNvGraphicFramePr>
          <p:nvPr>
            <p:extLst>
              <p:ext uri="{D42A27DB-BD31-4B8C-83A1-F6EECF244321}">
                <p14:modId xmlns:p14="http://schemas.microsoft.com/office/powerpoint/2010/main" val="4074559255"/>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23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Inhalt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Wichtigkeit der Einstellungsmöglichkeiten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Der </a:t>
            </a:r>
            <a:r>
              <a:rPr lang="de-DE" sz="1600" b="1" dirty="0" smtClean="0">
                <a:latin typeface="Arial" panose="020B0604020202020204" pitchFamily="34" charset="0"/>
                <a:cs typeface="Arial" panose="020B0604020202020204" pitchFamily="34" charset="0"/>
              </a:rPr>
              <a:t>Start Ort bzw. </a:t>
            </a:r>
            <a:r>
              <a:rPr lang="de-DE" sz="1600" b="1" dirty="0" err="1" smtClean="0">
                <a:latin typeface="Arial" panose="020B0604020202020204" pitchFamily="34" charset="0"/>
                <a:cs typeface="Arial" panose="020B0604020202020204" pitchFamily="34" charset="0"/>
              </a:rPr>
              <a:t>Plz</a:t>
            </a:r>
            <a:r>
              <a:rPr lang="de-DE" sz="1600" dirty="0" smtClean="0">
                <a:latin typeface="Arial" panose="020B0604020202020204" pitchFamily="34" charset="0"/>
                <a:cs typeface="Arial" panose="020B0604020202020204" pitchFamily="34" charset="0"/>
              </a:rPr>
              <a:t> ist den Teilnehmern zu </a:t>
            </a:r>
            <a:r>
              <a:rPr lang="de-DE" sz="1600" b="1" dirty="0" smtClean="0">
                <a:latin typeface="Arial" panose="020B0604020202020204" pitchFamily="34" charset="0"/>
                <a:cs typeface="Arial" panose="020B0604020202020204" pitchFamily="34" charset="0"/>
              </a:rPr>
              <a:t>90% wichtig</a:t>
            </a:r>
            <a:r>
              <a:rPr lang="de-DE" sz="1600" dirty="0" smtClean="0">
                <a:latin typeface="Arial" panose="020B0604020202020204" pitchFamily="34" charset="0"/>
                <a:cs typeface="Arial" panose="020B0604020202020204" pitchFamily="34" charset="0"/>
              </a:rPr>
              <a:t> bzw. </a:t>
            </a:r>
            <a:r>
              <a:rPr lang="de-DE" sz="1600" b="1" dirty="0" smtClean="0">
                <a:latin typeface="Arial" panose="020B0604020202020204" pitchFamily="34" charset="0"/>
                <a:cs typeface="Arial" panose="020B0604020202020204" pitchFamily="34" charset="0"/>
              </a:rPr>
              <a:t>sehr wichtig</a:t>
            </a:r>
            <a:r>
              <a:rPr lang="de-DE" sz="1600" dirty="0" smtClean="0">
                <a:latin typeface="Arial" panose="020B0604020202020204" pitchFamily="34" charset="0"/>
                <a:cs typeface="Arial" panose="020B0604020202020204" pitchFamily="34" charset="0"/>
              </a:rPr>
              <a:t>.</a:t>
            </a:r>
          </a:p>
          <a:p>
            <a:pPr marL="720725" indent="-274638"/>
            <a:r>
              <a:rPr lang="de-DE" sz="1600" dirty="0">
                <a:latin typeface="Arial" panose="020B0604020202020204" pitchFamily="34" charset="0"/>
                <a:cs typeface="Arial" panose="020B0604020202020204" pitchFamily="34" charset="0"/>
              </a:rPr>
              <a:t>Der </a:t>
            </a:r>
            <a:r>
              <a:rPr lang="de-DE" sz="1600" b="1" dirty="0" smtClean="0">
                <a:latin typeface="Arial" panose="020B0604020202020204" pitchFamily="34" charset="0"/>
                <a:cs typeface="Arial" panose="020B0604020202020204" pitchFamily="34" charset="0"/>
              </a:rPr>
              <a:t>Radius zu weiteren Locations </a:t>
            </a:r>
            <a:r>
              <a:rPr lang="de-DE" sz="1600" dirty="0" smtClean="0">
                <a:latin typeface="Arial" panose="020B0604020202020204" pitchFamily="34" charset="0"/>
                <a:cs typeface="Arial" panose="020B0604020202020204" pitchFamily="34" charset="0"/>
              </a:rPr>
              <a:t>ist </a:t>
            </a:r>
            <a:r>
              <a:rPr lang="de-DE" sz="1600" dirty="0">
                <a:latin typeface="Arial" panose="020B0604020202020204" pitchFamily="34" charset="0"/>
                <a:cs typeface="Arial" panose="020B0604020202020204" pitchFamily="34" charset="0"/>
              </a:rPr>
              <a:t>den Teilnehmern zu </a:t>
            </a:r>
            <a:r>
              <a:rPr lang="de-DE" sz="1600" b="1" dirty="0" smtClean="0">
                <a:latin typeface="Arial" panose="020B0604020202020204" pitchFamily="34" charset="0"/>
                <a:cs typeface="Arial" panose="020B0604020202020204" pitchFamily="34" charset="0"/>
              </a:rPr>
              <a:t>94,3% </a:t>
            </a:r>
            <a:r>
              <a:rPr lang="de-DE" sz="1600" b="1" dirty="0">
                <a:latin typeface="Arial" panose="020B0604020202020204" pitchFamily="34" charset="0"/>
                <a:cs typeface="Arial" panose="020B0604020202020204" pitchFamily="34" charset="0"/>
              </a:rPr>
              <a:t>wichtig</a:t>
            </a:r>
            <a:r>
              <a:rPr lang="de-DE" sz="1600" dirty="0">
                <a:latin typeface="Arial" panose="020B0604020202020204" pitchFamily="34" charset="0"/>
                <a:cs typeface="Arial" panose="020B0604020202020204" pitchFamily="34" charset="0"/>
              </a:rPr>
              <a:t> bzw. </a:t>
            </a:r>
            <a:r>
              <a:rPr lang="de-DE" sz="1600" b="1" dirty="0">
                <a:latin typeface="Arial" panose="020B0604020202020204" pitchFamily="34" charset="0"/>
                <a:cs typeface="Arial" panose="020B0604020202020204" pitchFamily="34" charset="0"/>
              </a:rPr>
              <a:t>sehr wichtig</a:t>
            </a:r>
            <a:r>
              <a:rPr lang="de-DE" sz="1600" dirty="0">
                <a:latin typeface="Arial" panose="020B0604020202020204" pitchFamily="34" charset="0"/>
                <a:cs typeface="Arial" panose="020B0604020202020204" pitchFamily="34" charset="0"/>
              </a:rPr>
              <a:t>.</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Q3 </a:t>
            </a:r>
            <a:r>
              <a:rPr lang="de-DE" sz="1600" dirty="0">
                <a:latin typeface="Arial" panose="020B0604020202020204" pitchFamily="34" charset="0"/>
                <a:cs typeface="Arial" panose="020B0604020202020204" pitchFamily="34" charset="0"/>
              </a:rPr>
              <a:t>– Wie wichtig sind dir die folgenden Einstellungsmöglichkeiten bei der Erstellung einer Happy-Hour </a:t>
            </a:r>
            <a:r>
              <a:rPr lang="de-DE" sz="1600" dirty="0" smtClean="0">
                <a:latin typeface="Arial" panose="020B0604020202020204" pitchFamily="34" charset="0"/>
                <a:cs typeface="Arial" panose="020B0604020202020204" pitchFamily="34" charset="0"/>
              </a:rPr>
              <a:t>Route?</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11</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2927372971"/>
              </p:ext>
            </p:extLst>
          </p:nvPr>
        </p:nvGraphicFramePr>
        <p:xfrm>
          <a:off x="722543" y="2051012"/>
          <a:ext cx="303147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iagramm 9"/>
          <p:cNvGraphicFramePr>
            <a:graphicFrameLocks/>
          </p:cNvGraphicFramePr>
          <p:nvPr>
            <p:extLst>
              <p:ext uri="{D42A27DB-BD31-4B8C-83A1-F6EECF244321}">
                <p14:modId xmlns:p14="http://schemas.microsoft.com/office/powerpoint/2010/main" val="1890543458"/>
              </p:ext>
            </p:extLst>
          </p:nvPr>
        </p:nvGraphicFramePr>
        <p:xfrm>
          <a:off x="4104665" y="2051012"/>
          <a:ext cx="368636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5772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Inhalt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Wichtigkeit der Einstellungsmöglichkeiten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Die </a:t>
            </a:r>
            <a:r>
              <a:rPr lang="de-DE" sz="1600" b="1" dirty="0" smtClean="0">
                <a:latin typeface="Arial" panose="020B0604020202020204" pitchFamily="34" charset="0"/>
                <a:cs typeface="Arial" panose="020B0604020202020204" pitchFamily="34" charset="0"/>
              </a:rPr>
              <a:t>Startuhrzeit</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ist den Teilnehmern zu </a:t>
            </a:r>
            <a:r>
              <a:rPr lang="de-DE" sz="1600" b="1" dirty="0" smtClean="0">
                <a:latin typeface="Arial" panose="020B0604020202020204" pitchFamily="34" charset="0"/>
                <a:cs typeface="Arial" panose="020B0604020202020204" pitchFamily="34" charset="0"/>
              </a:rPr>
              <a:t>85,8% </a:t>
            </a:r>
            <a:r>
              <a:rPr lang="de-DE" sz="1600" b="1" dirty="0">
                <a:latin typeface="Arial" panose="020B0604020202020204" pitchFamily="34" charset="0"/>
                <a:cs typeface="Arial" panose="020B0604020202020204" pitchFamily="34" charset="0"/>
              </a:rPr>
              <a:t>wichtig</a:t>
            </a:r>
            <a:r>
              <a:rPr lang="de-DE" sz="1600" dirty="0">
                <a:latin typeface="Arial" panose="020B0604020202020204" pitchFamily="34" charset="0"/>
                <a:cs typeface="Arial" panose="020B0604020202020204" pitchFamily="34" charset="0"/>
              </a:rPr>
              <a:t> bzw. </a:t>
            </a:r>
            <a:r>
              <a:rPr lang="de-DE" sz="1600" b="1" dirty="0">
                <a:latin typeface="Arial" panose="020B0604020202020204" pitchFamily="34" charset="0"/>
                <a:cs typeface="Arial" panose="020B0604020202020204" pitchFamily="34" charset="0"/>
              </a:rPr>
              <a:t>sehr wichtig</a:t>
            </a:r>
            <a:r>
              <a:rPr lang="de-DE" sz="1600" dirty="0">
                <a:latin typeface="Arial" panose="020B0604020202020204" pitchFamily="34" charset="0"/>
                <a:cs typeface="Arial" panose="020B0604020202020204" pitchFamily="34" charset="0"/>
              </a:rPr>
              <a:t>.</a:t>
            </a:r>
          </a:p>
          <a:p>
            <a:pPr marL="720725" indent="-274638"/>
            <a:r>
              <a:rPr lang="de-DE" sz="1600" dirty="0">
                <a:latin typeface="Arial" panose="020B0604020202020204" pitchFamily="34" charset="0"/>
                <a:cs typeface="Arial" panose="020B0604020202020204" pitchFamily="34" charset="0"/>
              </a:rPr>
              <a:t>Der </a:t>
            </a:r>
            <a:r>
              <a:rPr lang="de-DE" sz="1600" b="1" dirty="0" smtClean="0">
                <a:latin typeface="Arial" panose="020B0604020202020204" pitchFamily="34" charset="0"/>
                <a:cs typeface="Arial" panose="020B0604020202020204" pitchFamily="34" charset="0"/>
              </a:rPr>
              <a:t>Tag </a:t>
            </a:r>
            <a:r>
              <a:rPr lang="de-DE" sz="1600" dirty="0" smtClean="0">
                <a:latin typeface="Arial" panose="020B0604020202020204" pitchFamily="34" charset="0"/>
                <a:cs typeface="Arial" panose="020B0604020202020204" pitchFamily="34" charset="0"/>
              </a:rPr>
              <a:t>ist </a:t>
            </a:r>
            <a:r>
              <a:rPr lang="de-DE" sz="1600" dirty="0">
                <a:latin typeface="Arial" panose="020B0604020202020204" pitchFamily="34" charset="0"/>
                <a:cs typeface="Arial" panose="020B0604020202020204" pitchFamily="34" charset="0"/>
              </a:rPr>
              <a:t>den Teilnehmern zu </a:t>
            </a:r>
            <a:r>
              <a:rPr lang="de-DE" sz="1600" b="1" dirty="0" smtClean="0">
                <a:latin typeface="Arial" panose="020B0604020202020204" pitchFamily="34" charset="0"/>
                <a:cs typeface="Arial" panose="020B0604020202020204" pitchFamily="34" charset="0"/>
              </a:rPr>
              <a:t>85,8% </a:t>
            </a:r>
            <a:r>
              <a:rPr lang="de-DE" sz="1600" b="1" dirty="0">
                <a:latin typeface="Arial" panose="020B0604020202020204" pitchFamily="34" charset="0"/>
                <a:cs typeface="Arial" panose="020B0604020202020204" pitchFamily="34" charset="0"/>
              </a:rPr>
              <a:t>wichtig</a:t>
            </a:r>
            <a:r>
              <a:rPr lang="de-DE" sz="1600" dirty="0">
                <a:latin typeface="Arial" panose="020B0604020202020204" pitchFamily="34" charset="0"/>
                <a:cs typeface="Arial" panose="020B0604020202020204" pitchFamily="34" charset="0"/>
              </a:rPr>
              <a:t> bzw. </a:t>
            </a:r>
            <a:r>
              <a:rPr lang="de-DE" sz="1600" b="1" dirty="0">
                <a:latin typeface="Arial" panose="020B0604020202020204" pitchFamily="34" charset="0"/>
                <a:cs typeface="Arial" panose="020B0604020202020204" pitchFamily="34" charset="0"/>
              </a:rPr>
              <a:t>sehr wichtig</a:t>
            </a:r>
            <a:r>
              <a:rPr lang="de-DE" sz="1600" dirty="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Q3 </a:t>
            </a:r>
            <a:r>
              <a:rPr lang="de-DE" sz="1600" dirty="0">
                <a:latin typeface="Arial" panose="020B0604020202020204" pitchFamily="34" charset="0"/>
                <a:cs typeface="Arial" panose="020B0604020202020204" pitchFamily="34" charset="0"/>
              </a:rPr>
              <a:t>– Wie wichtig sind dir die folgenden Einstellungsmöglichkeiten bei der Erstellung einer Happy-Hour </a:t>
            </a:r>
            <a:r>
              <a:rPr lang="de-DE" sz="1600" dirty="0" smtClean="0">
                <a:latin typeface="Arial" panose="020B0604020202020204" pitchFamily="34" charset="0"/>
                <a:cs typeface="Arial" panose="020B0604020202020204" pitchFamily="34" charset="0"/>
              </a:rPr>
              <a:t>Route?</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12</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2806072801"/>
              </p:ext>
            </p:extLst>
          </p:nvPr>
        </p:nvGraphicFramePr>
        <p:xfrm>
          <a:off x="4139952" y="2051012"/>
          <a:ext cx="365107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Diagramm 12"/>
          <p:cNvGraphicFramePr>
            <a:graphicFrameLocks/>
          </p:cNvGraphicFramePr>
          <p:nvPr>
            <p:extLst>
              <p:ext uri="{D42A27DB-BD31-4B8C-83A1-F6EECF244321}">
                <p14:modId xmlns:p14="http://schemas.microsoft.com/office/powerpoint/2010/main" val="2056823232"/>
              </p:ext>
            </p:extLst>
          </p:nvPr>
        </p:nvGraphicFramePr>
        <p:xfrm>
          <a:off x="712401" y="2051012"/>
          <a:ext cx="3067511"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5672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Inhalt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Wichtigkeit der Einstellungsmöglichkeiten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Die </a:t>
            </a:r>
            <a:r>
              <a:rPr lang="de-DE" sz="1600" b="1" dirty="0" smtClean="0">
                <a:latin typeface="Arial" panose="020B0604020202020204" pitchFamily="34" charset="0"/>
                <a:cs typeface="Arial" panose="020B0604020202020204" pitchFamily="34" charset="0"/>
              </a:rPr>
              <a:t>Verweilzeit pro Location </a:t>
            </a:r>
            <a:r>
              <a:rPr lang="de-DE" sz="1600" dirty="0" smtClean="0">
                <a:latin typeface="Arial" panose="020B0604020202020204" pitchFamily="34" charset="0"/>
                <a:cs typeface="Arial" panose="020B0604020202020204" pitchFamily="34" charset="0"/>
              </a:rPr>
              <a:t>ist </a:t>
            </a:r>
            <a:r>
              <a:rPr lang="de-DE" sz="1600" dirty="0">
                <a:latin typeface="Arial" panose="020B0604020202020204" pitchFamily="34" charset="0"/>
                <a:cs typeface="Arial" panose="020B0604020202020204" pitchFamily="34" charset="0"/>
              </a:rPr>
              <a:t>den Teilnehmern zu </a:t>
            </a:r>
            <a:r>
              <a:rPr lang="de-DE" sz="1600" b="1" dirty="0" smtClean="0">
                <a:latin typeface="Arial" panose="020B0604020202020204" pitchFamily="34" charset="0"/>
                <a:cs typeface="Arial" panose="020B0604020202020204" pitchFamily="34" charset="0"/>
              </a:rPr>
              <a:t>50% unwichtig.</a:t>
            </a:r>
          </a:p>
          <a:p>
            <a:pPr marL="720725" indent="-274638"/>
            <a:r>
              <a:rPr lang="de-DE" sz="1600" dirty="0" smtClean="0">
                <a:latin typeface="Arial" panose="020B0604020202020204" pitchFamily="34" charset="0"/>
                <a:cs typeface="Arial" panose="020B0604020202020204" pitchFamily="34" charset="0"/>
              </a:rPr>
              <a:t>Nur </a:t>
            </a:r>
            <a:r>
              <a:rPr lang="de-DE" sz="1600" b="1" dirty="0" smtClean="0">
                <a:latin typeface="Arial" panose="020B0604020202020204" pitchFamily="34" charset="0"/>
                <a:cs typeface="Arial" panose="020B0604020202020204" pitchFamily="34" charset="0"/>
              </a:rPr>
              <a:t>38,5% </a:t>
            </a:r>
            <a:r>
              <a:rPr lang="de-DE" sz="1600" dirty="0" smtClean="0">
                <a:latin typeface="Arial" panose="020B0604020202020204" pitchFamily="34" charset="0"/>
                <a:cs typeface="Arial" panose="020B0604020202020204" pitchFamily="34" charset="0"/>
              </a:rPr>
              <a:t>der Teilnehmer halten diese Einstellungsmöglichkeit für </a:t>
            </a:r>
            <a:r>
              <a:rPr lang="de-DE" sz="1600" b="1" dirty="0" smtClean="0">
                <a:latin typeface="Arial" panose="020B0604020202020204" pitchFamily="34" charset="0"/>
                <a:cs typeface="Arial" panose="020B0604020202020204" pitchFamily="34" charset="0"/>
              </a:rPr>
              <a:t>wichtig bzw. sehr wichtig</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Q3 </a:t>
            </a:r>
            <a:r>
              <a:rPr lang="de-DE" sz="1600" dirty="0">
                <a:latin typeface="Arial" panose="020B0604020202020204" pitchFamily="34" charset="0"/>
                <a:cs typeface="Arial" panose="020B0604020202020204" pitchFamily="34" charset="0"/>
              </a:rPr>
              <a:t>– Wie wichtig sind dir die folgenden Einstellungsmöglichkeiten bei der Erstellung einer Happy-Hour </a:t>
            </a:r>
            <a:r>
              <a:rPr lang="de-DE" sz="1600" dirty="0" smtClean="0">
                <a:latin typeface="Arial" panose="020B0604020202020204" pitchFamily="34" charset="0"/>
                <a:cs typeface="Arial" panose="020B0604020202020204" pitchFamily="34" charset="0"/>
              </a:rPr>
              <a:t>Route?</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13</a:t>
            </a:fld>
            <a:endParaRPr lang="de-DE"/>
          </a:p>
        </p:txBody>
      </p:sp>
      <p:graphicFrame>
        <p:nvGraphicFramePr>
          <p:cNvPr id="14" name="Diagramm 13"/>
          <p:cNvGraphicFramePr>
            <a:graphicFrameLocks/>
          </p:cNvGraphicFramePr>
          <p:nvPr>
            <p:extLst>
              <p:ext uri="{D42A27DB-BD31-4B8C-83A1-F6EECF244321}">
                <p14:modId xmlns:p14="http://schemas.microsoft.com/office/powerpoint/2010/main" val="2334726414"/>
              </p:ext>
            </p:extLst>
          </p:nvPr>
        </p:nvGraphicFramePr>
        <p:xfrm>
          <a:off x="1547664" y="1635150"/>
          <a:ext cx="6243364"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376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Inhalt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Gesamtbewertung der Einstellungsmöglichkeiten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Gesamt bewertet finden </a:t>
            </a:r>
            <a:r>
              <a:rPr lang="de-DE" sz="1600" b="1" dirty="0" smtClean="0">
                <a:latin typeface="Arial" panose="020B0604020202020204" pitchFamily="34" charset="0"/>
                <a:cs typeface="Arial" panose="020B0604020202020204" pitchFamily="34" charset="0"/>
              </a:rPr>
              <a:t>84,3%</a:t>
            </a:r>
            <a:r>
              <a:rPr lang="de-DE" sz="1600" dirty="0" smtClean="0">
                <a:latin typeface="Arial" panose="020B0604020202020204" pitchFamily="34" charset="0"/>
                <a:cs typeface="Arial" panose="020B0604020202020204" pitchFamily="34" charset="0"/>
              </a:rPr>
              <a:t> der Teilnehmer, dass die genannten </a:t>
            </a:r>
            <a:r>
              <a:rPr lang="de-DE" sz="1600" b="1" dirty="0" smtClean="0">
                <a:latin typeface="Arial" panose="020B0604020202020204" pitchFamily="34" charset="0"/>
                <a:cs typeface="Arial" panose="020B0604020202020204" pitchFamily="34" charset="0"/>
              </a:rPr>
              <a:t>Einstellungsmöglichkeiten ausreichend </a:t>
            </a:r>
            <a:r>
              <a:rPr lang="de-DE" sz="1600" dirty="0" smtClean="0">
                <a:latin typeface="Arial" panose="020B0604020202020204" pitchFamily="34" charset="0"/>
                <a:cs typeface="Arial" panose="020B0604020202020204" pitchFamily="34" charset="0"/>
              </a:rPr>
              <a:t>sind.</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Q4 </a:t>
            </a:r>
            <a:r>
              <a:rPr lang="de-DE" sz="1600" dirty="0">
                <a:latin typeface="Arial" panose="020B0604020202020204" pitchFamily="34" charset="0"/>
                <a:cs typeface="Arial" panose="020B0604020202020204" pitchFamily="34" charset="0"/>
              </a:rPr>
              <a:t>– Sind das gesamt bewertet ausreichend Einstellungsmöglichkeiten für </a:t>
            </a:r>
            <a:r>
              <a:rPr lang="de-DE" sz="1600" dirty="0" smtClean="0">
                <a:latin typeface="Arial" panose="020B0604020202020204" pitchFamily="34" charset="0"/>
                <a:cs typeface="Arial" panose="020B0604020202020204" pitchFamily="34" charset="0"/>
              </a:rPr>
              <a:t>dich?</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219027205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4196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Inhalt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Fehlende Einstellungsmöglichkeiten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10 Teilnehmer haben Vorschläge eingebracht.</a:t>
            </a:r>
          </a:p>
          <a:p>
            <a:pPr marL="720725" indent="-274638"/>
            <a:r>
              <a:rPr lang="de-DE" sz="1600" dirty="0" smtClean="0">
                <a:latin typeface="Arial" panose="020B0604020202020204" pitchFamily="34" charset="0"/>
                <a:cs typeface="Arial" panose="020B0604020202020204" pitchFamily="34" charset="0"/>
              </a:rPr>
              <a:t>Vor allem wurden genannt, die </a:t>
            </a:r>
            <a:r>
              <a:rPr lang="de-DE" sz="1600" b="1" dirty="0" smtClean="0">
                <a:latin typeface="Arial" panose="020B0604020202020204" pitchFamily="34" charset="0"/>
                <a:cs typeface="Arial" panose="020B0604020202020204" pitchFamily="34" charset="0"/>
              </a:rPr>
              <a:t>Einstellungsmöglichkeit </a:t>
            </a:r>
            <a:r>
              <a:rPr lang="de-DE" sz="1600" dirty="0" smtClean="0">
                <a:latin typeface="Arial" panose="020B0604020202020204" pitchFamily="34" charset="0"/>
                <a:cs typeface="Arial" panose="020B0604020202020204" pitchFamily="34" charset="0"/>
              </a:rPr>
              <a:t>des </a:t>
            </a:r>
            <a:r>
              <a:rPr lang="de-DE" sz="1600" b="1" dirty="0" smtClean="0">
                <a:latin typeface="Arial" panose="020B0604020202020204" pitchFamily="34" charset="0"/>
                <a:cs typeface="Arial" panose="020B0604020202020204" pitchFamily="34" charset="0"/>
              </a:rPr>
              <a:t>Preisniveaus</a:t>
            </a:r>
            <a:r>
              <a:rPr lang="de-DE" sz="1600" dirty="0" smtClean="0">
                <a:latin typeface="Arial" panose="020B0604020202020204" pitchFamily="34" charset="0"/>
                <a:cs typeface="Arial" panose="020B0604020202020204" pitchFamily="34" charset="0"/>
              </a:rPr>
              <a:t>, sowie der </a:t>
            </a:r>
            <a:r>
              <a:rPr lang="de-DE" sz="1600" b="1" dirty="0" smtClean="0">
                <a:latin typeface="Arial" panose="020B0604020202020204" pitchFamily="34" charset="0"/>
                <a:cs typeface="Arial" panose="020B0604020202020204" pitchFamily="34" charset="0"/>
              </a:rPr>
              <a:t>Essensmöglichkeiten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Q5 </a:t>
            </a:r>
            <a:r>
              <a:rPr lang="de-DE" sz="1600" dirty="0">
                <a:latin typeface="Arial" panose="020B0604020202020204" pitchFamily="34" charset="0"/>
                <a:cs typeface="Arial" panose="020B0604020202020204" pitchFamily="34" charset="0"/>
              </a:rPr>
              <a:t>– Wenn nein, welche fehlen dir?</a:t>
            </a:r>
            <a:endParaRPr lang="de-DE" sz="1600" dirty="0" smtClean="0">
              <a:latin typeface="Arial" panose="020B0604020202020204" pitchFamily="34" charset="0"/>
              <a:cs typeface="Arial" panose="020B0604020202020204" pitchFamily="34" charset="0"/>
            </a:endParaRPr>
          </a:p>
          <a:p>
            <a:pPr algn="ctr"/>
            <a:r>
              <a:rPr lang="de-DE" sz="900" dirty="0" smtClean="0">
                <a:latin typeface="Arial" panose="020B0604020202020204" pitchFamily="34" charset="0"/>
                <a:cs typeface="Arial" panose="020B0604020202020204" pitchFamily="34" charset="0"/>
              </a:rPr>
              <a:t>(Bezug Q4)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10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15</a:t>
            </a:fld>
            <a:endParaRPr lang="de-DE"/>
          </a:p>
        </p:txBody>
      </p:sp>
      <p:graphicFrame>
        <p:nvGraphicFramePr>
          <p:cNvPr id="8" name="Tabelle 7"/>
          <p:cNvGraphicFramePr>
            <a:graphicFrameLocks noGrp="1"/>
          </p:cNvGraphicFramePr>
          <p:nvPr>
            <p:extLst>
              <p:ext uri="{D42A27DB-BD31-4B8C-83A1-F6EECF244321}">
                <p14:modId xmlns:p14="http://schemas.microsoft.com/office/powerpoint/2010/main" val="4088977044"/>
              </p:ext>
            </p:extLst>
          </p:nvPr>
        </p:nvGraphicFramePr>
        <p:xfrm>
          <a:off x="1187624" y="2132856"/>
          <a:ext cx="2880320" cy="2486802"/>
        </p:xfrm>
        <a:graphic>
          <a:graphicData uri="http://schemas.openxmlformats.org/drawingml/2006/table">
            <a:tbl>
              <a:tblPr>
                <a:tableStyleId>{5C22544A-7EE6-4342-B048-85BDC9FD1C3A}</a:tableStyleId>
              </a:tblPr>
              <a:tblGrid>
                <a:gridCol w="2880320"/>
              </a:tblGrid>
              <a:tr h="163153">
                <a:tc>
                  <a:txBody>
                    <a:bodyPr/>
                    <a:lstStyle/>
                    <a:p>
                      <a:pPr algn="l" fontAlgn="b"/>
                      <a:r>
                        <a:rPr lang="de-DE" sz="900" u="none" strike="noStrike" dirty="0">
                          <a:effectLst/>
                          <a:latin typeface="Arial" panose="020B0604020202020204" pitchFamily="34" charset="0"/>
                          <a:cs typeface="Arial" panose="020B0604020202020204" pitchFamily="34" charset="0"/>
                        </a:rPr>
                        <a:t>Wie möchte ich zu den </a:t>
                      </a:r>
                      <a:r>
                        <a:rPr lang="de-DE" sz="900" u="none" strike="noStrike" dirty="0" err="1">
                          <a:effectLst/>
                          <a:latin typeface="Arial" panose="020B0604020202020204" pitchFamily="34" charset="0"/>
                          <a:cs typeface="Arial" panose="020B0604020202020204" pitchFamily="34" charset="0"/>
                        </a:rPr>
                        <a:t>Lokations</a:t>
                      </a:r>
                      <a:r>
                        <a:rPr lang="de-DE" sz="900" u="none" strike="noStrike" dirty="0">
                          <a:effectLst/>
                          <a:latin typeface="Arial" panose="020B0604020202020204" pitchFamily="34" charset="0"/>
                          <a:cs typeface="Arial" panose="020B0604020202020204" pitchFamily="34" charset="0"/>
                        </a:rPr>
                        <a:t> kommen ? (Öffentliche, Auto, Laufen </a:t>
                      </a:r>
                      <a:r>
                        <a:rPr lang="de-DE" sz="900" u="none" strike="noStrike" dirty="0" err="1">
                          <a:effectLst/>
                          <a:latin typeface="Arial" panose="020B0604020202020204" pitchFamily="34" charset="0"/>
                          <a:cs typeface="Arial" panose="020B0604020202020204" pitchFamily="34" charset="0"/>
                        </a:rPr>
                        <a:t>usw</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Wie weit entfernt darf nächste </a:t>
                      </a:r>
                      <a:r>
                        <a:rPr lang="de-DE" sz="900" u="none" strike="noStrike" dirty="0" err="1">
                          <a:effectLst/>
                          <a:latin typeface="Arial" panose="020B0604020202020204" pitchFamily="34" charset="0"/>
                          <a:cs typeface="Arial" panose="020B0604020202020204" pitchFamily="34" charset="0"/>
                        </a:rPr>
                        <a:t>Loc</a:t>
                      </a:r>
                      <a:r>
                        <a:rPr lang="de-DE" sz="900" u="none" strike="noStrike" dirty="0">
                          <a:effectLst/>
                          <a:latin typeface="Arial" panose="020B0604020202020204" pitchFamily="34" charset="0"/>
                          <a:cs typeface="Arial" panose="020B0604020202020204" pitchFamily="34" charset="0"/>
                        </a:rPr>
                        <a:t>. sein (in Minuten)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r h="34268">
                <a:tc>
                  <a:txBody>
                    <a:bodyPr/>
                    <a:lstStyle/>
                    <a:p>
                      <a:pPr algn="l" fontAlgn="b"/>
                      <a:r>
                        <a:rPr lang="de-DE" sz="900" u="none" strike="noStrike">
                          <a:effectLst/>
                          <a:latin typeface="Arial" panose="020B0604020202020204" pitchFamily="34" charset="0"/>
                          <a:cs typeface="Arial" panose="020B0604020202020204" pitchFamily="34" charset="0"/>
                        </a:rPr>
                        <a:t>Preise</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2987" marR="2987" marT="2987" marB="0" anchor="b"/>
                </a:tc>
              </a:tr>
              <a:tr h="242899">
                <a:tc>
                  <a:txBody>
                    <a:bodyPr/>
                    <a:lstStyle/>
                    <a:p>
                      <a:pPr algn="l" fontAlgn="b"/>
                      <a:r>
                        <a:rPr lang="de-DE" sz="900" u="none" strike="noStrike" dirty="0">
                          <a:effectLst/>
                          <a:latin typeface="Arial" panose="020B0604020202020204" pitchFamily="34" charset="0"/>
                          <a:cs typeface="Arial" panose="020B0604020202020204" pitchFamily="34" charset="0"/>
                        </a:rPr>
                        <a:t>Preisspanne</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Essensmöglichkeit? Wenn ja: Was gibt es und was kostet es?</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Zielgruppe (eher ältere/jüngere Kundschaft, eher Partylokation/entspannter Abend mit Freunden...)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r h="216024">
                <a:tc>
                  <a:txBody>
                    <a:bodyPr/>
                    <a:lstStyle/>
                    <a:p>
                      <a:pPr algn="l" fontAlgn="b"/>
                      <a:r>
                        <a:rPr lang="de-DE" sz="900" u="none" strike="noStrike">
                          <a:effectLst/>
                          <a:latin typeface="Arial" panose="020B0604020202020204" pitchFamily="34" charset="0"/>
                          <a:cs typeface="Arial" panose="020B0604020202020204" pitchFamily="34" charset="0"/>
                        </a:rPr>
                        <a:t>Location Einschränkungen</a:t>
                      </a:r>
                      <a:br>
                        <a:rPr lang="de-DE" sz="900" u="none" strike="noStrike">
                          <a:effectLst/>
                          <a:latin typeface="Arial" panose="020B0604020202020204" pitchFamily="34" charset="0"/>
                          <a:cs typeface="Arial" panose="020B0604020202020204" pitchFamily="34" charset="0"/>
                        </a:rPr>
                      </a:br>
                      <a:r>
                        <a:rPr lang="de-DE" sz="900" u="none" strike="noStrike">
                          <a:effectLst/>
                          <a:latin typeface="Arial" panose="020B0604020202020204" pitchFamily="34" charset="0"/>
                          <a:cs typeface="Arial" panose="020B0604020202020204" pitchFamily="34" charset="0"/>
                        </a:rPr>
                        <a:t/>
                      </a:r>
                      <a:br>
                        <a:rPr lang="de-DE" sz="900" u="none" strike="noStrike">
                          <a:effectLst/>
                          <a:latin typeface="Arial" panose="020B0604020202020204" pitchFamily="34" charset="0"/>
                          <a:cs typeface="Arial" panose="020B0604020202020204" pitchFamily="34" charset="0"/>
                        </a:rPr>
                      </a:br>
                      <a:r>
                        <a:rPr lang="de-DE" sz="900" u="none" strike="noStrike">
                          <a:effectLst/>
                          <a:latin typeface="Arial" panose="020B0604020202020204" pitchFamily="34" charset="0"/>
                          <a:cs typeface="Arial" panose="020B0604020202020204" pitchFamily="34" charset="0"/>
                        </a:rPr>
                        <a:t>(z.B. Musikrichtung, Anzahl Bars, Raucherbereich, Open Space[Terasse, Biergarten], etc.)</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2987" marR="2987" marT="2987" marB="0" anchor="b"/>
                </a:tc>
              </a:tr>
              <a:tr h="34268">
                <a:tc>
                  <a:txBody>
                    <a:bodyPr/>
                    <a:lstStyle/>
                    <a:p>
                      <a:pPr algn="l" fontAlgn="b"/>
                      <a:r>
                        <a:rPr lang="de-DE" sz="900" u="none" strike="noStrike">
                          <a:effectLst/>
                          <a:latin typeface="Arial" panose="020B0604020202020204" pitchFamily="34" charset="0"/>
                          <a:cs typeface="Arial" panose="020B0604020202020204" pitchFamily="34" charset="0"/>
                        </a:rPr>
                        <a:t>Preis</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2987" marR="2987" marT="2987" marB="0" anchor="b"/>
                </a:tc>
              </a:tr>
              <a:tr h="105285">
                <a:tc>
                  <a:txBody>
                    <a:bodyPr/>
                    <a:lstStyle/>
                    <a:p>
                      <a:pPr algn="l" fontAlgn="b"/>
                      <a:r>
                        <a:rPr lang="de-DE" sz="900" u="none" strike="noStrike" dirty="0">
                          <a:effectLst/>
                          <a:latin typeface="Arial" panose="020B0604020202020204" pitchFamily="34" charset="0"/>
                          <a:cs typeface="Arial" panose="020B0604020202020204" pitchFamily="34" charset="0"/>
                        </a:rPr>
                        <a:t>Preiskategorien (</a:t>
                      </a:r>
                      <a:r>
                        <a:rPr lang="de-DE" sz="900" u="none" strike="noStrike" dirty="0" err="1">
                          <a:effectLst/>
                          <a:latin typeface="Arial" panose="020B0604020202020204" pitchFamily="34" charset="0"/>
                          <a:cs typeface="Arial" panose="020B0604020202020204" pitchFamily="34" charset="0"/>
                        </a:rPr>
                        <a:t>vlt</a:t>
                      </a:r>
                      <a:r>
                        <a:rPr lang="de-DE" sz="900" u="none" strike="noStrike" dirty="0">
                          <a:effectLst/>
                          <a:latin typeface="Arial" panose="020B0604020202020204" pitchFamily="34" charset="0"/>
                          <a:cs typeface="Arial" panose="020B0604020202020204" pitchFamily="34" charset="0"/>
                        </a:rPr>
                        <a:t> in 5 Sektoren aufgeteilt)</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34588400"/>
              </p:ext>
            </p:extLst>
          </p:nvPr>
        </p:nvGraphicFramePr>
        <p:xfrm>
          <a:off x="4283968" y="2146414"/>
          <a:ext cx="2952328" cy="2483815"/>
        </p:xfrm>
        <a:graphic>
          <a:graphicData uri="http://schemas.openxmlformats.org/drawingml/2006/table">
            <a:tbl>
              <a:tblPr>
                <a:tableStyleId>{5C22544A-7EE6-4342-B048-85BDC9FD1C3A}</a:tableStyleId>
              </a:tblPr>
              <a:tblGrid>
                <a:gridCol w="2952328"/>
              </a:tblGrid>
              <a:tr h="244708">
                <a:tc>
                  <a:txBody>
                    <a:bodyPr/>
                    <a:lstStyle/>
                    <a:p>
                      <a:pPr algn="l" fontAlgn="b"/>
                      <a:r>
                        <a:rPr lang="de-DE" sz="900" u="none" strike="noStrike" dirty="0">
                          <a:effectLst/>
                          <a:latin typeface="Arial" panose="020B0604020202020204" pitchFamily="34" charset="0"/>
                          <a:cs typeface="Arial" panose="020B0604020202020204" pitchFamily="34" charset="0"/>
                        </a:rPr>
                        <a:t>Wahlmöglichkeiten von unterschiedlichen Routen</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r h="183033">
                <a:tc>
                  <a:txBody>
                    <a:bodyPr/>
                    <a:lstStyle/>
                    <a:p>
                      <a:pPr algn="l" fontAlgn="b"/>
                      <a:r>
                        <a:rPr lang="de-DE" sz="900" u="none" strike="noStrike" dirty="0">
                          <a:effectLst/>
                          <a:latin typeface="Arial" panose="020B0604020202020204" pitchFamily="34" charset="0"/>
                          <a:cs typeface="Arial" panose="020B0604020202020204" pitchFamily="34" charset="0"/>
                        </a:rPr>
                        <a:t>Informationen zur Location</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Getränkekarte oder Auswahl</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r h="105285">
                <a:tc>
                  <a:txBody>
                    <a:bodyPr/>
                    <a:lstStyle/>
                    <a:p>
                      <a:pPr algn="l" fontAlgn="b"/>
                      <a:r>
                        <a:rPr lang="de-DE" sz="900" u="none" strike="noStrike" dirty="0">
                          <a:effectLst/>
                          <a:latin typeface="Arial" panose="020B0604020202020204" pitchFamily="34" charset="0"/>
                          <a:cs typeface="Arial" panose="020B0604020202020204" pitchFamily="34" charset="0"/>
                        </a:rPr>
                        <a:t>Preisniveau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Essensmöglichkeit</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r h="301815">
                <a:tc>
                  <a:txBody>
                    <a:bodyPr/>
                    <a:lstStyle/>
                    <a:p>
                      <a:pPr algn="l" fontAlgn="b"/>
                      <a:r>
                        <a:rPr lang="de-DE" sz="900" u="none" strike="noStrike" dirty="0">
                          <a:effectLst/>
                          <a:latin typeface="Arial" panose="020B0604020202020204" pitchFamily="34" charset="0"/>
                          <a:cs typeface="Arial" panose="020B0604020202020204" pitchFamily="34" charset="0"/>
                        </a:rPr>
                        <a:t>- Happy Hour (Art -&gt; Essen oder Getränk)</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Auswahl Getränke (</a:t>
                      </a:r>
                      <a:r>
                        <a:rPr lang="de-DE" sz="900" u="none" strike="noStrike" dirty="0" err="1">
                          <a:effectLst/>
                          <a:latin typeface="Arial" panose="020B0604020202020204" pitchFamily="34" charset="0"/>
                          <a:cs typeface="Arial" panose="020B0604020202020204" pitchFamily="34" charset="0"/>
                        </a:rPr>
                        <a:t>Sortimentgröße</a:t>
                      </a:r>
                      <a:r>
                        <a:rPr lang="de-DE" sz="900" u="none" strike="noStrike" dirty="0">
                          <a:effectLst/>
                          <a:latin typeface="Arial" panose="020B0604020202020204" pitchFamily="34" charset="0"/>
                          <a:cs typeface="Arial" panose="020B0604020202020204" pitchFamily="34" charset="0"/>
                        </a:rPr>
                        <a:t> - Bsp. nur Bier und keine Cocktails und Wein,..)</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Größe Location (Platz, Beliebtheit- immer voll?)</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r h="53452">
                <a:tc>
                  <a:txBody>
                    <a:bodyPr/>
                    <a:lstStyle/>
                    <a:p>
                      <a:pPr algn="l" fontAlgn="b"/>
                      <a:r>
                        <a:rPr lang="de-DE" sz="900" u="none" strike="noStrike" dirty="0">
                          <a:effectLst/>
                          <a:latin typeface="Arial" panose="020B0604020202020204" pitchFamily="34" charset="0"/>
                          <a:cs typeface="Arial" panose="020B0604020202020204" pitchFamily="34" charset="0"/>
                        </a:rPr>
                        <a:t>Preissegment</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987" marR="2987" marT="2987" marB="0" anchor="b"/>
                </a:tc>
              </a:tr>
            </a:tbl>
          </a:graphicData>
        </a:graphic>
      </p:graphicFrame>
    </p:spTree>
    <p:extLst>
      <p:ext uri="{BB962C8B-B14F-4D97-AF65-F5344CB8AC3E}">
        <p14:creationId xmlns:p14="http://schemas.microsoft.com/office/powerpoint/2010/main" val="2505479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4</a:t>
            </a:r>
            <a:r>
              <a:rPr lang="de-DE" sz="2000" b="1" dirty="0" smtClean="0">
                <a:latin typeface="Arial" panose="020B0604020202020204" pitchFamily="34" charset="0"/>
                <a:cs typeface="Arial" panose="020B0604020202020204" pitchFamily="34" charset="0"/>
              </a:rPr>
              <a:t>. Funktionen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Wichtigkeit der Funktionen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Die </a:t>
            </a:r>
            <a:r>
              <a:rPr lang="de-DE" sz="1600" b="1" dirty="0" smtClean="0">
                <a:latin typeface="Arial" panose="020B0604020202020204" pitchFamily="34" charset="0"/>
                <a:cs typeface="Arial" panose="020B0604020202020204" pitchFamily="34" charset="0"/>
              </a:rPr>
              <a:t>Erstellung einer eigenen Route </a:t>
            </a:r>
            <a:r>
              <a:rPr lang="de-DE" sz="1600" dirty="0" smtClean="0">
                <a:latin typeface="Arial" panose="020B0604020202020204" pitchFamily="34" charset="0"/>
                <a:cs typeface="Arial" panose="020B0604020202020204" pitchFamily="34" charset="0"/>
              </a:rPr>
              <a:t>ist </a:t>
            </a:r>
            <a:r>
              <a:rPr lang="de-DE" sz="1600" dirty="0">
                <a:latin typeface="Arial" panose="020B0604020202020204" pitchFamily="34" charset="0"/>
                <a:cs typeface="Arial" panose="020B0604020202020204" pitchFamily="34" charset="0"/>
              </a:rPr>
              <a:t>den Teilnehmern zu </a:t>
            </a:r>
            <a:r>
              <a:rPr lang="de-DE" sz="1600" b="1" dirty="0" smtClean="0">
                <a:latin typeface="Arial" panose="020B0604020202020204" pitchFamily="34" charset="0"/>
                <a:cs typeface="Arial" panose="020B0604020202020204" pitchFamily="34" charset="0"/>
              </a:rPr>
              <a:t>85,7% </a:t>
            </a:r>
            <a:r>
              <a:rPr lang="de-DE" sz="1600" b="1" dirty="0">
                <a:latin typeface="Arial" panose="020B0604020202020204" pitchFamily="34" charset="0"/>
                <a:cs typeface="Arial" panose="020B0604020202020204" pitchFamily="34" charset="0"/>
              </a:rPr>
              <a:t>wichtig</a:t>
            </a:r>
            <a:r>
              <a:rPr lang="de-DE" sz="1600" dirty="0">
                <a:latin typeface="Arial" panose="020B0604020202020204" pitchFamily="34" charset="0"/>
                <a:cs typeface="Arial" panose="020B0604020202020204" pitchFamily="34" charset="0"/>
              </a:rPr>
              <a:t> bzw. </a:t>
            </a:r>
            <a:r>
              <a:rPr lang="de-DE" sz="1600" b="1" dirty="0">
                <a:latin typeface="Arial" panose="020B0604020202020204" pitchFamily="34" charset="0"/>
                <a:cs typeface="Arial" panose="020B0604020202020204" pitchFamily="34" charset="0"/>
              </a:rPr>
              <a:t>sehr wichtig</a:t>
            </a:r>
            <a:r>
              <a:rPr lang="de-DE" sz="1600" dirty="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Die </a:t>
            </a:r>
            <a:r>
              <a:rPr lang="de-DE" sz="1600" b="1" dirty="0" smtClean="0">
                <a:latin typeface="Arial" panose="020B0604020202020204" pitchFamily="34" charset="0"/>
                <a:cs typeface="Arial" panose="020B0604020202020204" pitchFamily="34" charset="0"/>
              </a:rPr>
              <a:t>Offlinenutzung einer eigenen Route </a:t>
            </a:r>
            <a:r>
              <a:rPr lang="de-DE" sz="1600" dirty="0" smtClean="0">
                <a:latin typeface="Arial" panose="020B0604020202020204" pitchFamily="34" charset="0"/>
                <a:cs typeface="Arial" panose="020B0604020202020204" pitchFamily="34" charset="0"/>
              </a:rPr>
              <a:t>ist </a:t>
            </a:r>
            <a:r>
              <a:rPr lang="de-DE" sz="1600" dirty="0">
                <a:latin typeface="Arial" panose="020B0604020202020204" pitchFamily="34" charset="0"/>
                <a:cs typeface="Arial" panose="020B0604020202020204" pitchFamily="34" charset="0"/>
              </a:rPr>
              <a:t>den Teilnehmern zu </a:t>
            </a:r>
            <a:r>
              <a:rPr lang="de-DE" sz="1600" b="1" dirty="0" smtClean="0">
                <a:latin typeface="Arial" panose="020B0604020202020204" pitchFamily="34" charset="0"/>
                <a:cs typeface="Arial" panose="020B0604020202020204" pitchFamily="34" charset="0"/>
              </a:rPr>
              <a:t>77,2% </a:t>
            </a:r>
            <a:r>
              <a:rPr lang="de-DE" sz="1600" b="1" dirty="0">
                <a:latin typeface="Arial" panose="020B0604020202020204" pitchFamily="34" charset="0"/>
                <a:cs typeface="Arial" panose="020B0604020202020204" pitchFamily="34" charset="0"/>
              </a:rPr>
              <a:t>wichtig</a:t>
            </a:r>
            <a:r>
              <a:rPr lang="de-DE" sz="1600" dirty="0">
                <a:latin typeface="Arial" panose="020B0604020202020204" pitchFamily="34" charset="0"/>
                <a:cs typeface="Arial" panose="020B0604020202020204" pitchFamily="34" charset="0"/>
              </a:rPr>
              <a:t> bzw. </a:t>
            </a:r>
            <a:r>
              <a:rPr lang="de-DE" sz="1600" b="1" dirty="0">
                <a:latin typeface="Arial" panose="020B0604020202020204" pitchFamily="34" charset="0"/>
                <a:cs typeface="Arial" panose="020B0604020202020204" pitchFamily="34" charset="0"/>
              </a:rPr>
              <a:t>sehr wichtig</a:t>
            </a:r>
            <a:r>
              <a:rPr lang="de-DE" sz="1600" dirty="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Q6 </a:t>
            </a:r>
            <a:r>
              <a:rPr lang="de-DE" sz="1600" dirty="0">
                <a:latin typeface="Arial" panose="020B0604020202020204" pitchFamily="34" charset="0"/>
                <a:cs typeface="Arial" panose="020B0604020202020204" pitchFamily="34" charset="0"/>
              </a:rPr>
              <a:t>– Wie wichtig sind dir die folgenden Funktionen der </a:t>
            </a:r>
            <a:r>
              <a:rPr lang="de-DE" sz="1600" dirty="0" smtClean="0">
                <a:latin typeface="Arial" panose="020B0604020202020204" pitchFamily="34" charset="0"/>
                <a:cs typeface="Arial" panose="020B0604020202020204" pitchFamily="34" charset="0"/>
              </a:rPr>
              <a:t>Anwendung?</a:t>
            </a:r>
            <a:r>
              <a:rPr lang="de-DE" sz="9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16</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3068457806"/>
              </p:ext>
            </p:extLst>
          </p:nvPr>
        </p:nvGraphicFramePr>
        <p:xfrm>
          <a:off x="712402" y="2051012"/>
          <a:ext cx="296998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iagramm 9"/>
          <p:cNvGraphicFramePr>
            <a:graphicFrameLocks/>
          </p:cNvGraphicFramePr>
          <p:nvPr>
            <p:extLst>
              <p:ext uri="{D42A27DB-BD31-4B8C-83A1-F6EECF244321}">
                <p14:modId xmlns:p14="http://schemas.microsoft.com/office/powerpoint/2010/main" val="2979841863"/>
              </p:ext>
            </p:extLst>
          </p:nvPr>
        </p:nvGraphicFramePr>
        <p:xfrm>
          <a:off x="4139952" y="2051012"/>
          <a:ext cx="3651076"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9282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4</a:t>
            </a:r>
            <a:r>
              <a:rPr lang="de-DE" sz="2000" b="1" dirty="0" smtClean="0">
                <a:latin typeface="Arial" panose="020B0604020202020204" pitchFamily="34" charset="0"/>
                <a:cs typeface="Arial" panose="020B0604020202020204" pitchFamily="34" charset="0"/>
              </a:rPr>
              <a:t>. Funktionen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Wichtigkeit der Funktionen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fontScale="92500"/>
          </a:bodyPr>
          <a:lstStyle/>
          <a:p>
            <a:pPr marL="720725" indent="-274638"/>
            <a:r>
              <a:rPr lang="de-DE" sz="1600" dirty="0">
                <a:latin typeface="Arial" panose="020B0604020202020204" pitchFamily="34" charset="0"/>
                <a:cs typeface="Arial" panose="020B0604020202020204" pitchFamily="34" charset="0"/>
              </a:rPr>
              <a:t>Die </a:t>
            </a:r>
            <a:r>
              <a:rPr lang="de-DE" sz="1600" b="1" dirty="0" smtClean="0">
                <a:latin typeface="Arial" panose="020B0604020202020204" pitchFamily="34" charset="0"/>
                <a:cs typeface="Arial" panose="020B0604020202020204" pitchFamily="34" charset="0"/>
              </a:rPr>
              <a:t>Nutzung einer vordefinierten Route </a:t>
            </a:r>
            <a:r>
              <a:rPr lang="de-DE" sz="1600" dirty="0" smtClean="0">
                <a:latin typeface="Arial" panose="020B0604020202020204" pitchFamily="34" charset="0"/>
                <a:cs typeface="Arial" panose="020B0604020202020204" pitchFamily="34" charset="0"/>
              </a:rPr>
              <a:t>ist </a:t>
            </a:r>
            <a:r>
              <a:rPr lang="de-DE" sz="1600" dirty="0">
                <a:latin typeface="Arial" panose="020B0604020202020204" pitchFamily="34" charset="0"/>
                <a:cs typeface="Arial" panose="020B0604020202020204" pitchFamily="34" charset="0"/>
              </a:rPr>
              <a:t>den Teilnehmern zu </a:t>
            </a:r>
            <a:r>
              <a:rPr lang="de-DE" sz="1600" b="1" dirty="0" smtClean="0">
                <a:latin typeface="Arial" panose="020B0604020202020204" pitchFamily="34" charset="0"/>
                <a:cs typeface="Arial" panose="020B0604020202020204" pitchFamily="34" charset="0"/>
              </a:rPr>
              <a:t>78,5% </a:t>
            </a:r>
            <a:r>
              <a:rPr lang="de-DE" sz="1600" b="1" dirty="0">
                <a:latin typeface="Arial" panose="020B0604020202020204" pitchFamily="34" charset="0"/>
                <a:cs typeface="Arial" panose="020B0604020202020204" pitchFamily="34" charset="0"/>
              </a:rPr>
              <a:t>wichtig</a:t>
            </a:r>
            <a:r>
              <a:rPr lang="de-DE" sz="1600" dirty="0">
                <a:latin typeface="Arial" panose="020B0604020202020204" pitchFamily="34" charset="0"/>
                <a:cs typeface="Arial" panose="020B0604020202020204" pitchFamily="34" charset="0"/>
              </a:rPr>
              <a:t> bzw. </a:t>
            </a:r>
            <a:r>
              <a:rPr lang="de-DE" sz="1600" b="1" dirty="0">
                <a:latin typeface="Arial" panose="020B0604020202020204" pitchFamily="34" charset="0"/>
                <a:cs typeface="Arial" panose="020B0604020202020204" pitchFamily="34" charset="0"/>
              </a:rPr>
              <a:t>sehr wichtig</a:t>
            </a:r>
            <a:r>
              <a:rPr lang="de-DE" sz="1600" dirty="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Das </a:t>
            </a:r>
            <a:r>
              <a:rPr lang="de-DE" sz="1600" b="1" dirty="0" smtClean="0">
                <a:latin typeface="Arial" panose="020B0604020202020204" pitchFamily="34" charset="0"/>
                <a:cs typeface="Arial" panose="020B0604020202020204" pitchFamily="34" charset="0"/>
              </a:rPr>
              <a:t>Teilen der Route mit Freunden </a:t>
            </a:r>
            <a:r>
              <a:rPr lang="de-DE" sz="1600" dirty="0">
                <a:latin typeface="Arial" panose="020B0604020202020204" pitchFamily="34" charset="0"/>
                <a:cs typeface="Arial" panose="020B0604020202020204" pitchFamily="34" charset="0"/>
              </a:rPr>
              <a:t>ist den Teilnehmern </a:t>
            </a:r>
            <a:r>
              <a:rPr lang="de-DE" sz="1600" dirty="0" smtClean="0">
                <a:latin typeface="Arial" panose="020B0604020202020204" pitchFamily="34" charset="0"/>
                <a:cs typeface="Arial" panose="020B0604020202020204" pitchFamily="34" charset="0"/>
              </a:rPr>
              <a:t>nur zu </a:t>
            </a:r>
            <a:r>
              <a:rPr lang="de-DE" sz="1600" b="1" dirty="0" smtClean="0">
                <a:latin typeface="Arial" panose="020B0604020202020204" pitchFamily="34" charset="0"/>
                <a:cs typeface="Arial" panose="020B0604020202020204" pitchFamily="34" charset="0"/>
              </a:rPr>
              <a:t>50% </a:t>
            </a:r>
            <a:r>
              <a:rPr lang="de-DE" sz="1600" b="1" dirty="0">
                <a:latin typeface="Arial" panose="020B0604020202020204" pitchFamily="34" charset="0"/>
                <a:cs typeface="Arial" panose="020B0604020202020204" pitchFamily="34" charset="0"/>
              </a:rPr>
              <a:t>wichtig</a:t>
            </a:r>
            <a:r>
              <a:rPr lang="de-DE" sz="1600" dirty="0">
                <a:latin typeface="Arial" panose="020B0604020202020204" pitchFamily="34" charset="0"/>
                <a:cs typeface="Arial" panose="020B0604020202020204" pitchFamily="34" charset="0"/>
              </a:rPr>
              <a:t> bzw. </a:t>
            </a:r>
            <a:r>
              <a:rPr lang="de-DE" sz="1600" b="1" dirty="0">
                <a:latin typeface="Arial" panose="020B0604020202020204" pitchFamily="34" charset="0"/>
                <a:cs typeface="Arial" panose="020B0604020202020204" pitchFamily="34" charset="0"/>
              </a:rPr>
              <a:t>sehr </a:t>
            </a:r>
            <a:r>
              <a:rPr lang="de-DE" sz="1600" b="1" dirty="0" smtClean="0">
                <a:latin typeface="Arial" panose="020B0604020202020204" pitchFamily="34" charset="0"/>
                <a:cs typeface="Arial" panose="020B0604020202020204" pitchFamily="34" charset="0"/>
              </a:rPr>
              <a:t>wichtig</a:t>
            </a:r>
            <a:r>
              <a:rPr lang="de-DE" sz="1600" dirty="0" smtClean="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50%</a:t>
            </a:r>
            <a:r>
              <a:rPr lang="de-DE" sz="1600" dirty="0" smtClean="0">
                <a:latin typeface="Arial" panose="020B0604020202020204" pitchFamily="34" charset="0"/>
                <a:cs typeface="Arial" panose="020B0604020202020204" pitchFamily="34" charset="0"/>
              </a:rPr>
              <a:t> sagen, dass es ihnen </a:t>
            </a:r>
            <a:r>
              <a:rPr lang="de-DE" sz="1600" b="1" dirty="0" smtClean="0">
                <a:latin typeface="Arial" panose="020B0604020202020204" pitchFamily="34" charset="0"/>
                <a:cs typeface="Arial" panose="020B0604020202020204" pitchFamily="34" charset="0"/>
              </a:rPr>
              <a:t>unwichtig</a:t>
            </a:r>
            <a:r>
              <a:rPr lang="de-DE" sz="1600" dirty="0" smtClean="0">
                <a:latin typeface="Arial" panose="020B0604020202020204" pitchFamily="34" charset="0"/>
                <a:cs typeface="Arial" panose="020B0604020202020204" pitchFamily="34" charset="0"/>
              </a:rPr>
              <a:t> bzw. </a:t>
            </a:r>
            <a:r>
              <a:rPr lang="de-DE" sz="1600" b="1" dirty="0" smtClean="0">
                <a:latin typeface="Arial" panose="020B0604020202020204" pitchFamily="34" charset="0"/>
                <a:cs typeface="Arial" panose="020B0604020202020204" pitchFamily="34" charset="0"/>
              </a:rPr>
              <a:t>sehr unwichtig </a:t>
            </a:r>
            <a:r>
              <a:rPr lang="de-DE" sz="1600" dirty="0" smtClean="0">
                <a:latin typeface="Arial" panose="020B0604020202020204" pitchFamily="34" charset="0"/>
                <a:cs typeface="Arial" panose="020B0604020202020204" pitchFamily="34" charset="0"/>
              </a:rPr>
              <a:t>ist.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Q6 </a:t>
            </a:r>
            <a:r>
              <a:rPr lang="de-DE" sz="1600" dirty="0">
                <a:latin typeface="Arial" panose="020B0604020202020204" pitchFamily="34" charset="0"/>
                <a:cs typeface="Arial" panose="020B0604020202020204" pitchFamily="34" charset="0"/>
              </a:rPr>
              <a:t>– Wie wichtig sind dir die folgenden Funktionen der </a:t>
            </a:r>
            <a:r>
              <a:rPr lang="de-DE" sz="1600" dirty="0" smtClean="0">
                <a:latin typeface="Arial" panose="020B0604020202020204" pitchFamily="34" charset="0"/>
                <a:cs typeface="Arial" panose="020B0604020202020204" pitchFamily="34" charset="0"/>
              </a:rPr>
              <a:t>Anwendung?</a:t>
            </a:r>
            <a:r>
              <a:rPr lang="de-DE" sz="9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17</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2471525730"/>
              </p:ext>
            </p:extLst>
          </p:nvPr>
        </p:nvGraphicFramePr>
        <p:xfrm>
          <a:off x="712400" y="2051012"/>
          <a:ext cx="3211527"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Diagramm 12"/>
          <p:cNvGraphicFramePr>
            <a:graphicFrameLocks/>
          </p:cNvGraphicFramePr>
          <p:nvPr>
            <p:extLst>
              <p:ext uri="{D42A27DB-BD31-4B8C-83A1-F6EECF244321}">
                <p14:modId xmlns:p14="http://schemas.microsoft.com/office/powerpoint/2010/main" val="2190357925"/>
              </p:ext>
            </p:extLst>
          </p:nvPr>
        </p:nvGraphicFramePr>
        <p:xfrm>
          <a:off x="4139952" y="2051012"/>
          <a:ext cx="3651076"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2509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4</a:t>
            </a:r>
            <a:r>
              <a:rPr lang="de-DE" sz="2000" b="1" dirty="0" smtClean="0">
                <a:latin typeface="Arial" panose="020B0604020202020204" pitchFamily="34" charset="0"/>
                <a:cs typeface="Arial" panose="020B0604020202020204" pitchFamily="34" charset="0"/>
              </a:rPr>
              <a:t>. Funktionen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Arten des Teilens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61,4% </a:t>
            </a:r>
            <a:r>
              <a:rPr lang="de-DE" sz="1600" dirty="0" smtClean="0">
                <a:latin typeface="Arial" panose="020B0604020202020204" pitchFamily="34" charset="0"/>
                <a:cs typeface="Arial" panose="020B0604020202020204" pitchFamily="34" charset="0"/>
              </a:rPr>
              <a:t>der Teilnehmer geben an, dass ihnen ein </a:t>
            </a:r>
            <a:r>
              <a:rPr lang="de-DE" sz="1600" b="1" dirty="0" smtClean="0">
                <a:latin typeface="Arial" panose="020B0604020202020204" pitchFamily="34" charset="0"/>
                <a:cs typeface="Arial" panose="020B0604020202020204" pitchFamily="34" charset="0"/>
              </a:rPr>
              <a:t>Link zum kopieren und verschicken</a:t>
            </a:r>
            <a:r>
              <a:rPr lang="de-DE" sz="1600" dirty="0" smtClean="0">
                <a:latin typeface="Arial" panose="020B0604020202020204" pitchFamily="34" charset="0"/>
                <a:cs typeface="Arial" panose="020B0604020202020204" pitchFamily="34" charset="0"/>
              </a:rPr>
              <a:t> am wichtigsten ist.</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Q7 </a:t>
            </a:r>
            <a:r>
              <a:rPr lang="de-DE" sz="1600" dirty="0">
                <a:latin typeface="Arial" panose="020B0604020202020204" pitchFamily="34" charset="0"/>
                <a:cs typeface="Arial" panose="020B0604020202020204" pitchFamily="34" charset="0"/>
              </a:rPr>
              <a:t>– Welche Art des Teilens ist für dich am wichtigsten?</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18</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2594817218"/>
              </p:ext>
            </p:extLst>
          </p:nvPr>
        </p:nvGraphicFramePr>
        <p:xfrm>
          <a:off x="1475656" y="1635151"/>
          <a:ext cx="6315372" cy="3413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855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4</a:t>
            </a:r>
            <a:r>
              <a:rPr lang="de-DE" sz="2000" b="1" dirty="0" smtClean="0">
                <a:latin typeface="Arial" panose="020B0604020202020204" pitchFamily="34" charset="0"/>
                <a:cs typeface="Arial" panose="020B0604020202020204" pitchFamily="34" charset="0"/>
              </a:rPr>
              <a:t>. Funktionen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Anzahl Routenvorschläge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90%</a:t>
            </a:r>
            <a:r>
              <a:rPr lang="de-DE" sz="1600" dirty="0" smtClean="0">
                <a:latin typeface="Arial" panose="020B0604020202020204" pitchFamily="34" charset="0"/>
                <a:cs typeface="Arial" panose="020B0604020202020204" pitchFamily="34" charset="0"/>
              </a:rPr>
              <a:t> der Teilnehmer geben an, dass ihnen ein neuer </a:t>
            </a:r>
            <a:r>
              <a:rPr lang="de-DE" sz="1600" b="1" dirty="0" smtClean="0">
                <a:latin typeface="Arial" panose="020B0604020202020204" pitchFamily="34" charset="0"/>
                <a:cs typeface="Arial" panose="020B0604020202020204" pitchFamily="34" charset="0"/>
              </a:rPr>
              <a:t>Routenvorschlag pro Tag</a:t>
            </a:r>
            <a:r>
              <a:rPr lang="de-DE" sz="1600" dirty="0" smtClean="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ausreicht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Für Frage </a:t>
            </a:r>
            <a:r>
              <a:rPr lang="de-DE" sz="1600" b="1" dirty="0" smtClean="0">
                <a:latin typeface="Arial" panose="020B0604020202020204" pitchFamily="34" charset="0"/>
                <a:cs typeface="Arial" panose="020B0604020202020204" pitchFamily="34" charset="0"/>
              </a:rPr>
              <a:t>Q9</a:t>
            </a:r>
            <a:r>
              <a:rPr lang="de-DE" sz="1600" dirty="0" smtClean="0">
                <a:latin typeface="Arial" panose="020B0604020202020204" pitchFamily="34" charset="0"/>
                <a:cs typeface="Arial" panose="020B0604020202020204" pitchFamily="34" charset="0"/>
              </a:rPr>
              <a:t> geben die Teilnehmer im </a:t>
            </a:r>
            <a:r>
              <a:rPr lang="de-DE" sz="1600" b="1" dirty="0" smtClean="0">
                <a:latin typeface="Arial" panose="020B0604020202020204" pitchFamily="34" charset="0"/>
                <a:cs typeface="Arial" panose="020B0604020202020204" pitchFamily="34" charset="0"/>
              </a:rPr>
              <a:t>Mittelwert 3 </a:t>
            </a:r>
            <a:r>
              <a:rPr lang="de-DE" sz="1600" dirty="0" smtClean="0">
                <a:latin typeface="Arial" panose="020B0604020202020204" pitchFamily="34" charset="0"/>
                <a:cs typeface="Arial" panose="020B0604020202020204" pitchFamily="34" charset="0"/>
              </a:rPr>
              <a:t>an.</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Q8 </a:t>
            </a:r>
            <a:r>
              <a:rPr lang="de-DE" sz="1600" dirty="0">
                <a:latin typeface="Arial" panose="020B0604020202020204" pitchFamily="34" charset="0"/>
                <a:cs typeface="Arial" panose="020B0604020202020204" pitchFamily="34" charset="0"/>
              </a:rPr>
              <a:t>– Ist für dich ein neuer Routenvorschlag pro Tag ausreichend </a:t>
            </a:r>
            <a:r>
              <a:rPr lang="de-DE" sz="1050" dirty="0">
                <a:latin typeface="Arial" panose="020B0604020202020204" pitchFamily="34" charset="0"/>
                <a:cs typeface="Arial" panose="020B0604020202020204" pitchFamily="34" charset="0"/>
              </a:rPr>
              <a:t>(7 Routen pro Woche</a:t>
            </a:r>
            <a:r>
              <a:rPr lang="de-DE" sz="1050" dirty="0" smtClean="0">
                <a:latin typeface="Arial" panose="020B0604020202020204" pitchFamily="34" charset="0"/>
                <a:cs typeface="Arial" panose="020B0604020202020204" pitchFamily="34" charset="0"/>
              </a:rPr>
              <a:t>)</a:t>
            </a:r>
            <a:r>
              <a:rPr lang="de-DE" sz="1600" dirty="0" smtClean="0">
                <a:latin typeface="Arial" panose="020B0604020202020204" pitchFamily="34" charset="0"/>
                <a:cs typeface="Arial" panose="020B0604020202020204" pitchFamily="34" charset="0"/>
              </a:rPr>
              <a:t>?</a:t>
            </a:r>
          </a:p>
          <a:p>
            <a:pPr algn="ctr"/>
            <a:r>
              <a:rPr lang="de-DE" sz="1600" b="1" dirty="0">
                <a:latin typeface="Arial" panose="020B0604020202020204" pitchFamily="34" charset="0"/>
                <a:cs typeface="Arial" panose="020B0604020202020204" pitchFamily="34" charset="0"/>
              </a:rPr>
              <a:t>Q9 </a:t>
            </a:r>
            <a:r>
              <a:rPr lang="de-DE" sz="1600" dirty="0">
                <a:latin typeface="Arial" panose="020B0604020202020204" pitchFamily="34" charset="0"/>
                <a:cs typeface="Arial" panose="020B0604020202020204" pitchFamily="34" charset="0"/>
              </a:rPr>
              <a:t>– Wenn nein, wie viele würdest du gerne pro Tag haben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452320" y="3246884"/>
            <a:ext cx="1149747" cy="686172"/>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Q8: N </a:t>
            </a:r>
            <a:r>
              <a:rPr lang="de-DE" sz="1400" dirty="0" smtClean="0">
                <a:solidFill>
                  <a:schemeClr val="tx1"/>
                </a:solidFill>
                <a:latin typeface="Arial" panose="020B0604020202020204" pitchFamily="34" charset="0"/>
                <a:cs typeface="Arial" panose="020B0604020202020204" pitchFamily="34" charset="0"/>
              </a:rPr>
              <a:t>= </a:t>
            </a:r>
            <a:r>
              <a:rPr lang="de-DE" sz="1400" dirty="0" smtClean="0">
                <a:solidFill>
                  <a:schemeClr val="tx1"/>
                </a:solidFill>
                <a:latin typeface="Arial" panose="020B0604020202020204" pitchFamily="34" charset="0"/>
                <a:cs typeface="Arial" panose="020B0604020202020204" pitchFamily="34" charset="0"/>
              </a:rPr>
              <a:t>70</a:t>
            </a:r>
          </a:p>
          <a:p>
            <a:pPr algn="ctr"/>
            <a:r>
              <a:rPr lang="de-DE" sz="1400" dirty="0" smtClean="0">
                <a:solidFill>
                  <a:schemeClr val="tx1"/>
                </a:solidFill>
                <a:latin typeface="Arial" panose="020B0604020202020204" pitchFamily="34" charset="0"/>
                <a:cs typeface="Arial" panose="020B0604020202020204" pitchFamily="34" charset="0"/>
              </a:rPr>
              <a:t>Q9: N = 5</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19</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308430806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0371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uppieren 38"/>
          <p:cNvGrpSpPr/>
          <p:nvPr/>
        </p:nvGrpSpPr>
        <p:grpSpPr>
          <a:xfrm>
            <a:off x="-19050" y="5523193"/>
            <a:ext cx="8892480" cy="504056"/>
            <a:chOff x="-22860" y="1655088"/>
            <a:chExt cx="8892480" cy="504056"/>
          </a:xfrm>
        </p:grpSpPr>
        <p:sp>
          <p:nvSpPr>
            <p:cNvPr id="40" name="Rechteck 39"/>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1" name="Flussdiagramm: Verzögerung 4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7</a:t>
              </a:r>
            </a:p>
          </p:txBody>
        </p:sp>
        <p:sp>
          <p:nvSpPr>
            <p:cNvPr id="42" name="Rechteck 41"/>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35" name="Gruppieren 34"/>
          <p:cNvGrpSpPr/>
          <p:nvPr/>
        </p:nvGrpSpPr>
        <p:grpSpPr>
          <a:xfrm>
            <a:off x="-22860" y="4890733"/>
            <a:ext cx="8892480" cy="504056"/>
            <a:chOff x="-22860" y="1655088"/>
            <a:chExt cx="8892480" cy="504056"/>
          </a:xfrm>
        </p:grpSpPr>
        <p:sp>
          <p:nvSpPr>
            <p:cNvPr id="36" name="Rechteck 3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Flussdiagramm: Verzögerung 3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6</a:t>
              </a:r>
            </a:p>
          </p:txBody>
        </p:sp>
        <p:sp>
          <p:nvSpPr>
            <p:cNvPr id="38" name="Rechteck 3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31" name="Gruppieren 30"/>
          <p:cNvGrpSpPr/>
          <p:nvPr/>
        </p:nvGrpSpPr>
        <p:grpSpPr>
          <a:xfrm>
            <a:off x="-26670" y="4246843"/>
            <a:ext cx="8892480" cy="504056"/>
            <a:chOff x="-22860" y="1655088"/>
            <a:chExt cx="8892480" cy="504056"/>
          </a:xfrm>
        </p:grpSpPr>
        <p:sp>
          <p:nvSpPr>
            <p:cNvPr id="32" name="Rechteck 31"/>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Flussdiagramm: Verzögerung 32"/>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latin typeface="Arial" panose="020B0604020202020204" pitchFamily="34" charset="0"/>
                  <a:cs typeface="Arial" panose="020B0604020202020204" pitchFamily="34" charset="0"/>
                </a:rPr>
                <a:t>5</a:t>
              </a:r>
              <a:endParaRPr lang="de-DE" b="1" dirty="0" smtClean="0">
                <a:solidFill>
                  <a:schemeClr val="bg1"/>
                </a:solidFill>
                <a:latin typeface="Arial" panose="020B0604020202020204" pitchFamily="34" charset="0"/>
                <a:cs typeface="Arial" panose="020B0604020202020204" pitchFamily="34" charset="0"/>
              </a:endParaRPr>
            </a:p>
          </p:txBody>
        </p:sp>
        <p:sp>
          <p:nvSpPr>
            <p:cNvPr id="34" name="Rechteck 33"/>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27" name="Gruppieren 26"/>
          <p:cNvGrpSpPr/>
          <p:nvPr/>
        </p:nvGrpSpPr>
        <p:grpSpPr>
          <a:xfrm>
            <a:off x="-19050" y="3625813"/>
            <a:ext cx="8892480" cy="504056"/>
            <a:chOff x="-22860" y="1655088"/>
            <a:chExt cx="8892480" cy="504056"/>
          </a:xfrm>
        </p:grpSpPr>
        <p:sp>
          <p:nvSpPr>
            <p:cNvPr id="28" name="Rechteck 27"/>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Flussdiagramm: Verzögerung 28"/>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4</a:t>
              </a:r>
              <a:endParaRPr lang="de-DE" b="1" dirty="0">
                <a:solidFill>
                  <a:schemeClr val="bg1"/>
                </a:solidFill>
                <a:latin typeface="Arial" panose="020B0604020202020204" pitchFamily="34" charset="0"/>
                <a:cs typeface="Arial" panose="020B0604020202020204" pitchFamily="34" charset="0"/>
              </a:endParaRPr>
            </a:p>
          </p:txBody>
        </p:sp>
        <p:sp>
          <p:nvSpPr>
            <p:cNvPr id="30" name="Rechteck 29"/>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23" name="Gruppieren 22"/>
          <p:cNvGrpSpPr/>
          <p:nvPr/>
        </p:nvGrpSpPr>
        <p:grpSpPr>
          <a:xfrm>
            <a:off x="-19050" y="2987638"/>
            <a:ext cx="8892480" cy="504056"/>
            <a:chOff x="-22860" y="1655088"/>
            <a:chExt cx="8892480" cy="504056"/>
          </a:xfrm>
        </p:grpSpPr>
        <p:sp>
          <p:nvSpPr>
            <p:cNvPr id="24" name="Rechteck 23"/>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Flussdiagramm: Verzögerung 24"/>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3</a:t>
              </a:r>
              <a:endParaRPr lang="de-DE" b="1" dirty="0">
                <a:solidFill>
                  <a:schemeClr val="bg1"/>
                </a:solidFill>
                <a:latin typeface="Arial" panose="020B0604020202020204" pitchFamily="34" charset="0"/>
                <a:cs typeface="Arial" panose="020B0604020202020204" pitchFamily="34" charset="0"/>
              </a:endParaRPr>
            </a:p>
          </p:txBody>
        </p:sp>
        <p:sp>
          <p:nvSpPr>
            <p:cNvPr id="26" name="Rechteck 25"/>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5" name="Gruppieren 14"/>
          <p:cNvGrpSpPr/>
          <p:nvPr/>
        </p:nvGrpSpPr>
        <p:grpSpPr>
          <a:xfrm>
            <a:off x="-22860" y="2358405"/>
            <a:ext cx="8892480" cy="504056"/>
            <a:chOff x="-22860" y="1655088"/>
            <a:chExt cx="8892480" cy="504056"/>
          </a:xfrm>
        </p:grpSpPr>
        <p:sp>
          <p:nvSpPr>
            <p:cNvPr id="16" name="Rechteck 1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Flussdiagramm: Verzögerung 1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2</a:t>
              </a:r>
              <a:endParaRPr lang="de-DE" b="1" dirty="0">
                <a:solidFill>
                  <a:schemeClr val="bg1"/>
                </a:solidFill>
                <a:latin typeface="Arial" panose="020B0604020202020204" pitchFamily="34" charset="0"/>
                <a:cs typeface="Arial" panose="020B0604020202020204" pitchFamily="34" charset="0"/>
              </a:endParaRPr>
            </a:p>
          </p:txBody>
        </p:sp>
        <p:sp>
          <p:nvSpPr>
            <p:cNvPr id="18" name="Rechteck 1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9"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Agenda</a:t>
            </a:r>
            <a:endParaRPr lang="de-DE" sz="2000" dirty="0">
              <a:latin typeface="Arial" panose="020B0604020202020204" pitchFamily="34" charset="0"/>
              <a:cs typeface="Arial" panose="020B0604020202020204" pitchFamily="34" charset="0"/>
            </a:endParaRPr>
          </a:p>
        </p:txBody>
      </p:sp>
      <p:grpSp>
        <p:nvGrpSpPr>
          <p:cNvPr id="12" name="Gruppieren 11"/>
          <p:cNvGrpSpPr/>
          <p:nvPr/>
        </p:nvGrpSpPr>
        <p:grpSpPr>
          <a:xfrm>
            <a:off x="-22860" y="1721763"/>
            <a:ext cx="8892480" cy="504056"/>
            <a:chOff x="-22860" y="1655088"/>
            <a:chExt cx="8892480" cy="504056"/>
          </a:xfrm>
        </p:grpSpPr>
        <p:sp>
          <p:nvSpPr>
            <p:cNvPr id="13" name="Rechteck 12"/>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Flussdiagramm: Verzögerung 1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1</a:t>
              </a:r>
              <a:endParaRPr lang="de-DE" b="1" dirty="0">
                <a:solidFill>
                  <a:schemeClr val="bg1"/>
                </a:solidFill>
                <a:latin typeface="Arial" panose="020B0604020202020204" pitchFamily="34" charset="0"/>
                <a:cs typeface="Arial" panose="020B0604020202020204" pitchFamily="34" charset="0"/>
              </a:endParaRPr>
            </a:p>
          </p:txBody>
        </p:sp>
        <p:sp>
          <p:nvSpPr>
            <p:cNvPr id="8" name="Rechteck 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 name="Inhaltsplatzhalter 2"/>
          <p:cNvSpPr>
            <a:spLocks noGrp="1"/>
          </p:cNvSpPr>
          <p:nvPr>
            <p:ph idx="1"/>
          </p:nvPr>
        </p:nvSpPr>
        <p:spPr>
          <a:xfrm>
            <a:off x="492095" y="1565910"/>
            <a:ext cx="7874665" cy="4525963"/>
          </a:xfrm>
          <a:ln w="12700">
            <a:noFill/>
          </a:ln>
        </p:spPr>
        <p:txBody>
          <a:bodyPr>
            <a:normAutofit lnSpcReduction="10000"/>
          </a:bodyPr>
          <a:lstStyle/>
          <a:p>
            <a:pPr marL="0" indent="0">
              <a:lnSpc>
                <a:spcPct val="250000"/>
              </a:lnSpc>
              <a:buNone/>
            </a:pPr>
            <a:r>
              <a:rPr lang="de-DE" sz="1600" b="1" dirty="0" smtClean="0">
                <a:latin typeface="Arial" panose="020B0604020202020204" pitchFamily="34" charset="0"/>
                <a:cs typeface="Arial" panose="020B0604020202020204" pitchFamily="34" charset="0"/>
              </a:rPr>
              <a:t>Allgemeines</a:t>
            </a:r>
          </a:p>
          <a:p>
            <a:pPr marL="0" indent="0">
              <a:lnSpc>
                <a:spcPct val="250000"/>
              </a:lnSpc>
              <a:buNone/>
            </a:pPr>
            <a:r>
              <a:rPr lang="de-DE" sz="1600" b="1" dirty="0" smtClean="0">
                <a:latin typeface="Arial" panose="020B0604020202020204" pitchFamily="34" charset="0"/>
                <a:cs typeface="Arial" panose="020B0604020202020204" pitchFamily="34" charset="0"/>
              </a:rPr>
              <a:t>Ausschlussfrage</a:t>
            </a:r>
          </a:p>
          <a:p>
            <a:pPr marL="0" indent="0">
              <a:lnSpc>
                <a:spcPct val="250000"/>
              </a:lnSpc>
              <a:buNone/>
            </a:pPr>
            <a:r>
              <a:rPr lang="de-DE" sz="1600" b="1" dirty="0" smtClean="0">
                <a:latin typeface="Arial" panose="020B0604020202020204" pitchFamily="34" charset="0"/>
                <a:cs typeface="Arial" panose="020B0604020202020204" pitchFamily="34" charset="0"/>
              </a:rPr>
              <a:t>Inhalt</a:t>
            </a:r>
          </a:p>
          <a:p>
            <a:pPr marL="0" indent="0">
              <a:lnSpc>
                <a:spcPct val="250000"/>
              </a:lnSpc>
              <a:buNone/>
            </a:pPr>
            <a:r>
              <a:rPr lang="de-DE" sz="1600" b="1" dirty="0" smtClean="0">
                <a:latin typeface="Arial" panose="020B0604020202020204" pitchFamily="34" charset="0"/>
                <a:cs typeface="Arial" panose="020B0604020202020204" pitchFamily="34" charset="0"/>
              </a:rPr>
              <a:t>Funktionen</a:t>
            </a:r>
          </a:p>
          <a:p>
            <a:pPr marL="0" indent="0">
              <a:lnSpc>
                <a:spcPct val="250000"/>
              </a:lnSpc>
              <a:buNone/>
            </a:pPr>
            <a:r>
              <a:rPr lang="de-DE" sz="1600" b="1" dirty="0" smtClean="0">
                <a:latin typeface="Arial" panose="020B0604020202020204" pitchFamily="34" charset="0"/>
                <a:cs typeface="Arial" panose="020B0604020202020204" pitchFamily="34" charset="0"/>
              </a:rPr>
              <a:t>Design</a:t>
            </a:r>
          </a:p>
          <a:p>
            <a:pPr marL="0" indent="0">
              <a:lnSpc>
                <a:spcPct val="250000"/>
              </a:lnSpc>
              <a:buNone/>
            </a:pPr>
            <a:r>
              <a:rPr lang="de-DE" sz="1600" b="1" dirty="0" smtClean="0">
                <a:latin typeface="Arial" panose="020B0604020202020204" pitchFamily="34" charset="0"/>
                <a:cs typeface="Arial" panose="020B0604020202020204" pitchFamily="34" charset="0"/>
              </a:rPr>
              <a:t>Verbesserungsvorschläge</a:t>
            </a:r>
          </a:p>
          <a:p>
            <a:pPr marL="0" indent="0">
              <a:lnSpc>
                <a:spcPct val="250000"/>
              </a:lnSpc>
              <a:buNone/>
            </a:pPr>
            <a:r>
              <a:rPr lang="de-DE" sz="1600" b="1" dirty="0">
                <a:latin typeface="Arial" panose="020B0604020202020204" pitchFamily="34" charset="0"/>
                <a:cs typeface="Arial" panose="020B0604020202020204" pitchFamily="34" charset="0"/>
              </a:rPr>
              <a:t>Erkenntnisse</a:t>
            </a:r>
          </a:p>
          <a:p>
            <a:pPr marL="354013" indent="-354013">
              <a:lnSpc>
                <a:spcPct val="250000"/>
              </a:lnSpc>
              <a:buFont typeface="+mj-lt"/>
              <a:buAutoNum type="arabicPeriod"/>
            </a:pPr>
            <a:endParaRPr lang="de-DE" sz="1600" b="1" dirty="0">
              <a:latin typeface="Arial" panose="020B0604020202020204" pitchFamily="34" charset="0"/>
              <a:cs typeface="Arial" panose="020B0604020202020204" pitchFamily="34" charset="0"/>
            </a:endParaRPr>
          </a:p>
        </p:txBody>
      </p:sp>
      <p:sp>
        <p:nvSpPr>
          <p:cNvPr id="14" name="Foliennummernplatzhalter 13"/>
          <p:cNvSpPr>
            <a:spLocks noGrp="1"/>
          </p:cNvSpPr>
          <p:nvPr>
            <p:ph type="sldNum" sz="quarter" idx="12"/>
          </p:nvPr>
        </p:nvSpPr>
        <p:spPr/>
        <p:txBody>
          <a:bodyPr/>
          <a:lstStyle/>
          <a:p>
            <a:fld id="{6C6AE60A-B69C-4790-82F7-3882EDF23186}" type="slidenum">
              <a:rPr lang="de-DE" smtClean="0"/>
              <a:t>2</a:t>
            </a:fld>
            <a:endParaRPr lang="de-DE" dirty="0"/>
          </a:p>
        </p:txBody>
      </p:sp>
    </p:spTree>
    <p:extLst>
      <p:ext uri="{BB962C8B-B14F-4D97-AF65-F5344CB8AC3E}">
        <p14:creationId xmlns:p14="http://schemas.microsoft.com/office/powerpoint/2010/main" val="504115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4</a:t>
            </a:r>
            <a:r>
              <a:rPr lang="de-DE" sz="2000" b="1" dirty="0" smtClean="0">
                <a:latin typeface="Arial" panose="020B0604020202020204" pitchFamily="34" charset="0"/>
                <a:cs typeface="Arial" panose="020B0604020202020204" pitchFamily="34" charset="0"/>
              </a:rPr>
              <a:t>. Funktionen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Routen selber erstellen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94,3% </a:t>
            </a:r>
            <a:r>
              <a:rPr lang="de-DE" sz="1600" dirty="0" smtClean="0">
                <a:latin typeface="Arial" panose="020B0604020202020204" pitchFamily="34" charset="0"/>
                <a:cs typeface="Arial" panose="020B0604020202020204" pitchFamily="34" charset="0"/>
              </a:rPr>
              <a:t>der Teilnehmer geben an, dass es ihnen wichtig ist selbst </a:t>
            </a:r>
            <a:r>
              <a:rPr lang="de-DE" sz="1600" b="1" dirty="0" smtClean="0">
                <a:latin typeface="Arial" panose="020B0604020202020204" pitchFamily="34" charset="0"/>
                <a:cs typeface="Arial" panose="020B0604020202020204" pitchFamily="34" charset="0"/>
              </a:rPr>
              <a:t>erstellte Routen </a:t>
            </a:r>
            <a:r>
              <a:rPr lang="de-DE" sz="1600" dirty="0" smtClean="0">
                <a:latin typeface="Arial" panose="020B0604020202020204" pitchFamily="34" charset="0"/>
                <a:cs typeface="Arial" panose="020B0604020202020204" pitchFamily="34" charset="0"/>
              </a:rPr>
              <a:t>für den späteren Gebrauch </a:t>
            </a:r>
            <a:r>
              <a:rPr lang="de-DE" sz="1600" b="1" dirty="0" smtClean="0">
                <a:latin typeface="Arial" panose="020B0604020202020204" pitchFamily="34" charset="0"/>
                <a:cs typeface="Arial" panose="020B0604020202020204" pitchFamily="34" charset="0"/>
              </a:rPr>
              <a:t>abzuspeichern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Q10 </a:t>
            </a:r>
            <a:r>
              <a:rPr lang="de-DE" sz="1600" dirty="0">
                <a:latin typeface="Arial" panose="020B0604020202020204" pitchFamily="34" charset="0"/>
                <a:cs typeface="Arial" panose="020B0604020202020204" pitchFamily="34" charset="0"/>
              </a:rPr>
              <a:t>– Mit der Anwendung "Go Happy" wird es dir möglich sein eigene Routen zu erstellen. Ist es dir wichtig diese selbst erstellten Routen zu speichern?</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20</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2994389433"/>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2998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4</a:t>
            </a:r>
            <a:r>
              <a:rPr lang="de-DE" sz="2000" b="1" dirty="0" smtClean="0">
                <a:latin typeface="Arial" panose="020B0604020202020204" pitchFamily="34" charset="0"/>
                <a:cs typeface="Arial" panose="020B0604020202020204" pitchFamily="34" charset="0"/>
              </a:rPr>
              <a:t>. Funktionen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Kontaktaufnahme mit Entwickler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62,9% </a:t>
            </a:r>
            <a:r>
              <a:rPr lang="de-DE" sz="1600" dirty="0" smtClean="0">
                <a:latin typeface="Arial" panose="020B0604020202020204" pitchFamily="34" charset="0"/>
                <a:cs typeface="Arial" panose="020B0604020202020204" pitchFamily="34" charset="0"/>
              </a:rPr>
              <a:t>der Teilnehmer geben an, dass ihnen eine direkte </a:t>
            </a:r>
            <a:r>
              <a:rPr lang="de-DE" sz="1600" b="1" dirty="0" smtClean="0">
                <a:latin typeface="Arial" panose="020B0604020202020204" pitchFamily="34" charset="0"/>
                <a:cs typeface="Arial" panose="020B0604020202020204" pitchFamily="34" charset="0"/>
              </a:rPr>
              <a:t>Kontaktaufnahmefunktion</a:t>
            </a:r>
            <a:r>
              <a:rPr lang="de-DE" sz="1600" dirty="0" smtClean="0">
                <a:latin typeface="Arial" panose="020B0604020202020204" pitchFamily="34" charset="0"/>
                <a:cs typeface="Arial" panose="020B0604020202020204" pitchFamily="34" charset="0"/>
              </a:rPr>
              <a:t> mit dem </a:t>
            </a:r>
            <a:r>
              <a:rPr lang="de-DE" sz="1600" b="1" dirty="0" smtClean="0">
                <a:latin typeface="Arial" panose="020B0604020202020204" pitchFamily="34" charset="0"/>
                <a:cs typeface="Arial" panose="020B0604020202020204" pitchFamily="34" charset="0"/>
              </a:rPr>
              <a:t>Entwickler wichtig </a:t>
            </a:r>
            <a:r>
              <a:rPr lang="de-DE" sz="1600" dirty="0" smtClean="0">
                <a:latin typeface="Arial" panose="020B0604020202020204" pitchFamily="34" charset="0"/>
                <a:cs typeface="Arial" panose="020B0604020202020204" pitchFamily="34" charset="0"/>
              </a:rPr>
              <a:t>ist.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Q11 </a:t>
            </a:r>
            <a:r>
              <a:rPr lang="de-DE" sz="1600" dirty="0">
                <a:latin typeface="Arial" panose="020B0604020202020204" pitchFamily="34" charset="0"/>
                <a:cs typeface="Arial" panose="020B0604020202020204" pitchFamily="34" charset="0"/>
              </a:rPr>
              <a:t>– Ist dir eine Funktion zur direkten Kontaktaufnahme mit dem Entwickler bei Fehlern </a:t>
            </a:r>
            <a:r>
              <a:rPr lang="de-DE" sz="1050" dirty="0">
                <a:latin typeface="Arial" panose="020B0604020202020204" pitchFamily="34" charset="0"/>
                <a:cs typeface="Arial" panose="020B0604020202020204" pitchFamily="34" charset="0"/>
              </a:rPr>
              <a:t>(Fehlfunktionen, Falsche/Irreführende Informationen, ...) </a:t>
            </a:r>
            <a:r>
              <a:rPr lang="de-DE" sz="105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in </a:t>
            </a:r>
            <a:r>
              <a:rPr lang="de-DE" sz="1600" dirty="0">
                <a:latin typeface="Arial" panose="020B0604020202020204" pitchFamily="34" charset="0"/>
                <a:cs typeface="Arial" panose="020B0604020202020204" pitchFamily="34" charset="0"/>
              </a:rPr>
              <a:t>der Anwendung wichtig?</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21</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2466329094"/>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3367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Design </a:t>
            </a:r>
            <a:r>
              <a:rPr lang="de-DE" sz="2000" dirty="0" smtClean="0">
                <a:latin typeface="Arial" panose="020B0604020202020204" pitchFamily="34" charset="0"/>
                <a:cs typeface="Arial" panose="020B0604020202020204" pitchFamily="34" charset="0"/>
              </a:rPr>
              <a:t>– Plattform der Anwendung </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77,1% </a:t>
            </a:r>
            <a:r>
              <a:rPr lang="de-DE" sz="1600" dirty="0" smtClean="0">
                <a:latin typeface="Arial" panose="020B0604020202020204" pitchFamily="34" charset="0"/>
                <a:cs typeface="Arial" panose="020B0604020202020204" pitchFamily="34" charset="0"/>
              </a:rPr>
              <a:t>der Teilnehmer geben an, dass sie ihre Route lieber am </a:t>
            </a:r>
            <a:r>
              <a:rPr lang="de-DE" sz="1600" b="1" dirty="0" smtClean="0">
                <a:latin typeface="Arial" panose="020B0604020202020204" pitchFamily="34" charset="0"/>
                <a:cs typeface="Arial" panose="020B0604020202020204" pitchFamily="34" charset="0"/>
              </a:rPr>
              <a:t>Handy planen </a:t>
            </a:r>
            <a:r>
              <a:rPr lang="de-DE" sz="1600" dirty="0" smtClean="0">
                <a:latin typeface="Arial" panose="020B0604020202020204" pitchFamily="34" charset="0"/>
                <a:cs typeface="Arial" panose="020B0604020202020204" pitchFamily="34" charset="0"/>
              </a:rPr>
              <a:t>würden.</a:t>
            </a:r>
          </a:p>
          <a:p>
            <a:pPr marL="720725" indent="-274638"/>
            <a:r>
              <a:rPr lang="de-DE" sz="1600" dirty="0" smtClean="0">
                <a:latin typeface="Arial" panose="020B0604020202020204" pitchFamily="34" charset="0"/>
                <a:cs typeface="Arial" panose="020B0604020202020204" pitchFamily="34" charset="0"/>
              </a:rPr>
              <a:t>Nur </a:t>
            </a:r>
            <a:r>
              <a:rPr lang="de-DE" sz="1600" b="1" dirty="0" smtClean="0">
                <a:latin typeface="Arial" panose="020B0604020202020204" pitchFamily="34" charset="0"/>
                <a:cs typeface="Arial" panose="020B0604020202020204" pitchFamily="34" charset="0"/>
              </a:rPr>
              <a:t>22,9% </a:t>
            </a:r>
            <a:r>
              <a:rPr lang="de-DE" sz="1600" dirty="0" smtClean="0">
                <a:latin typeface="Arial" panose="020B0604020202020204" pitchFamily="34" charset="0"/>
                <a:cs typeface="Arial" panose="020B0604020202020204" pitchFamily="34" charset="0"/>
              </a:rPr>
              <a:t>geben an, dass sie ihre Route lieber am </a:t>
            </a:r>
            <a:r>
              <a:rPr lang="de-DE" sz="1600" b="1" dirty="0" smtClean="0">
                <a:latin typeface="Arial" panose="020B0604020202020204" pitchFamily="34" charset="0"/>
                <a:cs typeface="Arial" panose="020B0604020202020204" pitchFamily="34" charset="0"/>
              </a:rPr>
              <a:t>PC planen </a:t>
            </a:r>
            <a:r>
              <a:rPr lang="de-DE" sz="1600" dirty="0" smtClean="0">
                <a:latin typeface="Arial" panose="020B0604020202020204" pitchFamily="34" charset="0"/>
                <a:cs typeface="Arial" panose="020B0604020202020204" pitchFamily="34" charset="0"/>
              </a:rPr>
              <a:t>würden.</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Q12 </a:t>
            </a:r>
            <a:r>
              <a:rPr lang="de-DE" sz="1600" dirty="0">
                <a:latin typeface="Arial" panose="020B0604020202020204" pitchFamily="34" charset="0"/>
                <a:cs typeface="Arial" panose="020B0604020202020204" pitchFamily="34" charset="0"/>
              </a:rPr>
              <a:t>– Würdest du deine Route lieber am Handy oder am PC planen?</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dirty="0"/>
          </a:p>
        </p:txBody>
      </p:sp>
      <p:graphicFrame>
        <p:nvGraphicFramePr>
          <p:cNvPr id="9" name="Diagramm 8"/>
          <p:cNvGraphicFramePr>
            <a:graphicFrameLocks/>
          </p:cNvGraphicFramePr>
          <p:nvPr>
            <p:extLst>
              <p:ext uri="{D42A27DB-BD31-4B8C-83A1-F6EECF244321}">
                <p14:modId xmlns:p14="http://schemas.microsoft.com/office/powerpoint/2010/main" val="3907905898"/>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2395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Design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Startseite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Dieser Screenshot wurde den Teilnehmern gezeigt.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 Wie gefällt dir das Design der Startseite unserer Anwendung?</a:t>
            </a:r>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dirty="0"/>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8835" y="1691600"/>
            <a:ext cx="1986327" cy="3429000"/>
          </a:xfrm>
          <a:prstGeom prst="rect">
            <a:avLst/>
          </a:prstGeom>
        </p:spPr>
      </p:pic>
    </p:spTree>
    <p:extLst>
      <p:ext uri="{BB962C8B-B14F-4D97-AF65-F5344CB8AC3E}">
        <p14:creationId xmlns:p14="http://schemas.microsoft.com/office/powerpoint/2010/main" val="3944325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Design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Startseite Einschätzung</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64,3% </a:t>
            </a:r>
            <a:r>
              <a:rPr lang="de-DE" sz="1600" dirty="0" smtClean="0">
                <a:latin typeface="Arial" panose="020B0604020202020204" pitchFamily="34" charset="0"/>
                <a:cs typeface="Arial" panose="020B0604020202020204" pitchFamily="34" charset="0"/>
              </a:rPr>
              <a:t>der Teilnehmer geben an, dass ihnen das Design der Startseite </a:t>
            </a:r>
            <a:r>
              <a:rPr lang="de-DE" sz="1600" b="1" dirty="0" smtClean="0">
                <a:latin typeface="Arial" panose="020B0604020202020204" pitchFamily="34" charset="0"/>
                <a:cs typeface="Arial" panose="020B0604020202020204" pitchFamily="34" charset="0"/>
              </a:rPr>
              <a:t>gut gefällt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22,9%</a:t>
            </a:r>
            <a:r>
              <a:rPr lang="de-DE" sz="1600" dirty="0" smtClean="0">
                <a:latin typeface="Arial" panose="020B0604020202020204" pitchFamily="34" charset="0"/>
                <a:cs typeface="Arial" panose="020B0604020202020204" pitchFamily="34" charset="0"/>
              </a:rPr>
              <a:t> der Teilnehmer finden es </a:t>
            </a:r>
            <a:r>
              <a:rPr lang="de-DE" sz="1600" b="1" dirty="0" smtClean="0">
                <a:latin typeface="Arial" panose="020B0604020202020204" pitchFamily="34" charset="0"/>
                <a:cs typeface="Arial" panose="020B0604020202020204" pitchFamily="34" charset="0"/>
              </a:rPr>
              <a:t>sehr gut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Nur </a:t>
            </a:r>
            <a:r>
              <a:rPr lang="de-DE" sz="1600" b="1" dirty="0" smtClean="0">
                <a:latin typeface="Arial" panose="020B0604020202020204" pitchFamily="34" charset="0"/>
                <a:cs typeface="Arial" panose="020B0604020202020204" pitchFamily="34" charset="0"/>
              </a:rPr>
              <a:t>12,9% </a:t>
            </a:r>
            <a:r>
              <a:rPr lang="de-DE" sz="1600" dirty="0" smtClean="0">
                <a:latin typeface="Arial" panose="020B0604020202020204" pitchFamily="34" charset="0"/>
                <a:cs typeface="Arial" panose="020B0604020202020204" pitchFamily="34" charset="0"/>
              </a:rPr>
              <a:t>der Teilnehmer finden es </a:t>
            </a:r>
            <a:r>
              <a:rPr lang="de-DE" sz="1600" b="1" dirty="0" smtClean="0">
                <a:latin typeface="Arial" panose="020B0604020202020204" pitchFamily="34" charset="0"/>
                <a:cs typeface="Arial" panose="020B0604020202020204" pitchFamily="34" charset="0"/>
              </a:rPr>
              <a:t>schlecht </a:t>
            </a:r>
            <a:r>
              <a:rPr lang="de-DE" sz="1600" dirty="0" smtClean="0">
                <a:latin typeface="Arial" panose="020B0604020202020204" pitchFamily="34" charset="0"/>
                <a:cs typeface="Arial" panose="020B0604020202020204" pitchFamily="34" charset="0"/>
              </a:rPr>
              <a:t>bzw. </a:t>
            </a:r>
            <a:r>
              <a:rPr lang="de-DE" sz="1600" b="1" dirty="0" smtClean="0">
                <a:latin typeface="Arial" panose="020B0604020202020204" pitchFamily="34" charset="0"/>
                <a:cs typeface="Arial" panose="020B0604020202020204" pitchFamily="34" charset="0"/>
              </a:rPr>
              <a:t>sehr schlecht</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 Wie gefällt dir das Design der Startseite unserer Anwendung?</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dirty="0"/>
          </a:p>
        </p:txBody>
      </p:sp>
      <p:graphicFrame>
        <p:nvGraphicFramePr>
          <p:cNvPr id="9" name="Diagramm 8"/>
          <p:cNvGraphicFramePr>
            <a:graphicFrameLocks/>
          </p:cNvGraphicFramePr>
          <p:nvPr>
            <p:extLst>
              <p:ext uri="{D42A27DB-BD31-4B8C-83A1-F6EECF244321}">
                <p14:modId xmlns:p14="http://schemas.microsoft.com/office/powerpoint/2010/main" val="3336027680"/>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6947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Design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Startseite Verbesserungsvorschläge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7 Teilnehmer haben dieses Freitextfeld genutzt um Verbesserungsvorschläge einzubringen.</a:t>
            </a:r>
          </a:p>
          <a:p>
            <a:pPr marL="720725" indent="-274638"/>
            <a:r>
              <a:rPr lang="de-DE" sz="1600" dirty="0" smtClean="0">
                <a:latin typeface="Arial" panose="020B0604020202020204" pitchFamily="34" charset="0"/>
                <a:cs typeface="Arial" panose="020B0604020202020204" pitchFamily="34" charset="0"/>
              </a:rPr>
              <a:t>Unter anderem wurde darauf hingewiesen, dass der </a:t>
            </a:r>
            <a:r>
              <a:rPr lang="de-DE" sz="1600" b="1" dirty="0" smtClean="0">
                <a:latin typeface="Arial" panose="020B0604020202020204" pitchFamily="34" charset="0"/>
                <a:cs typeface="Arial" panose="020B0604020202020204" pitchFamily="34" charset="0"/>
              </a:rPr>
              <a:t>Text</a:t>
            </a:r>
            <a:r>
              <a:rPr lang="de-DE" sz="1600" dirty="0" smtClean="0">
                <a:latin typeface="Arial" panose="020B0604020202020204" pitchFamily="34" charset="0"/>
                <a:cs typeface="Arial" panose="020B0604020202020204" pitchFamily="34" charset="0"/>
              </a:rPr>
              <a:t> auf dem </a:t>
            </a:r>
            <a:r>
              <a:rPr lang="de-DE" sz="1600" b="1" dirty="0" smtClean="0">
                <a:latin typeface="Arial" panose="020B0604020202020204" pitchFamily="34" charset="0"/>
                <a:cs typeface="Arial" panose="020B0604020202020204" pitchFamily="34" charset="0"/>
              </a:rPr>
              <a:t>Bildhintergrund sehr schwer zu lesen </a:t>
            </a:r>
            <a:r>
              <a:rPr lang="de-DE" sz="1600" dirty="0" smtClean="0">
                <a:latin typeface="Arial" panose="020B0604020202020204" pitchFamily="34" charset="0"/>
                <a:cs typeface="Arial" panose="020B0604020202020204" pitchFamily="34" charset="0"/>
              </a:rPr>
              <a:t>ist.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Q14 </a:t>
            </a:r>
            <a:r>
              <a:rPr lang="de-DE" sz="1600" dirty="0" smtClean="0">
                <a:latin typeface="Arial" panose="020B0604020202020204" pitchFamily="34" charset="0"/>
                <a:cs typeface="Arial" panose="020B0604020202020204" pitchFamily="34" charset="0"/>
              </a:rPr>
              <a:t>– Welche Verbesserungsvorschläge hast du? </a:t>
            </a:r>
            <a:r>
              <a:rPr lang="de-DE" sz="900" dirty="0">
                <a:solidFill>
                  <a:prstClr val="white"/>
                </a:solidFill>
                <a:latin typeface="Arial" panose="020B0604020202020204" pitchFamily="34" charset="0"/>
                <a:cs typeface="Arial" panose="020B0604020202020204" pitchFamily="34" charset="0"/>
              </a:rPr>
              <a:t>(Bezug </a:t>
            </a:r>
            <a:r>
              <a:rPr lang="de-DE" sz="900" dirty="0" smtClean="0">
                <a:solidFill>
                  <a:prstClr val="white"/>
                </a:solidFill>
                <a:latin typeface="Arial" panose="020B0604020202020204" pitchFamily="34" charset="0"/>
                <a:cs typeface="Arial" panose="020B0604020202020204" pitchFamily="34" charset="0"/>
              </a:rPr>
              <a:t>Q13)</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25</a:t>
            </a:fld>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2217129282"/>
              </p:ext>
            </p:extLst>
          </p:nvPr>
        </p:nvGraphicFramePr>
        <p:xfrm>
          <a:off x="2123728" y="2173448"/>
          <a:ext cx="4608512" cy="2498328"/>
        </p:xfrm>
        <a:graphic>
          <a:graphicData uri="http://schemas.openxmlformats.org/drawingml/2006/table">
            <a:tbl>
              <a:tblPr>
                <a:tableStyleId>{5C22544A-7EE6-4342-B048-85BDC9FD1C3A}</a:tableStyleId>
              </a:tblPr>
              <a:tblGrid>
                <a:gridCol w="4608512"/>
              </a:tblGrid>
              <a:tr h="155284">
                <a:tc>
                  <a:txBody>
                    <a:bodyPr/>
                    <a:lstStyle/>
                    <a:p>
                      <a:pPr algn="l" fontAlgn="b"/>
                      <a:r>
                        <a:rPr lang="de-DE" sz="900" u="none" strike="noStrike" dirty="0">
                          <a:effectLst/>
                          <a:latin typeface="Arial" panose="020B0604020202020204" pitchFamily="34" charset="0"/>
                          <a:cs typeface="Arial" panose="020B0604020202020204" pitchFamily="34" charset="0"/>
                        </a:rPr>
                        <a:t>keine Bilder als Hintergrund</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3027" marR="3027" marT="3027" marB="0" anchor="b"/>
                </a:tc>
              </a:tr>
              <a:tr h="155282">
                <a:tc>
                  <a:txBody>
                    <a:bodyPr/>
                    <a:lstStyle/>
                    <a:p>
                      <a:pPr algn="l" fontAlgn="b"/>
                      <a:r>
                        <a:rPr lang="de-DE" sz="900" u="none" strike="noStrike" dirty="0">
                          <a:effectLst/>
                          <a:latin typeface="Arial" panose="020B0604020202020204" pitchFamily="34" charset="0"/>
                          <a:cs typeface="Arial" panose="020B0604020202020204" pitchFamily="34" charset="0"/>
                        </a:rPr>
                        <a:t>Die Beschreibung ist kaum lesbar, da das Hintergrundbild zu dominant ist, aber auch nicht sonderlich viel aussagt.</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3027" marR="3027" marT="3027" marB="0" anchor="b"/>
                </a:tc>
              </a:tr>
              <a:tr h="155282">
                <a:tc>
                  <a:txBody>
                    <a:bodyPr/>
                    <a:lstStyle/>
                    <a:p>
                      <a:pPr algn="l" fontAlgn="b"/>
                      <a:r>
                        <a:rPr lang="de-DE" sz="900" u="none" strike="noStrike" dirty="0">
                          <a:effectLst/>
                          <a:latin typeface="Arial" panose="020B0604020202020204" pitchFamily="34" charset="0"/>
                          <a:cs typeface="Arial" panose="020B0604020202020204" pitchFamily="34" charset="0"/>
                        </a:rPr>
                        <a:t>Rechtschreibfehler :) </a:t>
                      </a:r>
                      <a:r>
                        <a:rPr lang="de-DE" sz="900" u="none" strike="noStrike" dirty="0" err="1">
                          <a:effectLst/>
                          <a:latin typeface="Arial" panose="020B0604020202020204" pitchFamily="34" charset="0"/>
                          <a:cs typeface="Arial" panose="020B0604020202020204" pitchFamily="34" charset="0"/>
                        </a:rPr>
                        <a:t>Hacienda</a:t>
                      </a:r>
                      <a:r>
                        <a:rPr lang="de-DE" sz="900" u="none" strike="noStrike" dirty="0">
                          <a:effectLst/>
                          <a:latin typeface="Arial" panose="020B0604020202020204" pitchFamily="34" charset="0"/>
                          <a:cs typeface="Arial" panose="020B0604020202020204" pitchFamily="34" charset="0"/>
                        </a:rPr>
                        <a:t> statt </a:t>
                      </a:r>
                      <a:r>
                        <a:rPr lang="de-DE" sz="900" u="none" strike="noStrike" dirty="0" err="1">
                          <a:effectLst/>
                          <a:latin typeface="Arial" panose="020B0604020202020204" pitchFamily="34" charset="0"/>
                          <a:cs typeface="Arial" panose="020B0604020202020204" pitchFamily="34" charset="0"/>
                        </a:rPr>
                        <a:t>Hascienda</a:t>
                      </a:r>
                      <a:r>
                        <a:rPr lang="de-DE" sz="900" u="none" strike="noStrike" dirty="0">
                          <a:effectLst/>
                          <a:latin typeface="Arial" panose="020B0604020202020204" pitchFamily="34" charset="0"/>
                          <a:cs typeface="Arial" panose="020B0604020202020204" pitchFamily="34" charset="0"/>
                        </a:rPr>
                        <a:t> :P</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3027" marR="3027" marT="3027" marB="0" anchor="b"/>
                </a:tc>
              </a:tr>
              <a:tr h="155282">
                <a:tc>
                  <a:txBody>
                    <a:bodyPr/>
                    <a:lstStyle/>
                    <a:p>
                      <a:pPr algn="l" fontAlgn="b"/>
                      <a:r>
                        <a:rPr lang="de-DE" sz="900" u="none" strike="noStrike" dirty="0">
                          <a:effectLst/>
                          <a:latin typeface="Arial" panose="020B0604020202020204" pitchFamily="34" charset="0"/>
                          <a:cs typeface="Arial" panose="020B0604020202020204" pitchFamily="34" charset="0"/>
                        </a:rPr>
                        <a:t>weiße Schrift schlecht lesbar, brauner hi </a:t>
                      </a:r>
                      <a:r>
                        <a:rPr lang="de-DE" sz="900" u="none" strike="noStrike" dirty="0" err="1">
                          <a:effectLst/>
                          <a:latin typeface="Arial" panose="020B0604020202020204" pitchFamily="34" charset="0"/>
                          <a:cs typeface="Arial" panose="020B0604020202020204" pitchFamily="34" charset="0"/>
                        </a:rPr>
                        <a:t>ntergrund</a:t>
                      </a:r>
                      <a:r>
                        <a:rPr lang="de-DE" sz="900" u="none" strike="noStrike" dirty="0">
                          <a:effectLst/>
                          <a:latin typeface="Arial" panose="020B0604020202020204" pitchFamily="34" charset="0"/>
                          <a:cs typeface="Arial" panose="020B0604020202020204" pitchFamily="34" charset="0"/>
                        </a:rPr>
                        <a:t> motiviert Nicht zum </a:t>
                      </a:r>
                      <a:r>
                        <a:rPr lang="de-DE" sz="900" u="none" strike="noStrike" dirty="0" smtClean="0">
                          <a:effectLst/>
                          <a:latin typeface="Arial" panose="020B0604020202020204" pitchFamily="34" charset="0"/>
                          <a:cs typeface="Arial" panose="020B0604020202020204" pitchFamily="34" charset="0"/>
                        </a:rPr>
                        <a:t>weggehen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3027" marR="3027" marT="3027" marB="0" anchor="b"/>
                </a:tc>
              </a:tr>
              <a:tr h="499494">
                <a:tc>
                  <a:txBody>
                    <a:bodyPr/>
                    <a:lstStyle/>
                    <a:p>
                      <a:pPr algn="l" fontAlgn="b"/>
                      <a:r>
                        <a:rPr lang="de-DE" sz="900" u="none" strike="noStrike" dirty="0">
                          <a:effectLst/>
                          <a:latin typeface="Arial" panose="020B0604020202020204" pitchFamily="34" charset="0"/>
                          <a:cs typeface="Arial" panose="020B0604020202020204" pitchFamily="34" charset="0"/>
                        </a:rPr>
                        <a:t>Software Ergonomie, Hintergrund mit Schrift kann verbessert werden.</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Entfernung </a:t>
                      </a:r>
                      <a:r>
                        <a:rPr lang="de-DE" sz="900" u="none" strike="noStrike" dirty="0" smtClean="0">
                          <a:effectLst/>
                          <a:latin typeface="Arial" panose="020B0604020202020204" pitchFamily="34" charset="0"/>
                          <a:cs typeface="Arial" panose="020B0604020202020204" pitchFamily="34" charset="0"/>
                        </a:rPr>
                        <a:t>hinzufügen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3027" marR="3027" marT="3027" marB="0" anchor="b"/>
                </a:tc>
              </a:tr>
              <a:tr h="893867">
                <a:tc>
                  <a:txBody>
                    <a:bodyPr/>
                    <a:lstStyle/>
                    <a:p>
                      <a:pPr algn="l" fontAlgn="b"/>
                      <a:r>
                        <a:rPr lang="de-DE" sz="900" u="none" strike="noStrike" dirty="0">
                          <a:effectLst/>
                          <a:latin typeface="Arial" panose="020B0604020202020204" pitchFamily="34" charset="0"/>
                          <a:cs typeface="Arial" panose="020B0604020202020204" pitchFamily="34" charset="0"/>
                        </a:rPr>
                        <a:t>Text scheint schwer lesbar über den Bildern, da aufpassen!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Die drei Punkte im </a:t>
                      </a:r>
                      <a:r>
                        <a:rPr lang="de-DE" sz="900" u="none" strike="noStrike" dirty="0" err="1">
                          <a:effectLst/>
                          <a:latin typeface="Arial" panose="020B0604020202020204" pitchFamily="34" charset="0"/>
                          <a:cs typeface="Arial" panose="020B0604020202020204" pitchFamily="34" charset="0"/>
                        </a:rPr>
                        <a:t>subheader</a:t>
                      </a:r>
                      <a:r>
                        <a:rPr lang="de-DE" sz="900" u="none" strike="noStrike" dirty="0">
                          <a:effectLst/>
                          <a:latin typeface="Arial" panose="020B0604020202020204" pitchFamily="34" charset="0"/>
                          <a:cs typeface="Arial" panose="020B0604020202020204" pitchFamily="34" charset="0"/>
                        </a:rPr>
                        <a:t> sind nicht </a:t>
                      </a:r>
                      <a:r>
                        <a:rPr lang="de-DE" sz="900" u="none" strike="noStrike" dirty="0" err="1" smtClean="0">
                          <a:effectLst/>
                          <a:latin typeface="Arial" panose="020B0604020202020204" pitchFamily="34" charset="0"/>
                          <a:cs typeface="Arial" panose="020B0604020202020204" pitchFamily="34" charset="0"/>
                        </a:rPr>
                        <a:t>gkeichwertig</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Was macht der Pin oben rechts? Führt er mich zu einer Liste von Routen in meiner Nähe? Mir ist die Funktion nicht klar.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Hat </a:t>
                      </a:r>
                      <a:r>
                        <a:rPr lang="de-DE" sz="900" u="none" strike="noStrike" dirty="0" err="1">
                          <a:effectLst/>
                          <a:latin typeface="Arial" panose="020B0604020202020204" pitchFamily="34" charset="0"/>
                          <a:cs typeface="Arial" panose="020B0604020202020204" pitchFamily="34" charset="0"/>
                        </a:rPr>
                        <a:t>go</a:t>
                      </a:r>
                      <a:r>
                        <a:rPr lang="de-DE" sz="900" u="none" strike="noStrike" dirty="0">
                          <a:effectLst/>
                          <a:latin typeface="Arial" panose="020B0604020202020204" pitchFamily="34" charset="0"/>
                          <a:cs typeface="Arial" panose="020B0604020202020204" pitchFamily="34" charset="0"/>
                        </a:rPr>
                        <a:t> happy eine Farbe? Ein </a:t>
                      </a:r>
                      <a:r>
                        <a:rPr lang="de-DE" sz="900" u="none" strike="noStrike" dirty="0" err="1">
                          <a:effectLst/>
                          <a:latin typeface="Arial" panose="020B0604020202020204" pitchFamily="34" charset="0"/>
                          <a:cs typeface="Arial" panose="020B0604020202020204" pitchFamily="34" charset="0"/>
                        </a:rPr>
                        <a:t>corporate</a:t>
                      </a:r>
                      <a:r>
                        <a:rPr lang="de-DE" sz="900" u="none" strike="noStrike" dirty="0">
                          <a:effectLst/>
                          <a:latin typeface="Arial" panose="020B0604020202020204" pitchFamily="34" charset="0"/>
                          <a:cs typeface="Arial" panose="020B0604020202020204" pitchFamily="34" charset="0"/>
                        </a:rPr>
                        <a:t> Design? Grau und grau ist uncool.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(finde das Design an sich gut, wollte nur Feedback geben) </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3027" marR="3027" marT="3027" marB="0" anchor="b"/>
                </a:tc>
              </a:tr>
              <a:tr h="361772">
                <a:tc>
                  <a:txBody>
                    <a:bodyPr/>
                    <a:lstStyle/>
                    <a:p>
                      <a:pPr algn="l" fontAlgn="b"/>
                      <a:r>
                        <a:rPr lang="de-DE" sz="900" u="none" strike="noStrike" dirty="0">
                          <a:effectLst/>
                          <a:latin typeface="Arial" panose="020B0604020202020204" pitchFamily="34" charset="0"/>
                          <a:cs typeface="Arial" panose="020B0604020202020204" pitchFamily="34" charset="0"/>
                        </a:rPr>
                        <a:t>Text nicht gut lesbar -&gt; Hintergrundbild ggf. ändern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3027" marR="3027" marT="3027" marB="0" anchor="b"/>
                </a:tc>
              </a:tr>
            </a:tbl>
          </a:graphicData>
        </a:graphic>
      </p:graphicFrame>
    </p:spTree>
    <p:extLst>
      <p:ext uri="{BB962C8B-B14F-4D97-AF65-F5344CB8AC3E}">
        <p14:creationId xmlns:p14="http://schemas.microsoft.com/office/powerpoint/2010/main" val="3156266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Design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Optionen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a:latin typeface="Arial" panose="020B0604020202020204" pitchFamily="34" charset="0"/>
                <a:cs typeface="Arial" panose="020B0604020202020204" pitchFamily="34" charset="0"/>
              </a:rPr>
              <a:t>Dieser Screenshot wurde den Teilnehmern gezeigt.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Q15 </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Wie gefällt dir das Design unserer Anzeige für Optionen?</a:t>
            </a:r>
          </a:p>
        </p:txBody>
      </p:sp>
      <p:sp>
        <p:nvSpPr>
          <p:cNvPr id="7" name="Foliennummernplatzhalter 6"/>
          <p:cNvSpPr>
            <a:spLocks noGrp="1"/>
          </p:cNvSpPr>
          <p:nvPr>
            <p:ph type="sldNum" sz="quarter" idx="12"/>
          </p:nvPr>
        </p:nvSpPr>
        <p:spPr/>
        <p:txBody>
          <a:bodyPr/>
          <a:lstStyle/>
          <a:p>
            <a:fld id="{6C6AE60A-B69C-4790-82F7-3882EDF23186}" type="slidenum">
              <a:rPr lang="de-DE" smtClean="0"/>
              <a:t>26</a:t>
            </a:fld>
            <a:endParaRPr lang="de-DE"/>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3240" y="1690997"/>
            <a:ext cx="1979643" cy="3377037"/>
          </a:xfrm>
          <a:prstGeom prst="rect">
            <a:avLst/>
          </a:prstGeom>
        </p:spPr>
      </p:pic>
    </p:spTree>
    <p:extLst>
      <p:ext uri="{BB962C8B-B14F-4D97-AF65-F5344CB8AC3E}">
        <p14:creationId xmlns:p14="http://schemas.microsoft.com/office/powerpoint/2010/main" val="2424569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Design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Optionen Einschätzung</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51,4% </a:t>
            </a:r>
            <a:r>
              <a:rPr lang="de-DE" sz="1600" dirty="0">
                <a:latin typeface="Arial" panose="020B0604020202020204" pitchFamily="34" charset="0"/>
                <a:cs typeface="Arial" panose="020B0604020202020204" pitchFamily="34" charset="0"/>
              </a:rPr>
              <a:t>der Teilnehmer geben an, dass ihnen das Design der </a:t>
            </a:r>
            <a:r>
              <a:rPr lang="de-DE" sz="1600" dirty="0" smtClean="0">
                <a:latin typeface="Arial" panose="020B0604020202020204" pitchFamily="34" charset="0"/>
                <a:cs typeface="Arial" panose="020B0604020202020204" pitchFamily="34" charset="0"/>
              </a:rPr>
              <a:t>Optionen </a:t>
            </a:r>
            <a:r>
              <a:rPr lang="de-DE" sz="1600" b="1" dirty="0">
                <a:latin typeface="Arial" panose="020B0604020202020204" pitchFamily="34" charset="0"/>
                <a:cs typeface="Arial" panose="020B0604020202020204" pitchFamily="34" charset="0"/>
              </a:rPr>
              <a:t>gut gefällt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34,3%</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Teilnehmer finden es </a:t>
            </a:r>
            <a:r>
              <a:rPr lang="de-DE" sz="1600" b="1" dirty="0">
                <a:latin typeface="Arial" panose="020B0604020202020204" pitchFamily="34" charset="0"/>
                <a:cs typeface="Arial" panose="020B0604020202020204" pitchFamily="34" charset="0"/>
              </a:rPr>
              <a:t>sehr gut</a:t>
            </a:r>
            <a:r>
              <a:rPr lang="de-DE" sz="1600" dirty="0">
                <a:latin typeface="Arial" panose="020B0604020202020204" pitchFamily="34" charset="0"/>
                <a:cs typeface="Arial" panose="020B0604020202020204" pitchFamily="34" charset="0"/>
              </a:rPr>
              <a:t>.</a:t>
            </a:r>
          </a:p>
          <a:p>
            <a:pPr marL="720725" indent="-274638"/>
            <a:r>
              <a:rPr lang="de-DE" sz="1600" dirty="0">
                <a:latin typeface="Arial" panose="020B0604020202020204" pitchFamily="34" charset="0"/>
                <a:cs typeface="Arial" panose="020B0604020202020204" pitchFamily="34" charset="0"/>
              </a:rPr>
              <a:t>Nur </a:t>
            </a:r>
            <a:r>
              <a:rPr lang="de-DE" sz="1600" b="1" dirty="0" smtClean="0">
                <a:latin typeface="Arial" panose="020B0604020202020204" pitchFamily="34" charset="0"/>
                <a:cs typeface="Arial" panose="020B0604020202020204" pitchFamily="34" charset="0"/>
              </a:rPr>
              <a:t>14,3% </a:t>
            </a:r>
            <a:r>
              <a:rPr lang="de-DE" sz="1600" dirty="0">
                <a:latin typeface="Arial" panose="020B0604020202020204" pitchFamily="34" charset="0"/>
                <a:cs typeface="Arial" panose="020B0604020202020204" pitchFamily="34" charset="0"/>
              </a:rPr>
              <a:t>der Teilnehmer finden es </a:t>
            </a:r>
            <a:r>
              <a:rPr lang="de-DE" sz="1600" b="1" dirty="0">
                <a:latin typeface="Arial" panose="020B0604020202020204" pitchFamily="34" charset="0"/>
                <a:cs typeface="Arial" panose="020B0604020202020204" pitchFamily="34" charset="0"/>
              </a:rPr>
              <a:t>schlecht </a:t>
            </a:r>
            <a:r>
              <a:rPr lang="de-DE" sz="1600" dirty="0">
                <a:latin typeface="Arial" panose="020B0604020202020204" pitchFamily="34" charset="0"/>
                <a:cs typeface="Arial" panose="020B0604020202020204" pitchFamily="34" charset="0"/>
              </a:rPr>
              <a:t>bzw. </a:t>
            </a:r>
            <a:r>
              <a:rPr lang="de-DE" sz="1600" b="1" dirty="0">
                <a:latin typeface="Arial" panose="020B0604020202020204" pitchFamily="34" charset="0"/>
                <a:cs typeface="Arial" panose="020B0604020202020204" pitchFamily="34" charset="0"/>
              </a:rPr>
              <a:t>sehr schlecht</a:t>
            </a:r>
            <a:r>
              <a:rPr lang="de-DE" sz="1600" dirty="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Q15 </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Wie gefällt dir das Design unserer Anzeige für Optionen?</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27</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73607020"/>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9522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Design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Optionen Verbesserungsvorschläge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8 </a:t>
            </a:r>
            <a:r>
              <a:rPr lang="de-DE" sz="1600" dirty="0">
                <a:latin typeface="Arial" panose="020B0604020202020204" pitchFamily="34" charset="0"/>
                <a:cs typeface="Arial" panose="020B0604020202020204" pitchFamily="34" charset="0"/>
              </a:rPr>
              <a:t>Teilnehmer haben dieses Freitextfeld genutzt um Verbesserungsvorschläge einzubringen.</a:t>
            </a:r>
          </a:p>
          <a:p>
            <a:pPr marL="720725" indent="-274638"/>
            <a:r>
              <a:rPr lang="de-DE" sz="1600" dirty="0">
                <a:latin typeface="Arial" panose="020B0604020202020204" pitchFamily="34" charset="0"/>
                <a:cs typeface="Arial" panose="020B0604020202020204" pitchFamily="34" charset="0"/>
              </a:rPr>
              <a:t>Unter anderem wurde darauf hingewiesen, dass </a:t>
            </a:r>
            <a:r>
              <a:rPr lang="de-DE" sz="1600" b="1" dirty="0" smtClean="0">
                <a:latin typeface="Arial" panose="020B0604020202020204" pitchFamily="34" charset="0"/>
                <a:cs typeface="Arial" panose="020B0604020202020204" pitchFamily="34" charset="0"/>
              </a:rPr>
              <a:t>Einheiten</a:t>
            </a:r>
            <a:r>
              <a:rPr lang="de-DE" sz="1600" dirty="0" smtClean="0">
                <a:latin typeface="Arial" panose="020B0604020202020204" pitchFamily="34" charset="0"/>
                <a:cs typeface="Arial" panose="020B0604020202020204" pitchFamily="34" charset="0"/>
              </a:rPr>
              <a:t> bei den Einstellungsmöglichkeiten </a:t>
            </a:r>
            <a:r>
              <a:rPr lang="de-DE" sz="1600" b="1" dirty="0" smtClean="0">
                <a:latin typeface="Arial" panose="020B0604020202020204" pitchFamily="34" charset="0"/>
                <a:cs typeface="Arial" panose="020B0604020202020204" pitchFamily="34" charset="0"/>
              </a:rPr>
              <a:t>fehlen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Q16 </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Welche Verbesserungsvorschläge hast du? </a:t>
            </a:r>
            <a:r>
              <a:rPr lang="de-DE" sz="900" dirty="0">
                <a:solidFill>
                  <a:prstClr val="white"/>
                </a:solidFill>
                <a:latin typeface="Arial" panose="020B0604020202020204" pitchFamily="34" charset="0"/>
                <a:cs typeface="Arial" panose="020B0604020202020204" pitchFamily="34" charset="0"/>
              </a:rPr>
              <a:t>(Bezug </a:t>
            </a:r>
            <a:r>
              <a:rPr lang="de-DE" sz="900" dirty="0" smtClean="0">
                <a:solidFill>
                  <a:prstClr val="white"/>
                </a:solidFill>
                <a:latin typeface="Arial" panose="020B0604020202020204" pitchFamily="34" charset="0"/>
                <a:cs typeface="Arial" panose="020B0604020202020204" pitchFamily="34" charset="0"/>
              </a:rPr>
              <a:t>Q15)</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8</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graphicFrame>
        <p:nvGraphicFramePr>
          <p:cNvPr id="8" name="Tabelle 7"/>
          <p:cNvGraphicFramePr>
            <a:graphicFrameLocks noGrp="1"/>
          </p:cNvGraphicFramePr>
          <p:nvPr>
            <p:extLst>
              <p:ext uri="{D42A27DB-BD31-4B8C-83A1-F6EECF244321}">
                <p14:modId xmlns:p14="http://schemas.microsoft.com/office/powerpoint/2010/main" val="434249029"/>
              </p:ext>
            </p:extLst>
          </p:nvPr>
        </p:nvGraphicFramePr>
        <p:xfrm>
          <a:off x="1331640" y="2060848"/>
          <a:ext cx="6256694" cy="2629310"/>
        </p:xfrm>
        <a:graphic>
          <a:graphicData uri="http://schemas.openxmlformats.org/drawingml/2006/table">
            <a:tbl>
              <a:tblPr>
                <a:tableStyleId>{5C22544A-7EE6-4342-B048-85BDC9FD1C3A}</a:tableStyleId>
              </a:tblPr>
              <a:tblGrid>
                <a:gridCol w="6256694"/>
              </a:tblGrid>
              <a:tr h="293242">
                <a:tc>
                  <a:txBody>
                    <a:bodyPr/>
                    <a:lstStyle/>
                    <a:p>
                      <a:pPr algn="l" fontAlgn="b"/>
                      <a:r>
                        <a:rPr lang="de-DE" sz="900" u="none" strike="noStrike" dirty="0">
                          <a:effectLst/>
                          <a:latin typeface="Arial" panose="020B0604020202020204" pitchFamily="34" charset="0"/>
                          <a:cs typeface="Arial" panose="020B0604020202020204" pitchFamily="34" charset="0"/>
                        </a:rPr>
                        <a:t>Einheiten fehlen bei Radius und Verweilzeit</a:t>
                      </a:r>
                      <a:br>
                        <a:rPr lang="de-DE" sz="900" u="none" strike="noStrike" dirty="0">
                          <a:effectLst/>
                          <a:latin typeface="Arial" panose="020B0604020202020204" pitchFamily="34" charset="0"/>
                          <a:cs typeface="Arial" panose="020B0604020202020204" pitchFamily="34" charset="0"/>
                        </a:rPr>
                      </a:br>
                      <a:r>
                        <a:rPr lang="de-DE" sz="900" u="none" strike="noStrike" dirty="0" smtClean="0">
                          <a:effectLst/>
                          <a:latin typeface="Arial" panose="020B0604020202020204" pitchFamily="34" charset="0"/>
                          <a:cs typeface="Arial" panose="020B0604020202020204" pitchFamily="34" charset="0"/>
                        </a:rPr>
                        <a:t>Was </a:t>
                      </a:r>
                      <a:r>
                        <a:rPr lang="de-DE" sz="900" u="none" strike="noStrike" dirty="0">
                          <a:effectLst/>
                          <a:latin typeface="Arial" panose="020B0604020202020204" pitchFamily="34" charset="0"/>
                          <a:cs typeface="Arial" panose="020B0604020202020204" pitchFamily="34" charset="0"/>
                        </a:rPr>
                        <a:t>ist mit Ort/PLZ gemeint? Nur der Startpunkt, oder der Ort in welchem die Bars gesucht werden, ...</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407" marR="2407" marT="2407" marB="0" anchor="b"/>
                </a:tc>
              </a:tr>
              <a:tr h="487599">
                <a:tc>
                  <a:txBody>
                    <a:bodyPr/>
                    <a:lstStyle/>
                    <a:p>
                      <a:pPr algn="l" fontAlgn="b"/>
                      <a:r>
                        <a:rPr lang="de-DE" sz="900" u="none" strike="noStrike" dirty="0">
                          <a:effectLst/>
                          <a:latin typeface="Arial" panose="020B0604020202020204" pitchFamily="34" charset="0"/>
                          <a:cs typeface="Arial" panose="020B0604020202020204" pitchFamily="34" charset="0"/>
                        </a:rPr>
                        <a:t>-Bei Radius fehlen Einheiten</a:t>
                      </a:r>
                      <a:br>
                        <a:rPr lang="de-DE" sz="900" u="none" strike="noStrike" dirty="0">
                          <a:effectLst/>
                          <a:latin typeface="Arial" panose="020B0604020202020204" pitchFamily="34" charset="0"/>
                          <a:cs typeface="Arial" panose="020B0604020202020204" pitchFamily="34" charset="0"/>
                        </a:rPr>
                      </a:b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Autovervollständigung bei Ort mit automatischer Erkennung/</a:t>
                      </a:r>
                      <a:r>
                        <a:rPr lang="de-DE" sz="900" u="none" strike="noStrike" dirty="0" err="1">
                          <a:effectLst/>
                          <a:latin typeface="Arial" panose="020B0604020202020204" pitchFamily="34" charset="0"/>
                          <a:cs typeface="Arial" panose="020B0604020202020204" pitchFamily="34" charset="0"/>
                        </a:rPr>
                        <a:t>Ortungsfunktions</a:t>
                      </a:r>
                      <a:r>
                        <a:rPr lang="de-DE" sz="900" u="none" strike="noStrike" dirty="0">
                          <a:effectLst/>
                          <a:latin typeface="Arial" panose="020B0604020202020204" pitchFamily="34" charset="0"/>
                          <a:cs typeface="Arial" panose="020B0604020202020204" pitchFamily="34" charset="0"/>
                        </a:rPr>
                        <a:t> für aktuellen Standort als Startpunkt</a:t>
                      </a:r>
                      <a:br>
                        <a:rPr lang="de-DE" sz="900" u="none" strike="noStrike" dirty="0">
                          <a:effectLst/>
                          <a:latin typeface="Arial" panose="020B0604020202020204" pitchFamily="34" charset="0"/>
                          <a:cs typeface="Arial" panose="020B0604020202020204" pitchFamily="34" charset="0"/>
                        </a:rPr>
                      </a:b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Heute, Morgen, weitere Daten als Auswahl bei Tag</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407" marR="2407" marT="2407" marB="0" anchor="b"/>
                </a:tc>
              </a:tr>
              <a:tr h="116330">
                <a:tc>
                  <a:txBody>
                    <a:bodyPr/>
                    <a:lstStyle/>
                    <a:p>
                      <a:pPr algn="l" fontAlgn="b"/>
                      <a:r>
                        <a:rPr lang="de-DE" sz="900" u="none" strike="noStrike">
                          <a:effectLst/>
                          <a:latin typeface="Arial" panose="020B0604020202020204" pitchFamily="34" charset="0"/>
                          <a:cs typeface="Arial" panose="020B0604020202020204" pitchFamily="34" charset="0"/>
                        </a:rPr>
                        <a:t>Material design nutzen </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2407" marR="2407" marT="2407" marB="0" anchor="b"/>
                </a:tc>
              </a:tr>
              <a:tr h="116330">
                <a:tc>
                  <a:txBody>
                    <a:bodyPr/>
                    <a:lstStyle/>
                    <a:p>
                      <a:pPr algn="l" fontAlgn="b"/>
                      <a:r>
                        <a:rPr lang="de-DE" sz="900" u="none" strike="noStrike">
                          <a:effectLst/>
                          <a:latin typeface="Arial" panose="020B0604020202020204" pitchFamily="34" charset="0"/>
                          <a:cs typeface="Arial" panose="020B0604020202020204" pitchFamily="34" charset="0"/>
                        </a:rPr>
                        <a:t>Preiseinstellung und Auswahl des Tages ermöglichen</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2407" marR="2407" marT="2407" marB="0" anchor="b"/>
                </a:tc>
              </a:tr>
              <a:tr h="293140">
                <a:tc>
                  <a:txBody>
                    <a:bodyPr/>
                    <a:lstStyle/>
                    <a:p>
                      <a:pPr algn="l" fontAlgn="b"/>
                      <a:r>
                        <a:rPr lang="de-DE" sz="900" u="none" strike="noStrike" dirty="0">
                          <a:effectLst/>
                          <a:latin typeface="Arial" panose="020B0604020202020204" pitchFamily="34" charset="0"/>
                          <a:cs typeface="Arial" panose="020B0604020202020204" pitchFamily="34" charset="0"/>
                        </a:rPr>
                        <a:t>Designs passen überhaupt nicht zusammen, farblich nicht einheitlich, </a:t>
                      </a:r>
                      <a:r>
                        <a:rPr lang="de-DE" sz="900" u="none" strike="noStrike" dirty="0" err="1">
                          <a:effectLst/>
                          <a:latin typeface="Arial" panose="020B0604020202020204" pitchFamily="34" charset="0"/>
                          <a:cs typeface="Arial" panose="020B0604020202020204" pitchFamily="34" charset="0"/>
                        </a:rPr>
                        <a:t>balkengröße</a:t>
                      </a:r>
                      <a:r>
                        <a:rPr lang="de-DE" sz="900" u="none" strike="noStrike" dirty="0">
                          <a:effectLst/>
                          <a:latin typeface="Arial" panose="020B0604020202020204" pitchFamily="34" charset="0"/>
                          <a:cs typeface="Arial" panose="020B0604020202020204" pitchFamily="34" charset="0"/>
                        </a:rPr>
                        <a:t> ungleich, Text in Startseite fast unlesbar, Schriftart "Go Happy" gefällt mir persönlich gar nicht, in den Einstellungen gibt es keine Einheiten für Radius sowie Verweilzeit</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407" marR="2407" marT="2407" marB="0" anchor="b"/>
                </a:tc>
              </a:tr>
              <a:tr h="876314">
                <a:tc>
                  <a:txBody>
                    <a:bodyPr/>
                    <a:lstStyle/>
                    <a:p>
                      <a:pPr algn="l" fontAlgn="b"/>
                      <a:r>
                        <a:rPr lang="de-DE" sz="900" u="none" strike="noStrike" dirty="0">
                          <a:effectLst/>
                          <a:latin typeface="Arial" panose="020B0604020202020204" pitchFamily="34" charset="0"/>
                          <a:cs typeface="Arial" panose="020B0604020202020204" pitchFamily="34" charset="0"/>
                        </a:rPr>
                        <a:t>Warum kann man nicht einen Pin auf einer Karte setzen und dann den Radius per ziehen </a:t>
                      </a:r>
                      <a:r>
                        <a:rPr lang="de-DE" sz="900" u="none" strike="noStrike" dirty="0" err="1">
                          <a:effectLst/>
                          <a:latin typeface="Arial" panose="020B0604020202020204" pitchFamily="34" charset="0"/>
                          <a:cs typeface="Arial" panose="020B0604020202020204" pitchFamily="34" charset="0"/>
                        </a:rPr>
                        <a:t>frstlegen</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smtClean="0">
                          <a:effectLst/>
                          <a:latin typeface="Arial" panose="020B0604020202020204" pitchFamily="34" charset="0"/>
                          <a:cs typeface="Arial" panose="020B0604020202020204" pitchFamily="34" charset="0"/>
                        </a:rPr>
                        <a:t>Das </a:t>
                      </a:r>
                      <a:r>
                        <a:rPr lang="de-DE" sz="900" u="none" strike="noStrike" dirty="0">
                          <a:effectLst/>
                          <a:latin typeface="Arial" panose="020B0604020202020204" pitchFamily="34" charset="0"/>
                          <a:cs typeface="Arial" panose="020B0604020202020204" pitchFamily="34" charset="0"/>
                        </a:rPr>
                        <a:t>wäre für den Nutzer viel intuitiver. </a:t>
                      </a:r>
                      <a:br>
                        <a:rPr lang="de-DE" sz="900" u="none" strike="noStrike" dirty="0">
                          <a:effectLst/>
                          <a:latin typeface="Arial" panose="020B0604020202020204" pitchFamily="34" charset="0"/>
                          <a:cs typeface="Arial" panose="020B0604020202020204" pitchFamily="34" charset="0"/>
                        </a:rPr>
                      </a:br>
                      <a:r>
                        <a:rPr lang="de-DE" sz="900" u="none" strike="noStrike" dirty="0" smtClean="0">
                          <a:effectLst/>
                          <a:latin typeface="Arial" panose="020B0604020202020204" pitchFamily="34" charset="0"/>
                          <a:cs typeface="Arial" panose="020B0604020202020204" pitchFamily="34" charset="0"/>
                        </a:rPr>
                        <a:t>Es </a:t>
                      </a:r>
                      <a:r>
                        <a:rPr lang="de-DE" sz="900" u="none" strike="noStrike" dirty="0">
                          <a:effectLst/>
                          <a:latin typeface="Arial" panose="020B0604020202020204" pitchFamily="34" charset="0"/>
                          <a:cs typeface="Arial" panose="020B0604020202020204" pitchFamily="34" charset="0"/>
                        </a:rPr>
                        <a:t>fehlen Einheiten. </a:t>
                      </a:r>
                      <a:br>
                        <a:rPr lang="de-DE" sz="900" u="none" strike="noStrike" dirty="0">
                          <a:effectLst/>
                          <a:latin typeface="Arial" panose="020B0604020202020204" pitchFamily="34" charset="0"/>
                          <a:cs typeface="Arial" panose="020B0604020202020204" pitchFamily="34" charset="0"/>
                        </a:rPr>
                      </a:br>
                      <a:r>
                        <a:rPr lang="de-DE" sz="900" u="none" strike="noStrike" dirty="0" smtClean="0">
                          <a:effectLst/>
                          <a:latin typeface="Arial" panose="020B0604020202020204" pitchFamily="34" charset="0"/>
                          <a:cs typeface="Arial" panose="020B0604020202020204" pitchFamily="34" charset="0"/>
                        </a:rPr>
                        <a:t>Das </a:t>
                      </a:r>
                      <a:r>
                        <a:rPr lang="de-DE" sz="900" u="none" strike="noStrike" dirty="0">
                          <a:effectLst/>
                          <a:latin typeface="Arial" panose="020B0604020202020204" pitchFamily="34" charset="0"/>
                          <a:cs typeface="Arial" panose="020B0604020202020204" pitchFamily="34" charset="0"/>
                        </a:rPr>
                        <a:t>Design ist nicht stimmig zur anderen Seite. Der dunkle Ton gefällt mir aber besser.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err="1" smtClean="0">
                          <a:effectLst/>
                          <a:latin typeface="Arial" panose="020B0604020202020204" pitchFamily="34" charset="0"/>
                          <a:cs typeface="Arial" panose="020B0604020202020204" pitchFamily="34" charset="0"/>
                        </a:rPr>
                        <a:t>Kannich</a:t>
                      </a:r>
                      <a:r>
                        <a:rPr lang="de-DE" sz="900" u="none" strike="noStrike" dirty="0" smtClean="0">
                          <a:effectLst/>
                          <a:latin typeface="Arial" panose="020B0604020202020204" pitchFamily="34" charset="0"/>
                          <a:cs typeface="Arial" panose="020B0604020202020204" pitchFamily="34" charset="0"/>
                        </a:rPr>
                        <a:t> </a:t>
                      </a:r>
                      <a:r>
                        <a:rPr lang="de-DE" sz="900" u="none" strike="noStrike" dirty="0">
                          <a:effectLst/>
                          <a:latin typeface="Arial" panose="020B0604020202020204" pitchFamily="34" charset="0"/>
                          <a:cs typeface="Arial" panose="020B0604020202020204" pitchFamily="34" charset="0"/>
                        </a:rPr>
                        <a:t>bei "tag" keine </a:t>
                      </a:r>
                      <a:r>
                        <a:rPr lang="de-DE" sz="900" u="none" strike="noStrike" dirty="0" err="1">
                          <a:effectLst/>
                          <a:latin typeface="Arial" panose="020B0604020202020204" pitchFamily="34" charset="0"/>
                          <a:cs typeface="Arial" panose="020B0604020202020204" pitchFamily="34" charset="0"/>
                        </a:rPr>
                        <a:t>mehrfachaudwahl</a:t>
                      </a:r>
                      <a:r>
                        <a:rPr lang="de-DE" sz="900" u="none" strike="noStrike" dirty="0">
                          <a:effectLst/>
                          <a:latin typeface="Arial" panose="020B0604020202020204" pitchFamily="34" charset="0"/>
                          <a:cs typeface="Arial" panose="020B0604020202020204" pitchFamily="34" charset="0"/>
                        </a:rPr>
                        <a:t> treffen? </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407" marR="2407" marT="2407" marB="0" anchor="b"/>
                </a:tc>
              </a:tr>
              <a:tr h="116330">
                <a:tc>
                  <a:txBody>
                    <a:bodyPr/>
                    <a:lstStyle/>
                    <a:p>
                      <a:pPr algn="l" fontAlgn="b"/>
                      <a:r>
                        <a:rPr lang="de-DE" sz="900" u="none" strike="noStrike" dirty="0">
                          <a:effectLst/>
                          <a:latin typeface="Arial" panose="020B0604020202020204" pitchFamily="34" charset="0"/>
                          <a:cs typeface="Arial" panose="020B0604020202020204" pitchFamily="34" charset="0"/>
                        </a:rPr>
                        <a:t>Radius in km und Verweilzeit(ist das überhaupt ein Wort?) in Minuten </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407" marR="2407" marT="2407" marB="0" anchor="b"/>
                </a:tc>
              </a:tr>
              <a:tr h="116330">
                <a:tc>
                  <a:txBody>
                    <a:bodyPr/>
                    <a:lstStyle/>
                    <a:p>
                      <a:pPr algn="l" fontAlgn="b"/>
                      <a:r>
                        <a:rPr lang="de-DE" sz="900" u="none" strike="noStrike" dirty="0">
                          <a:effectLst/>
                          <a:latin typeface="Arial" panose="020B0604020202020204" pitchFamily="34" charset="0"/>
                          <a:cs typeface="Arial" panose="020B0604020202020204" pitchFamily="34" charset="0"/>
                        </a:rPr>
                        <a:t>Beim Radius und der Verweilzeit wäre die Angabe einer Einheit aussagekräftiger. </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2407" marR="2407" marT="2407" marB="0" anchor="b"/>
                </a:tc>
              </a:tr>
            </a:tbl>
          </a:graphicData>
        </a:graphic>
      </p:graphicFrame>
    </p:spTree>
    <p:extLst>
      <p:ext uri="{BB962C8B-B14F-4D97-AF65-F5344CB8AC3E}">
        <p14:creationId xmlns:p14="http://schemas.microsoft.com/office/powerpoint/2010/main" val="4045019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6</a:t>
            </a:r>
            <a:r>
              <a:rPr lang="de-DE" sz="2000" b="1" dirty="0" smtClean="0">
                <a:latin typeface="Arial" panose="020B0604020202020204" pitchFamily="34" charset="0"/>
                <a:cs typeface="Arial" panose="020B0604020202020204" pitchFamily="34" charset="0"/>
              </a:rPr>
              <a:t>. Verbesserungsvorschläge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Gesamt</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18 </a:t>
            </a:r>
            <a:r>
              <a:rPr lang="de-DE" sz="1600" dirty="0">
                <a:latin typeface="Arial" panose="020B0604020202020204" pitchFamily="34" charset="0"/>
                <a:cs typeface="Arial" panose="020B0604020202020204" pitchFamily="34" charset="0"/>
              </a:rPr>
              <a:t>Teilnehmer haben dieses Freitextfeld genutzt um Verbesserungsvorschläge einzubringen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Q17 </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Welche weiteren Verbesserungsvorschläge oder Einfälle hast du sonst noch zum Thema Happy-Hour Routenplanung bzw. unseren konkreten Entwürfen?</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18</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graphicFrame>
        <p:nvGraphicFramePr>
          <p:cNvPr id="9" name="Tabelle 8"/>
          <p:cNvGraphicFramePr>
            <a:graphicFrameLocks noGrp="1"/>
          </p:cNvGraphicFramePr>
          <p:nvPr>
            <p:extLst>
              <p:ext uri="{D42A27DB-BD31-4B8C-83A1-F6EECF244321}">
                <p14:modId xmlns:p14="http://schemas.microsoft.com/office/powerpoint/2010/main" val="1201309720"/>
              </p:ext>
            </p:extLst>
          </p:nvPr>
        </p:nvGraphicFramePr>
        <p:xfrm>
          <a:off x="999828" y="1844824"/>
          <a:ext cx="6552727" cy="2992400"/>
        </p:xfrm>
        <a:graphic>
          <a:graphicData uri="http://schemas.openxmlformats.org/drawingml/2006/table">
            <a:tbl>
              <a:tblPr>
                <a:tableStyleId>{5C22544A-7EE6-4342-B048-85BDC9FD1C3A}</a:tableStyleId>
              </a:tblPr>
              <a:tblGrid>
                <a:gridCol w="6552727"/>
              </a:tblGrid>
              <a:tr h="251500">
                <a:tc>
                  <a:txBody>
                    <a:bodyPr/>
                    <a:lstStyle/>
                    <a:p>
                      <a:pPr algn="l" fontAlgn="b"/>
                      <a:r>
                        <a:rPr lang="de-DE" sz="900" u="none" strike="noStrike" dirty="0">
                          <a:effectLst/>
                          <a:latin typeface="Arial" panose="020B0604020202020204" pitchFamily="34" charset="0"/>
                          <a:cs typeface="Arial" panose="020B0604020202020204" pitchFamily="34" charset="0"/>
                        </a:rPr>
                        <a:t>Preisindex anhand von standardisierten Cocktails &amp; Getränken</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Fotos der Bars bzw. des Logos.</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219612">
                <a:tc>
                  <a:txBody>
                    <a:bodyPr/>
                    <a:lstStyle/>
                    <a:p>
                      <a:pPr algn="l" fontAlgn="b"/>
                      <a:r>
                        <a:rPr lang="de-DE" sz="900" u="none" strike="noStrike">
                          <a:effectLst/>
                          <a:latin typeface="Arial" panose="020B0604020202020204" pitchFamily="34" charset="0"/>
                          <a:cs typeface="Arial" panose="020B0604020202020204" pitchFamily="34" charset="0"/>
                        </a:rPr>
                        <a:t>Bei den Optionen noch Einheiten hinzufügen. Radius 1 und Verweildauer 1 ist nicht eindeutig. Sind es beim Radius Meter, Kilometer? Verweildauer in Std oder Min?</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1036" marR="1036" marT="1036" marB="0" anchor="b"/>
                </a:tc>
              </a:tr>
              <a:tr h="110219">
                <a:tc>
                  <a:txBody>
                    <a:bodyPr/>
                    <a:lstStyle/>
                    <a:p>
                      <a:pPr algn="l" fontAlgn="b"/>
                      <a:r>
                        <a:rPr lang="de-DE" sz="900" u="none" strike="noStrike">
                          <a:effectLst/>
                          <a:latin typeface="Arial" panose="020B0604020202020204" pitchFamily="34" charset="0"/>
                          <a:cs typeface="Arial" panose="020B0604020202020204" pitchFamily="34" charset="0"/>
                        </a:rPr>
                        <a:t>Kontaktdaten der bar, oder on Top, direkte Reservierungsmöglichkeit</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1036" marR="1036" marT="1036" marB="0" anchor="b"/>
                </a:tc>
              </a:tr>
              <a:tr h="920482">
                <a:tc>
                  <a:txBody>
                    <a:bodyPr/>
                    <a:lstStyle/>
                    <a:p>
                      <a:pPr algn="l" fontAlgn="b"/>
                      <a:r>
                        <a:rPr lang="de-DE" sz="900" u="none" strike="noStrike" dirty="0">
                          <a:effectLst/>
                          <a:latin typeface="Arial" panose="020B0604020202020204" pitchFamily="34" charset="0"/>
                          <a:cs typeface="Arial" panose="020B0604020202020204" pitchFamily="34" charset="0"/>
                        </a:rPr>
                        <a:t>Start und </a:t>
                      </a:r>
                      <a:r>
                        <a:rPr lang="de-DE" sz="900" u="none" strike="noStrike" dirty="0" smtClean="0">
                          <a:effectLst/>
                          <a:latin typeface="Arial" panose="020B0604020202020204" pitchFamily="34" charset="0"/>
                          <a:cs typeface="Arial" panose="020B0604020202020204" pitchFamily="34" charset="0"/>
                        </a:rPr>
                        <a:t>Endpunkt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Customizing von Routen (Ändern Reihenfolgen, Bars ohne Happy Hour einfügen können, eigene Bars einfügen</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err="1">
                          <a:effectLst/>
                          <a:latin typeface="Arial" panose="020B0604020202020204" pitchFamily="34" charset="0"/>
                          <a:cs typeface="Arial" panose="020B0604020202020204" pitchFamily="34" charset="0"/>
                        </a:rPr>
                        <a:t>Individualiserte</a:t>
                      </a:r>
                      <a:r>
                        <a:rPr lang="de-DE" sz="900" u="none" strike="noStrike" dirty="0">
                          <a:effectLst/>
                          <a:latin typeface="Arial" panose="020B0604020202020204" pitchFamily="34" charset="0"/>
                          <a:cs typeface="Arial" panose="020B0604020202020204" pitchFamily="34" charset="0"/>
                        </a:rPr>
                        <a:t> </a:t>
                      </a:r>
                      <a:r>
                        <a:rPr lang="de-DE" sz="900" u="none" strike="noStrike" dirty="0" err="1">
                          <a:effectLst/>
                          <a:latin typeface="Arial" panose="020B0604020202020204" pitchFamily="34" charset="0"/>
                          <a:cs typeface="Arial" panose="020B0604020202020204" pitchFamily="34" charset="0"/>
                        </a:rPr>
                        <a:t>Besuchsvorschöläge</a:t>
                      </a:r>
                      <a:r>
                        <a:rPr lang="de-DE" sz="900" u="none" strike="noStrike" dirty="0">
                          <a:effectLst/>
                          <a:latin typeface="Arial" panose="020B0604020202020204" pitchFamily="34" charset="0"/>
                          <a:cs typeface="Arial" panose="020B0604020202020204" pitchFamily="34" charset="0"/>
                        </a:rPr>
                        <a:t> (dir hat die bar gefallen, daher könnte dir auch diese Bar gefallen</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Bewertungsfunktion von </a:t>
                      </a:r>
                      <a:r>
                        <a:rPr lang="de-DE" sz="900" u="none" strike="noStrike" dirty="0" smtClean="0">
                          <a:effectLst/>
                          <a:latin typeface="Arial" panose="020B0604020202020204" pitchFamily="34" charset="0"/>
                          <a:cs typeface="Arial" panose="020B0604020202020204" pitchFamily="34" charset="0"/>
                        </a:rPr>
                        <a:t>Bars</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Funktion zur Punkte sammeln, die bei Partnerbars eingelöst werden </a:t>
                      </a:r>
                      <a:r>
                        <a:rPr lang="de-DE" sz="900" u="none" strike="noStrike" dirty="0" smtClean="0">
                          <a:effectLst/>
                          <a:latin typeface="Arial" panose="020B0604020202020204" pitchFamily="34" charset="0"/>
                          <a:cs typeface="Arial" panose="020B0604020202020204" pitchFamily="34" charset="0"/>
                        </a:rPr>
                        <a:t>können</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Aktionen durch Kooperation mit Bars</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418746">
                <a:tc>
                  <a:txBody>
                    <a:bodyPr/>
                    <a:lstStyle/>
                    <a:p>
                      <a:pPr algn="l" fontAlgn="b"/>
                      <a:r>
                        <a:rPr lang="de-DE" sz="900" u="none" strike="noStrike" dirty="0">
                          <a:effectLst/>
                          <a:latin typeface="Arial" panose="020B0604020202020204" pitchFamily="34" charset="0"/>
                          <a:cs typeface="Arial" panose="020B0604020202020204" pitchFamily="34" charset="0"/>
                        </a:rPr>
                        <a:t>Typische Bilder für die entsprechenden </a:t>
                      </a:r>
                      <a:r>
                        <a:rPr lang="de-DE" sz="900" u="none" strike="noStrike" dirty="0" smtClean="0">
                          <a:effectLst/>
                          <a:latin typeface="Arial" panose="020B0604020202020204" pitchFamily="34" charset="0"/>
                          <a:cs typeface="Arial" panose="020B0604020202020204" pitchFamily="34" charset="0"/>
                        </a:rPr>
                        <a:t>Lokale</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Bei den Einschränkungen, also Verweilzeit und Radius... Maßeinheiten mit angeben.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251500">
                <a:tc>
                  <a:txBody>
                    <a:bodyPr/>
                    <a:lstStyle/>
                    <a:p>
                      <a:pPr algn="l" fontAlgn="b"/>
                      <a:r>
                        <a:rPr lang="de-DE" sz="900" u="none" strike="noStrike" dirty="0">
                          <a:effectLst/>
                          <a:latin typeface="Arial" panose="020B0604020202020204" pitchFamily="34" charset="0"/>
                          <a:cs typeface="Arial" panose="020B0604020202020204" pitchFamily="34" charset="0"/>
                        </a:rPr>
                        <a:t>Detailinfos über das </a:t>
                      </a:r>
                      <a:r>
                        <a:rPr lang="de-DE" sz="900" u="none" strike="noStrike" dirty="0" smtClean="0">
                          <a:effectLst/>
                          <a:latin typeface="Arial" panose="020B0604020202020204" pitchFamily="34" charset="0"/>
                          <a:cs typeface="Arial" panose="020B0604020202020204" pitchFamily="34" charset="0"/>
                        </a:rPr>
                        <a:t>Essen</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Direkter Link zur Getränke-/Speisekarte </a:t>
                      </a:r>
                      <a:r>
                        <a:rPr lang="de-DE" sz="900" u="none" strike="noStrike" dirty="0" err="1">
                          <a:effectLst/>
                          <a:latin typeface="Arial" panose="020B0604020202020204" pitchFamily="34" charset="0"/>
                          <a:cs typeface="Arial" panose="020B0604020202020204" pitchFamily="34" charset="0"/>
                        </a:rPr>
                        <a:t>bzw</a:t>
                      </a:r>
                      <a:r>
                        <a:rPr lang="de-DE" sz="900" u="none" strike="noStrike" dirty="0">
                          <a:effectLst/>
                          <a:latin typeface="Arial" panose="020B0604020202020204" pitchFamily="34" charset="0"/>
                          <a:cs typeface="Arial" panose="020B0604020202020204" pitchFamily="34" charset="0"/>
                        </a:rPr>
                        <a:t> Eingliederung der Karten in die App</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219612">
                <a:tc>
                  <a:txBody>
                    <a:bodyPr/>
                    <a:lstStyle/>
                    <a:p>
                      <a:pPr algn="l" fontAlgn="b"/>
                      <a:r>
                        <a:rPr lang="de-DE" sz="900" u="none" strike="noStrike" dirty="0">
                          <a:effectLst/>
                          <a:latin typeface="Arial" panose="020B0604020202020204" pitchFamily="34" charset="0"/>
                          <a:cs typeface="Arial" panose="020B0604020202020204" pitchFamily="34" charset="0"/>
                        </a:rPr>
                        <a:t>Wenn die Anwendung von Studenten genutzt wird, schreibt Preiskategorien bei der Suche dazu. Sodass man ggf. die teureren Bars meiden kann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110219">
                <a:tc>
                  <a:txBody>
                    <a:bodyPr/>
                    <a:lstStyle/>
                    <a:p>
                      <a:pPr algn="l" fontAlgn="b"/>
                      <a:r>
                        <a:rPr lang="de-DE" sz="900" u="none" strike="noStrike">
                          <a:effectLst/>
                          <a:latin typeface="Arial" panose="020B0604020202020204" pitchFamily="34" charset="0"/>
                          <a:cs typeface="Arial" panose="020B0604020202020204" pitchFamily="34" charset="0"/>
                        </a:rPr>
                        <a:t>PLZ könnte etwas ungenau sein</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1036" marR="1036" marT="1036" marB="0" anchor="b"/>
                </a:tc>
              </a:tr>
              <a:tr h="251500">
                <a:tc>
                  <a:txBody>
                    <a:bodyPr/>
                    <a:lstStyle/>
                    <a:p>
                      <a:pPr algn="l" fontAlgn="b"/>
                      <a:r>
                        <a:rPr lang="de-DE" sz="900" u="none" strike="noStrike" dirty="0" err="1">
                          <a:effectLst/>
                          <a:latin typeface="Arial" panose="020B0604020202020204" pitchFamily="34" charset="0"/>
                          <a:cs typeface="Arial" panose="020B0604020202020204" pitchFamily="34" charset="0"/>
                        </a:rPr>
                        <a:t>Hacienda</a:t>
                      </a:r>
                      <a:r>
                        <a:rPr lang="de-DE" sz="900" u="none" strike="noStrike" dirty="0">
                          <a:effectLst/>
                          <a:latin typeface="Arial" panose="020B0604020202020204" pitchFamily="34" charset="0"/>
                          <a:cs typeface="Arial" panose="020B0604020202020204" pitchFamily="34" charset="0"/>
                        </a:rPr>
                        <a:t> eventuell richtig schreiben :-</a:t>
                      </a:r>
                      <a:r>
                        <a:rPr lang="de-DE" sz="900" u="none" strike="noStrike" dirty="0" smtClean="0">
                          <a:effectLst/>
                          <a:latin typeface="Arial" panose="020B0604020202020204" pitchFamily="34" charset="0"/>
                          <a:cs typeface="Arial" panose="020B0604020202020204" pitchFamily="34" charset="0"/>
                        </a:rPr>
                        <a:t>P</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Sonst coole Idee!</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bl>
          </a:graphicData>
        </a:graphic>
      </p:graphicFrame>
    </p:spTree>
    <p:extLst>
      <p:ext uri="{BB962C8B-B14F-4D97-AF65-F5344CB8AC3E}">
        <p14:creationId xmlns:p14="http://schemas.microsoft.com/office/powerpoint/2010/main" val="164108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57782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dient der Überprüfung des bisherigen Entwicklungsstands. </a:t>
            </a:r>
            <a:r>
              <a:rPr lang="de-DE" sz="1600" dirty="0">
                <a:solidFill>
                  <a:schemeClr val="bg1"/>
                </a:solidFill>
                <a:latin typeface="Arial" panose="020B0604020202020204" pitchFamily="34" charset="0"/>
                <a:cs typeface="Arial" panose="020B0604020202020204" pitchFamily="34" charset="0"/>
              </a:rPr>
              <a:t>Hauptsächlich werden </a:t>
            </a:r>
            <a:r>
              <a:rPr lang="de-DE" sz="1600" dirty="0" smtClean="0">
                <a:solidFill>
                  <a:schemeClr val="bg1"/>
                </a:solidFill>
                <a:latin typeface="Arial" panose="020B0604020202020204" pitchFamily="34" charset="0"/>
                <a:cs typeface="Arial" panose="020B0604020202020204" pitchFamily="34" charset="0"/>
              </a:rPr>
              <a:t>Inhalte der Anwendung, die Funktionen sowie das Design </a:t>
            </a:r>
            <a:r>
              <a:rPr lang="de-DE" sz="1600" dirty="0" err="1">
                <a:solidFill>
                  <a:schemeClr val="bg1"/>
                </a:solidFill>
                <a:latin typeface="Arial" panose="020B0604020202020204" pitchFamily="34" charset="0"/>
                <a:cs typeface="Arial" panose="020B0604020202020204" pitchFamily="34" charset="0"/>
              </a:rPr>
              <a:t>Design</a:t>
            </a:r>
            <a:r>
              <a:rPr lang="de-DE" sz="1600" dirty="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Anwendung einem potentiellen Publikum dargestellt. </a:t>
            </a:r>
            <a:r>
              <a:rPr lang="de-DE" sz="1600" dirty="0">
                <a:solidFill>
                  <a:schemeClr val="bg1"/>
                </a:solidFill>
                <a:latin typeface="Arial" panose="020B0604020202020204" pitchFamily="34" charset="0"/>
                <a:cs typeface="Arial" panose="020B0604020202020204" pitchFamily="34" charset="0"/>
              </a:rPr>
              <a:t>Die Teilnehmer der Umfrage geben </a:t>
            </a:r>
            <a:r>
              <a:rPr lang="de-DE" sz="1600" dirty="0" smtClean="0">
                <a:solidFill>
                  <a:schemeClr val="bg1"/>
                </a:solidFill>
                <a:latin typeface="Arial" panose="020B0604020202020204" pitchFamily="34" charset="0"/>
                <a:cs typeface="Arial" panose="020B0604020202020204" pitchFamily="34" charset="0"/>
              </a:rPr>
              <a:t>Ihre Meinungen </a:t>
            </a:r>
            <a:r>
              <a:rPr lang="de-DE" sz="1600" dirty="0">
                <a:solidFill>
                  <a:schemeClr val="bg1"/>
                </a:solidFill>
                <a:latin typeface="Arial" panose="020B0604020202020204" pitchFamily="34" charset="0"/>
                <a:cs typeface="Arial" panose="020B0604020202020204" pitchFamily="34" charset="0"/>
              </a:rPr>
              <a:t>über </a:t>
            </a:r>
            <a:r>
              <a:rPr lang="de-DE" sz="1600" dirty="0" smtClean="0">
                <a:solidFill>
                  <a:schemeClr val="bg1"/>
                </a:solidFill>
                <a:latin typeface="Arial" panose="020B0604020202020204" pitchFamily="34" charset="0"/>
                <a:cs typeface="Arial" panose="020B0604020202020204" pitchFamily="34" charset="0"/>
              </a:rPr>
              <a:t>umgesetzte </a:t>
            </a:r>
            <a:r>
              <a:rPr lang="de-DE" sz="1600" dirty="0">
                <a:solidFill>
                  <a:schemeClr val="bg1"/>
                </a:solidFill>
                <a:latin typeface="Arial" panose="020B0604020202020204" pitchFamily="34" charset="0"/>
                <a:cs typeface="Arial" panose="020B0604020202020204" pitchFamily="34" charset="0"/>
              </a:rPr>
              <a:t>Funktionen </a:t>
            </a:r>
            <a:r>
              <a:rPr lang="de-DE" sz="1600" dirty="0" smtClean="0">
                <a:solidFill>
                  <a:schemeClr val="bg1"/>
                </a:solidFill>
                <a:latin typeface="Arial" panose="020B0604020202020204" pitchFamily="34" charset="0"/>
                <a:cs typeface="Arial" panose="020B0604020202020204" pitchFamily="34" charset="0"/>
              </a:rPr>
              <a:t>wieder. Die gewonnen Erkenntnisse sollen in den Entwicklungsprozess zurück geliefert werden.</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 Durchführung und Analyse der Umfrage</a:t>
            </a:r>
            <a:endParaRPr lang="de-DE" sz="2000" dirty="0">
              <a:latin typeface="Arial" panose="020B0604020202020204" pitchFamily="34" charset="0"/>
              <a:cs typeface="Arial" panose="020B0604020202020204" pitchFamily="34" charset="0"/>
            </a:endParaRPr>
          </a:p>
        </p:txBody>
      </p:sp>
      <p:sp>
        <p:nvSpPr>
          <p:cNvPr id="9" name="Rechteck 8"/>
          <p:cNvSpPr/>
          <p:nvPr/>
        </p:nvSpPr>
        <p:spPr>
          <a:xfrm>
            <a:off x="469062" y="3627760"/>
            <a:ext cx="8208000" cy="109738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enthält 21 Fragen, davon 4 zur statistischen Einordnung und gliedert sich in die Teile: Ausschlussfrage, Inhalt, Funktionen, Design und Verbesserungsvorschläge. Die Umfrage wurde am 06.01.2015 gestartet und war bis zum </a:t>
            </a:r>
            <a:r>
              <a:rPr lang="de-DE" sz="1600" dirty="0" smtClean="0">
                <a:solidFill>
                  <a:schemeClr val="bg1"/>
                </a:solidFill>
                <a:latin typeface="Arial" panose="020B0604020202020204" pitchFamily="34" charset="0"/>
                <a:cs typeface="Arial" panose="020B0604020202020204" pitchFamily="34" charset="0"/>
              </a:rPr>
              <a:t>11.01.2015 </a:t>
            </a:r>
            <a:r>
              <a:rPr lang="de-DE" sz="1600" dirty="0" smtClean="0">
                <a:solidFill>
                  <a:schemeClr val="bg1"/>
                </a:solidFill>
                <a:latin typeface="Arial" panose="020B0604020202020204" pitchFamily="34" charset="0"/>
                <a:cs typeface="Arial" panose="020B0604020202020204" pitchFamily="34" charset="0"/>
              </a:rPr>
              <a:t>geöffnet. Die Umfrage wurde über verschiedenen Kanäle verteilt und beworben.</a:t>
            </a:r>
            <a:endParaRPr lang="de-DE" sz="1600" dirty="0">
              <a:latin typeface="Arial" panose="020B0604020202020204" pitchFamily="34" charset="0"/>
              <a:cs typeface="Arial" panose="020B0604020202020204" pitchFamily="34" charset="0"/>
            </a:endParaRPr>
          </a:p>
        </p:txBody>
      </p:sp>
      <p:sp>
        <p:nvSpPr>
          <p:cNvPr id="10" name="Rechteck 9"/>
          <p:cNvSpPr/>
          <p:nvPr/>
        </p:nvSpPr>
        <p:spPr>
          <a:xfrm>
            <a:off x="469062" y="5249912"/>
            <a:ext cx="8208000" cy="93610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Bei der Analyse der Umfrage werden </a:t>
            </a:r>
            <a:r>
              <a:rPr lang="de-DE" sz="1600" dirty="0" smtClean="0">
                <a:solidFill>
                  <a:schemeClr val="bg1"/>
                </a:solidFill>
                <a:latin typeface="Arial" panose="020B0604020202020204" pitchFamily="34" charset="0"/>
                <a:cs typeface="Arial" panose="020B0604020202020204" pitchFamily="34" charset="0"/>
              </a:rPr>
              <a:t>die </a:t>
            </a:r>
            <a:r>
              <a:rPr lang="de-DE" sz="1600" dirty="0">
                <a:solidFill>
                  <a:schemeClr val="bg1"/>
                </a:solidFill>
                <a:latin typeface="Arial" panose="020B0604020202020204" pitchFamily="34" charset="0"/>
                <a:cs typeface="Arial" panose="020B0604020202020204" pitchFamily="34" charset="0"/>
              </a:rPr>
              <a:t>Basic </a:t>
            </a:r>
            <a:r>
              <a:rPr lang="de-DE" sz="1600" dirty="0" err="1" smtClean="0">
                <a:solidFill>
                  <a:schemeClr val="bg1"/>
                </a:solidFill>
                <a:latin typeface="Arial" panose="020B0604020202020204" pitchFamily="34" charset="0"/>
                <a:cs typeface="Arial" panose="020B0604020202020204" pitchFamily="34" charset="0"/>
              </a:rPr>
              <a:t>Frequencys</a:t>
            </a:r>
            <a:r>
              <a:rPr lang="de-DE" sz="1600" dirty="0" smtClean="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a:t>
            </a:r>
            <a:r>
              <a:rPr lang="de-DE" sz="1600" dirty="0" smtClean="0">
                <a:solidFill>
                  <a:schemeClr val="bg1"/>
                </a:solidFill>
                <a:latin typeface="Arial" panose="020B0604020202020204" pitchFamily="34" charset="0"/>
                <a:cs typeface="Arial" panose="020B0604020202020204" pitchFamily="34" charset="0"/>
              </a:rPr>
              <a:t>Fragen betrachtet. Die Analyse wurde mit Hilfe von Microsoft Excel 2010 und SPSS 20 durchgeführt.</a:t>
            </a:r>
            <a:endParaRPr lang="de-DE" sz="16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25492"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a:t>
            </a:r>
            <a:endParaRPr lang="de-DE" sz="2000" b="1" dirty="0">
              <a:latin typeface="Arial" panose="020B0604020202020204" pitchFamily="34" charset="0"/>
              <a:cs typeface="Arial" panose="020B0604020202020204" pitchFamily="34" charset="0"/>
            </a:endParaRPr>
          </a:p>
        </p:txBody>
      </p:sp>
      <p:sp>
        <p:nvSpPr>
          <p:cNvPr id="12" name="Textfeld 11"/>
          <p:cNvSpPr txBox="1"/>
          <p:nvPr/>
        </p:nvSpPr>
        <p:spPr>
          <a:xfrm>
            <a:off x="367462" y="3271902"/>
            <a:ext cx="1896673"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Durchführung</a:t>
            </a:r>
            <a:endParaRPr lang="de-DE" sz="2000" b="1" dirty="0">
              <a:latin typeface="Arial" panose="020B0604020202020204" pitchFamily="34" charset="0"/>
              <a:cs typeface="Arial" panose="020B0604020202020204" pitchFamily="34" charset="0"/>
            </a:endParaRPr>
          </a:p>
        </p:txBody>
      </p:sp>
      <p:sp>
        <p:nvSpPr>
          <p:cNvPr id="13" name="Textfeld 12"/>
          <p:cNvSpPr txBox="1"/>
          <p:nvPr/>
        </p:nvSpPr>
        <p:spPr>
          <a:xfrm>
            <a:off x="392861" y="4875202"/>
            <a:ext cx="1168910"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Analyse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567722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6</a:t>
            </a:r>
            <a:r>
              <a:rPr lang="de-DE" sz="2000" b="1" dirty="0" smtClean="0">
                <a:latin typeface="Arial" panose="020B0604020202020204" pitchFamily="34" charset="0"/>
                <a:cs typeface="Arial" panose="020B0604020202020204" pitchFamily="34" charset="0"/>
              </a:rPr>
              <a:t>. Verbesserungsvorschläge </a:t>
            </a:r>
            <a:r>
              <a:rPr lang="de-DE" sz="2000" dirty="0" smtClean="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Gesamt</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a:latin typeface="Arial" panose="020B0604020202020204" pitchFamily="34" charset="0"/>
                <a:cs typeface="Arial" panose="020B0604020202020204" pitchFamily="34" charset="0"/>
              </a:rPr>
              <a:t>18 Teilnehmer haben dieses Freitextfeld genutzt um Verbesserungsvorschläge einzubringen.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Q17 </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Welche weiteren Verbesserungsvorschläge oder Einfälle hast du sonst noch zum Thema Happy-Hour Routenplanung bzw. unseren konkreten Entwürfen?</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18</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graphicFrame>
        <p:nvGraphicFramePr>
          <p:cNvPr id="9" name="Tabelle 8"/>
          <p:cNvGraphicFramePr>
            <a:graphicFrameLocks noGrp="1"/>
          </p:cNvGraphicFramePr>
          <p:nvPr>
            <p:extLst>
              <p:ext uri="{D42A27DB-BD31-4B8C-83A1-F6EECF244321}">
                <p14:modId xmlns:p14="http://schemas.microsoft.com/office/powerpoint/2010/main" val="3226749585"/>
              </p:ext>
            </p:extLst>
          </p:nvPr>
        </p:nvGraphicFramePr>
        <p:xfrm>
          <a:off x="1115616" y="1916832"/>
          <a:ext cx="6552727" cy="2813419"/>
        </p:xfrm>
        <a:graphic>
          <a:graphicData uri="http://schemas.openxmlformats.org/drawingml/2006/table">
            <a:tbl>
              <a:tblPr>
                <a:tableStyleId>{5C22544A-7EE6-4342-B048-85BDC9FD1C3A}</a:tableStyleId>
              </a:tblPr>
              <a:tblGrid>
                <a:gridCol w="6552727"/>
              </a:tblGrid>
              <a:tr h="349027">
                <a:tc>
                  <a:txBody>
                    <a:bodyPr/>
                    <a:lstStyle/>
                    <a:p>
                      <a:pPr algn="l" fontAlgn="b"/>
                      <a:r>
                        <a:rPr lang="de-DE" sz="900" u="none" strike="noStrike" dirty="0">
                          <a:effectLst/>
                          <a:latin typeface="Arial" panose="020B0604020202020204" pitchFamily="34" charset="0"/>
                          <a:cs typeface="Arial" panose="020B0604020202020204" pitchFamily="34" charset="0"/>
                        </a:rPr>
                        <a:t>Die Texte im Beispiel waren schlecht lesbar. Für das Eingeben von Datum/Uhrzeit wäre es vielleicht besser auf die vorgefertigten Elemente von iOS/Android zurückzugreifen statt dem Schieberegler.</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34178">
                <a:tc>
                  <a:txBody>
                    <a:bodyPr/>
                    <a:lstStyle/>
                    <a:p>
                      <a:pPr algn="l" fontAlgn="b"/>
                      <a:r>
                        <a:rPr lang="de-DE" sz="900" u="none" strike="noStrike">
                          <a:effectLst/>
                          <a:latin typeface="Arial" panose="020B0604020202020204" pitchFamily="34" charset="0"/>
                          <a:cs typeface="Arial" panose="020B0604020202020204" pitchFamily="34" charset="0"/>
                        </a:rPr>
                        <a:t>Wo ist die Karte? </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1036" marR="1036" marT="1036" marB="0" anchor="b"/>
                </a:tc>
              </a:tr>
              <a:tr h="166746">
                <a:tc>
                  <a:txBody>
                    <a:bodyPr/>
                    <a:lstStyle/>
                    <a:p>
                      <a:pPr algn="l" fontAlgn="b"/>
                      <a:r>
                        <a:rPr lang="de-DE" sz="900" u="none" strike="noStrike" dirty="0">
                          <a:effectLst/>
                          <a:latin typeface="Arial" panose="020B0604020202020204" pitchFamily="34" charset="0"/>
                          <a:cs typeface="Arial" panose="020B0604020202020204" pitchFamily="34" charset="0"/>
                        </a:rPr>
                        <a:t>Die Möglichkeit weit hineinzoomen zu können und gut lesbare Kontraste wären mir wichtig ;)</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83891">
                <a:tc>
                  <a:txBody>
                    <a:bodyPr/>
                    <a:lstStyle/>
                    <a:p>
                      <a:pPr algn="l" fontAlgn="b"/>
                      <a:r>
                        <a:rPr lang="de-DE" sz="900" u="none" strike="noStrike" dirty="0">
                          <a:effectLst/>
                          <a:latin typeface="Arial" panose="020B0604020202020204" pitchFamily="34" charset="0"/>
                          <a:cs typeface="Arial" panose="020B0604020202020204" pitchFamily="34" charset="0"/>
                        </a:rPr>
                        <a:t>Der Kontrast von Bildern und Text sollte stärker sein</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0">
                <a:tc>
                  <a:txBody>
                    <a:bodyPr/>
                    <a:lstStyle/>
                    <a:p>
                      <a:pPr algn="l" fontAlgn="b"/>
                      <a:r>
                        <a:rPr lang="de-DE" sz="900" u="none" strike="noStrike">
                          <a:effectLst/>
                          <a:latin typeface="Arial" panose="020B0604020202020204" pitchFamily="34" charset="0"/>
                          <a:cs typeface="Arial" panose="020B0604020202020204" pitchFamily="34" charset="0"/>
                        </a:rPr>
                        <a:t>keine</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1036" marR="1036" marT="1036" marB="0" anchor="b"/>
                </a:tc>
              </a:tr>
              <a:tr h="166746">
                <a:tc>
                  <a:txBody>
                    <a:bodyPr/>
                    <a:lstStyle/>
                    <a:p>
                      <a:pPr algn="l" fontAlgn="b"/>
                      <a:r>
                        <a:rPr lang="de-DE" sz="900" u="none" strike="noStrike">
                          <a:effectLst/>
                          <a:latin typeface="Arial" panose="020B0604020202020204" pitchFamily="34" charset="0"/>
                          <a:cs typeface="Arial" panose="020B0604020202020204" pitchFamily="34" charset="0"/>
                        </a:rPr>
                        <a:t>Eine Angabe ob es bei mehreren Personen oder durch andere Aktionen Rabatte gibt. Z.b. extend LBBW Karte</a:t>
                      </a:r>
                      <a:endParaRPr lang="de-DE" sz="900" b="0" i="0" u="none" strike="noStrike">
                        <a:solidFill>
                          <a:srgbClr val="000000"/>
                        </a:solidFill>
                        <a:effectLst/>
                        <a:latin typeface="Arial" panose="020B0604020202020204" pitchFamily="34" charset="0"/>
                        <a:cs typeface="Arial" panose="020B0604020202020204" pitchFamily="34" charset="0"/>
                      </a:endParaRPr>
                    </a:p>
                  </a:txBody>
                  <a:tcPr marL="1036" marR="1036" marT="1036" marB="0" anchor="b"/>
                </a:tc>
              </a:tr>
              <a:tr h="1028440">
                <a:tc>
                  <a:txBody>
                    <a:bodyPr/>
                    <a:lstStyle/>
                    <a:p>
                      <a:pPr algn="l" fontAlgn="b"/>
                      <a:r>
                        <a:rPr lang="de-DE" sz="900" u="none" strike="noStrike" dirty="0">
                          <a:effectLst/>
                          <a:latin typeface="Arial" panose="020B0604020202020204" pitchFamily="34" charset="0"/>
                          <a:cs typeface="Arial" panose="020B0604020202020204" pitchFamily="34" charset="0"/>
                        </a:rPr>
                        <a:t>Option auf Einstellung wer sehen kann wo ich bin/ was ich mache... wäre ungut wenn die App wie ein GPS </a:t>
                      </a:r>
                      <a:r>
                        <a:rPr lang="de-DE" sz="900" u="none" strike="noStrike" dirty="0" err="1">
                          <a:effectLst/>
                          <a:latin typeface="Arial" panose="020B0604020202020204" pitchFamily="34" charset="0"/>
                          <a:cs typeface="Arial" panose="020B0604020202020204" pitchFamily="34" charset="0"/>
                        </a:rPr>
                        <a:t>tracker</a:t>
                      </a:r>
                      <a:r>
                        <a:rPr lang="de-DE" sz="900" u="none" strike="noStrike" dirty="0">
                          <a:effectLst/>
                          <a:latin typeface="Arial" panose="020B0604020202020204" pitchFamily="34" charset="0"/>
                          <a:cs typeface="Arial" panose="020B0604020202020204" pitchFamily="34" charset="0"/>
                        </a:rPr>
                        <a:t> genutzt werden könnte und dann es </a:t>
                      </a:r>
                      <a:r>
                        <a:rPr lang="de-DE" sz="900" u="none" strike="noStrike" dirty="0" err="1">
                          <a:effectLst/>
                          <a:latin typeface="Arial" panose="020B0604020202020204" pitchFamily="34" charset="0"/>
                          <a:cs typeface="Arial" panose="020B0604020202020204" pitchFamily="34" charset="0"/>
                        </a:rPr>
                        <a:t>zoff</a:t>
                      </a:r>
                      <a:r>
                        <a:rPr lang="de-DE" sz="900" u="none" strike="noStrike" dirty="0">
                          <a:effectLst/>
                          <a:latin typeface="Arial" panose="020B0604020202020204" pitchFamily="34" charset="0"/>
                          <a:cs typeface="Arial" panose="020B0604020202020204" pitchFamily="34" charset="0"/>
                        </a:rPr>
                        <a:t> mit dem Partner oder </a:t>
                      </a:r>
                      <a:r>
                        <a:rPr lang="de-DE" sz="900" u="none" strike="noStrike" dirty="0" err="1">
                          <a:effectLst/>
                          <a:latin typeface="Arial" panose="020B0604020202020204" pitchFamily="34" charset="0"/>
                          <a:cs typeface="Arial" panose="020B0604020202020204" pitchFamily="34" charset="0"/>
                        </a:rPr>
                        <a:t>nen</a:t>
                      </a:r>
                      <a:r>
                        <a:rPr lang="de-DE" sz="900" u="none" strike="noStrike" dirty="0">
                          <a:effectLst/>
                          <a:latin typeface="Arial" panose="020B0604020202020204" pitchFamily="34" charset="0"/>
                          <a:cs typeface="Arial" panose="020B0604020202020204" pitchFamily="34" charset="0"/>
                        </a:rPr>
                        <a:t> Freunden gibt</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Wenn man die App abstellt sammelt sie keine GPS Daten o.ä</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Verkehrsupdates/Stauanzeiger und Umleitungsbescheide wenn Wege </a:t>
                      </a:r>
                      <a:r>
                        <a:rPr lang="de-DE" sz="900" u="none" strike="noStrike" dirty="0" err="1">
                          <a:effectLst/>
                          <a:latin typeface="Arial" panose="020B0604020202020204" pitchFamily="34" charset="0"/>
                          <a:cs typeface="Arial" panose="020B0604020202020204" pitchFamily="34" charset="0"/>
                        </a:rPr>
                        <a:t>bockiert</a:t>
                      </a:r>
                      <a:r>
                        <a:rPr lang="de-DE" sz="900" u="none" strike="noStrike" dirty="0">
                          <a:effectLst/>
                          <a:latin typeface="Arial" panose="020B0604020202020204" pitchFamily="34" charset="0"/>
                          <a:cs typeface="Arial" panose="020B0604020202020204" pitchFamily="34" charset="0"/>
                        </a:rPr>
                        <a:t> oder unpassierbar sind</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a:t>
                      </a:r>
                      <a:r>
                        <a:rPr lang="de-DE" sz="900" u="none" strike="noStrike" dirty="0" err="1">
                          <a:effectLst/>
                          <a:latin typeface="Arial" panose="020B0604020202020204" pitchFamily="34" charset="0"/>
                          <a:cs typeface="Arial" panose="020B0604020202020204" pitchFamily="34" charset="0"/>
                        </a:rPr>
                        <a:t>Safty</a:t>
                      </a:r>
                      <a:r>
                        <a:rPr lang="de-DE" sz="900" u="none" strike="noStrike" dirty="0">
                          <a:effectLst/>
                          <a:latin typeface="Arial" panose="020B0604020202020204" pitchFamily="34" charset="0"/>
                          <a:cs typeface="Arial" panose="020B0604020202020204" pitchFamily="34" charset="0"/>
                        </a:rPr>
                        <a:t> Route" Option damit man nicht durch dunkle Parks etc. gelotst wird</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Einen "Ich bin voll wie Eimer BRING MICH HEIM"- Button draufklicken und das davor eingegebene schlafplatzziel wird </a:t>
                      </a:r>
                      <a:r>
                        <a:rPr lang="de-DE" sz="900" u="none" strike="noStrike" dirty="0" err="1">
                          <a:effectLst/>
                          <a:latin typeface="Arial" panose="020B0604020202020204" pitchFamily="34" charset="0"/>
                          <a:cs typeface="Arial" panose="020B0604020202020204" pitchFamily="34" charset="0"/>
                        </a:rPr>
                        <a:t>geziegt</a:t>
                      </a:r>
                      <a:r>
                        <a:rPr lang="de-DE" sz="900" u="none" strike="noStrike" dirty="0">
                          <a:effectLst/>
                          <a:latin typeface="Arial" panose="020B0604020202020204" pitchFamily="34" charset="0"/>
                          <a:cs typeface="Arial" panose="020B0604020202020204" pitchFamily="34" charset="0"/>
                        </a:rPr>
                        <a:t> (Hotel, WG, Kumpels </a:t>
                      </a:r>
                      <a:r>
                        <a:rPr lang="de-DE" sz="900" u="none" strike="noStrike" dirty="0" err="1">
                          <a:effectLst/>
                          <a:latin typeface="Arial" panose="020B0604020202020204" pitchFamily="34" charset="0"/>
                          <a:cs typeface="Arial" panose="020B0604020202020204" pitchFamily="34" charset="0"/>
                        </a:rPr>
                        <a:t>couch</a:t>
                      </a:r>
                      <a:r>
                        <a:rPr lang="de-DE" sz="900" u="none" strike="noStrike" dirty="0">
                          <a:effectLst/>
                          <a:latin typeface="Arial" panose="020B0604020202020204" pitchFamily="34" charset="0"/>
                          <a:cs typeface="Arial" panose="020B0604020202020204" pitchFamily="34" charset="0"/>
                        </a:rPr>
                        <a:t> etc.)</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382169">
                <a:tc>
                  <a:txBody>
                    <a:bodyPr/>
                    <a:lstStyle/>
                    <a:p>
                      <a:pPr algn="l" fontAlgn="b"/>
                      <a:r>
                        <a:rPr lang="de-DE" sz="900" u="none" strike="noStrike" dirty="0">
                          <a:effectLst/>
                          <a:latin typeface="Arial" panose="020B0604020202020204" pitchFamily="34" charset="0"/>
                          <a:cs typeface="Arial" panose="020B0604020202020204" pitchFamily="34" charset="0"/>
                        </a:rPr>
                        <a:t>- ggf. genauere Definitionen bzgl. Optionen (Location in Meter oder Kilometer?)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 Verweildauer in Stunden oder Minuten? </a:t>
                      </a:r>
                      <a:r>
                        <a:rPr lang="de-DE" sz="900" u="none" strike="noStrike" dirty="0" err="1">
                          <a:effectLst/>
                          <a:latin typeface="Arial" panose="020B0604020202020204" pitchFamily="34" charset="0"/>
                          <a:cs typeface="Arial" panose="020B0604020202020204" pitchFamily="34" charset="0"/>
                        </a:rPr>
                        <a:t>vllt</a:t>
                      </a:r>
                      <a:r>
                        <a:rPr lang="de-DE" sz="900" u="none" strike="noStrike" dirty="0">
                          <a:effectLst/>
                          <a:latin typeface="Arial" panose="020B0604020202020204" pitchFamily="34" charset="0"/>
                          <a:cs typeface="Arial" panose="020B0604020202020204" pitchFamily="34" charset="0"/>
                        </a:rPr>
                        <a:t> Anzeige= "0:01h</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-Einbinden der HP als Link zu den Webseiten der Locations</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r h="183317">
                <a:tc>
                  <a:txBody>
                    <a:bodyPr/>
                    <a:lstStyle/>
                    <a:p>
                      <a:pPr algn="l" fontAlgn="b"/>
                      <a:r>
                        <a:rPr lang="de-DE" sz="900" u="none" strike="noStrike" dirty="0">
                          <a:effectLst/>
                          <a:latin typeface="Arial" panose="020B0604020202020204" pitchFamily="34" charset="0"/>
                          <a:cs typeface="Arial" panose="020B0604020202020204" pitchFamily="34" charset="0"/>
                        </a:rPr>
                        <a:t>1. werdet ihr diese App kostenlos anbieten</a:t>
                      </a:r>
                      <a:r>
                        <a:rPr lang="de-DE" sz="900" u="none" strike="noStrike" dirty="0" smtClean="0">
                          <a:effectLst/>
                          <a:latin typeface="Arial" panose="020B0604020202020204" pitchFamily="34" charset="0"/>
                          <a:cs typeface="Arial" panose="020B0604020202020204" pitchFamily="34" charset="0"/>
                        </a:rPr>
                        <a:t>?</a:t>
                      </a:r>
                      <a:r>
                        <a:rPr lang="de-DE" sz="900" u="none" strike="noStrike" dirty="0">
                          <a:effectLst/>
                          <a:latin typeface="Arial" panose="020B0604020202020204" pitchFamily="34" charset="0"/>
                          <a:cs typeface="Arial" panose="020B0604020202020204" pitchFamily="34" charset="0"/>
                        </a:rPr>
                        <a:t/>
                      </a:r>
                      <a:br>
                        <a:rPr lang="de-DE" sz="900" u="none" strike="noStrike" dirty="0">
                          <a:effectLst/>
                          <a:latin typeface="Arial" panose="020B0604020202020204" pitchFamily="34" charset="0"/>
                          <a:cs typeface="Arial" panose="020B0604020202020204" pitchFamily="34" charset="0"/>
                        </a:rPr>
                      </a:br>
                      <a:r>
                        <a:rPr lang="de-DE" sz="900" u="none" strike="noStrike" dirty="0">
                          <a:effectLst/>
                          <a:latin typeface="Arial" panose="020B0604020202020204" pitchFamily="34" charset="0"/>
                          <a:cs typeface="Arial" panose="020B0604020202020204" pitchFamily="34" charset="0"/>
                        </a:rPr>
                        <a:t>2. wird ab und zu </a:t>
                      </a:r>
                      <a:r>
                        <a:rPr lang="de-DE" sz="900" u="none" strike="noStrike" dirty="0" err="1">
                          <a:effectLst/>
                          <a:latin typeface="Arial" panose="020B0604020202020204" pitchFamily="34" charset="0"/>
                          <a:cs typeface="Arial" panose="020B0604020202020204" pitchFamily="34" charset="0"/>
                        </a:rPr>
                        <a:t>werbung</a:t>
                      </a:r>
                      <a:r>
                        <a:rPr lang="de-DE" sz="900" u="none" strike="noStrike" dirty="0">
                          <a:effectLst/>
                          <a:latin typeface="Arial" panose="020B0604020202020204" pitchFamily="34" charset="0"/>
                          <a:cs typeface="Arial" panose="020B0604020202020204" pitchFamily="34" charset="0"/>
                        </a:rPr>
                        <a:t> aufpoppen</a:t>
                      </a:r>
                      <a:r>
                        <a:rPr lang="de-DE" sz="900" u="none" strike="noStrike" dirty="0" smtClean="0">
                          <a:effectLst/>
                          <a:latin typeface="Arial" panose="020B0604020202020204" pitchFamily="34" charset="0"/>
                          <a:cs typeface="Arial" panose="020B0604020202020204" pitchFamily="34" charset="0"/>
                        </a:rPr>
                        <a:t>?</a:t>
                      </a:r>
                      <a:endParaRPr lang="de-DE" sz="900" b="0" i="0" u="none" strike="noStrike" dirty="0">
                        <a:solidFill>
                          <a:srgbClr val="000000"/>
                        </a:solidFill>
                        <a:effectLst/>
                        <a:latin typeface="Arial" panose="020B0604020202020204" pitchFamily="34" charset="0"/>
                        <a:cs typeface="Arial" panose="020B0604020202020204" pitchFamily="34" charset="0"/>
                      </a:endParaRPr>
                    </a:p>
                  </a:txBody>
                  <a:tcPr marL="1036" marR="1036" marT="1036" marB="0" anchor="b"/>
                </a:tc>
              </a:tr>
            </a:tbl>
          </a:graphicData>
        </a:graphic>
      </p:graphicFrame>
    </p:spTree>
    <p:extLst>
      <p:ext uri="{BB962C8B-B14F-4D97-AF65-F5344CB8AC3E}">
        <p14:creationId xmlns:p14="http://schemas.microsoft.com/office/powerpoint/2010/main" val="2468318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lnSpcReduction="10000"/>
          </a:bodyPr>
          <a:lstStyle/>
          <a:p>
            <a:pPr>
              <a:spcBef>
                <a:spcPts val="0"/>
              </a:spcBef>
              <a:defRPr/>
            </a:pPr>
            <a:r>
              <a:rPr lang="de-DE" sz="1600" dirty="0" smtClean="0">
                <a:latin typeface="Arial" panose="020B0604020202020204" pitchFamily="34" charset="0"/>
                <a:cs typeface="Arial" panose="020B0604020202020204" pitchFamily="34" charset="0"/>
              </a:rPr>
              <a:t>Auf Grund der Priorisierung der Informationen (</a:t>
            </a:r>
            <a:r>
              <a:rPr lang="de-DE" sz="1600" dirty="0">
                <a:latin typeface="Arial" panose="020B0604020202020204" pitchFamily="34" charset="0"/>
                <a:cs typeface="Arial" panose="020B0604020202020204" pitchFamily="34" charset="0"/>
              </a:rPr>
              <a:t>Happy Hour Zeiten, Preisindizes, Adressen, Arten, Kundenbewertungen, </a:t>
            </a:r>
            <a:r>
              <a:rPr lang="de-DE" sz="1600" dirty="0" smtClean="0">
                <a:latin typeface="Arial" panose="020B0604020202020204" pitchFamily="34" charset="0"/>
                <a:cs typeface="Arial" panose="020B0604020202020204" pitchFamily="34" charset="0"/>
              </a:rPr>
              <a:t>Öffnungszeiten) kann festgestellt werden, welche Informationen am schnellsten für den Nutzer einsehbar sein müssen. (</a:t>
            </a:r>
            <a:r>
              <a:rPr lang="de-DE" sz="1600" dirty="0" smtClean="0">
                <a:latin typeface="Arial" panose="020B0604020202020204" pitchFamily="34" charset="0"/>
                <a:cs typeface="Arial" panose="020B0604020202020204" pitchFamily="34" charset="0"/>
                <a:hlinkClick r:id="rId2" action="ppaction://hlinksldjump"/>
              </a:rPr>
              <a:t>Folie 10</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Start Ort bzw. </a:t>
            </a:r>
            <a:r>
              <a:rPr lang="de-DE" sz="1600" dirty="0" err="1" smtClean="0">
                <a:latin typeface="Arial" panose="020B0604020202020204" pitchFamily="34" charset="0"/>
                <a:cs typeface="Arial" panose="020B0604020202020204" pitchFamily="34" charset="0"/>
              </a:rPr>
              <a:t>Plz</a:t>
            </a:r>
            <a:r>
              <a:rPr lang="de-DE" sz="1600" dirty="0" smtClean="0">
                <a:latin typeface="Arial" panose="020B0604020202020204" pitchFamily="34" charset="0"/>
                <a:cs typeface="Arial" panose="020B0604020202020204" pitchFamily="34" charset="0"/>
              </a:rPr>
              <a:t>, Radius zu weiteren Locations, Startuhrzeit und Tag werden von den Teilnehmern tendenziell als wichtig bis sehr wichtig eingeschätzt. (</a:t>
            </a:r>
            <a:r>
              <a:rPr lang="de-DE" sz="1600" dirty="0" smtClean="0">
                <a:latin typeface="Arial" panose="020B0604020202020204" pitchFamily="34" charset="0"/>
                <a:cs typeface="Arial" panose="020B0604020202020204" pitchFamily="34" charset="0"/>
                <a:hlinkClick r:id="rId3" action="ppaction://hlinksldjump"/>
              </a:rPr>
              <a:t>Folie 11</a:t>
            </a:r>
            <a:r>
              <a:rPr lang="de-DE" sz="1600" dirty="0">
                <a:latin typeface="Arial" panose="020B0604020202020204" pitchFamily="34" charset="0"/>
                <a:cs typeface="Arial" panose="020B0604020202020204" pitchFamily="34" charset="0"/>
                <a:hlinkClick r:id="rId3" action="ppaction://hlinksldjump"/>
              </a:rPr>
              <a:t> </a:t>
            </a:r>
            <a:r>
              <a:rPr lang="de-DE" sz="1600" dirty="0" smtClean="0">
                <a:latin typeface="Arial" panose="020B0604020202020204" pitchFamily="34" charset="0"/>
                <a:cs typeface="Arial" panose="020B0604020202020204" pitchFamily="34" charset="0"/>
              </a:rPr>
              <a:t>&amp; </a:t>
            </a:r>
            <a:r>
              <a:rPr lang="de-DE" sz="1600" dirty="0" smtClean="0">
                <a:latin typeface="Arial" panose="020B0604020202020204" pitchFamily="34" charset="0"/>
                <a:cs typeface="Arial" panose="020B0604020202020204" pitchFamily="34" charset="0"/>
                <a:hlinkClick r:id="rId4" action="ppaction://hlinksldjump"/>
              </a:rPr>
              <a:t>Folie 12</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Die Verweilzeit pro Location wird von den Nutzern als tendenziell unwichtige Einstellungsmöglichkeit angesehen. (</a:t>
            </a:r>
            <a:r>
              <a:rPr lang="de-DE" sz="1600" dirty="0" smtClean="0">
                <a:latin typeface="Arial" panose="020B0604020202020204" pitchFamily="34" charset="0"/>
                <a:cs typeface="Arial" panose="020B0604020202020204" pitchFamily="34" charset="0"/>
                <a:hlinkClick r:id="rId5" action="ppaction://hlinksldjump"/>
              </a:rPr>
              <a:t>Folie 13</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Gesamt bewertet sind über 84% der Teilnehmer mit den Einstellungsmöglichkeiten zufrieden. (</a:t>
            </a:r>
            <a:r>
              <a:rPr lang="de-DE" sz="1600" dirty="0" smtClean="0">
                <a:latin typeface="Arial" panose="020B0604020202020204" pitchFamily="34" charset="0"/>
                <a:cs typeface="Arial" panose="020B0604020202020204" pitchFamily="34" charset="0"/>
                <a:hlinkClick r:id="rId6" action="ppaction://hlinksldjump"/>
              </a:rPr>
              <a:t>Folie 14</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Es wurden jedoch auch Vorschläge eingebracht, welche Einstellungsmöglichkeiten aus Sicht der Teilnehmer fehlen. Vor </a:t>
            </a:r>
            <a:r>
              <a:rPr lang="de-DE" sz="1600" dirty="0">
                <a:latin typeface="Arial" panose="020B0604020202020204" pitchFamily="34" charset="0"/>
                <a:cs typeface="Arial" panose="020B0604020202020204" pitchFamily="34" charset="0"/>
              </a:rPr>
              <a:t>allem wurden genannt, die Einstellungsmöglichkeit des Preisniveaus, sowie der Essensmöglichkeiten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7" action="ppaction://hlinksldjump"/>
              </a:rPr>
              <a:t>Folie 15</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In Bezug auf die Funktionen schätzen die Teilnehmer vor allem das Erstellen eigener Routen, die Offlinenutzung eigener Routen sowie die Nutzung von vordefinierten Routen als wichtig bis sehr wichtig ein. (</a:t>
            </a:r>
            <a:r>
              <a:rPr lang="de-DE" sz="1600" dirty="0" smtClean="0">
                <a:latin typeface="Arial" panose="020B0604020202020204" pitchFamily="34" charset="0"/>
                <a:cs typeface="Arial" panose="020B0604020202020204" pitchFamily="34" charset="0"/>
                <a:hlinkClick r:id="rId8" action="ppaction://hlinksldjump"/>
              </a:rPr>
              <a:t>Folie 16 </a:t>
            </a:r>
            <a:r>
              <a:rPr lang="de-DE" sz="1600" dirty="0" smtClean="0">
                <a:latin typeface="Arial" panose="020B0604020202020204" pitchFamily="34" charset="0"/>
                <a:cs typeface="Arial" panose="020B0604020202020204" pitchFamily="34" charset="0"/>
              </a:rPr>
              <a:t>&amp; </a:t>
            </a:r>
            <a:r>
              <a:rPr lang="de-DE" sz="1600" dirty="0" smtClean="0">
                <a:latin typeface="Arial" panose="020B0604020202020204" pitchFamily="34" charset="0"/>
                <a:cs typeface="Arial" panose="020B0604020202020204" pitchFamily="34" charset="0"/>
                <a:hlinkClick r:id="rId9" action="ppaction://hlinksldjump"/>
              </a:rPr>
              <a:t>Folie 17</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Das Teilen einer eigenen Route mit Freunden ist deutlich schwächer ausgeprägt und liegt eher in der Mitte. (</a:t>
            </a:r>
            <a:r>
              <a:rPr lang="de-DE" sz="1600" dirty="0" smtClean="0">
                <a:latin typeface="Arial" panose="020B0604020202020204" pitchFamily="34" charset="0"/>
                <a:cs typeface="Arial" panose="020B0604020202020204" pitchFamily="34" charset="0"/>
                <a:hlinkClick r:id="rId9" action="ppaction://hlinksldjump"/>
              </a:rPr>
              <a:t>Folie 17</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61,4</a:t>
            </a:r>
            <a:r>
              <a:rPr lang="de-DE" sz="1600" dirty="0">
                <a:latin typeface="Arial" panose="020B0604020202020204" pitchFamily="34" charset="0"/>
                <a:cs typeface="Arial" panose="020B0604020202020204" pitchFamily="34" charset="0"/>
              </a:rPr>
              <a:t>% der Teilnehmer geben an, dass ihnen ein Link zum kopieren und verschicken am wichtigsten </a:t>
            </a:r>
            <a:r>
              <a:rPr lang="de-DE" sz="1600" dirty="0" smtClean="0">
                <a:latin typeface="Arial" panose="020B0604020202020204" pitchFamily="34" charset="0"/>
                <a:cs typeface="Arial" panose="020B0604020202020204" pitchFamily="34" charset="0"/>
              </a:rPr>
              <a:t>ist, was die geplante Funktionalität, der Erzeugung eines Links entspricht. (</a:t>
            </a:r>
            <a:r>
              <a:rPr lang="de-DE" sz="1600" dirty="0" smtClean="0">
                <a:latin typeface="Arial" panose="020B0604020202020204" pitchFamily="34" charset="0"/>
                <a:cs typeface="Arial" panose="020B0604020202020204" pitchFamily="34" charset="0"/>
                <a:hlinkClick r:id="rId10" action="ppaction://hlinksldjump"/>
              </a:rPr>
              <a:t>Folie 18</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31</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7.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997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lnSpcReduction="10000"/>
          </a:bodyPr>
          <a:lstStyle/>
          <a:p>
            <a:pPr>
              <a:spcBef>
                <a:spcPts val="0"/>
              </a:spcBef>
              <a:defRPr/>
            </a:pPr>
            <a:r>
              <a:rPr lang="de-DE" sz="1600" dirty="0" smtClean="0">
                <a:latin typeface="Arial" panose="020B0604020202020204" pitchFamily="34" charset="0"/>
                <a:cs typeface="Arial" panose="020B0604020202020204" pitchFamily="34" charset="0"/>
              </a:rPr>
              <a:t>Über 90% der Teilnehmer geben an, dass ihnen ein neuer Routenvorschlag pro Tag ausreicht. Die Teilnehmer die angegeben haben, dass ihnen ein Vorschlag nicht ausreicht geben im Durchschnitt an, dass drei Routenvorschläge pro Tag optimal wären. (</a:t>
            </a:r>
            <a:r>
              <a:rPr lang="de-DE" sz="1600" dirty="0" smtClean="0">
                <a:latin typeface="Arial" panose="020B0604020202020204" pitchFamily="34" charset="0"/>
                <a:cs typeface="Arial" panose="020B0604020202020204" pitchFamily="34" charset="0"/>
                <a:hlinkClick r:id="rId2" action="ppaction://hlinksldjump"/>
              </a:rPr>
              <a:t>Folie 19</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Das abspeichern von selbst erstellten Routen wird als Funktion auf jeden Fall erwartet. (</a:t>
            </a:r>
            <a:r>
              <a:rPr lang="de-DE" sz="1600" dirty="0" smtClean="0">
                <a:latin typeface="Arial" panose="020B0604020202020204" pitchFamily="34" charset="0"/>
                <a:cs typeface="Arial" panose="020B0604020202020204" pitchFamily="34" charset="0"/>
                <a:hlinkClick r:id="rId3" action="ppaction://hlinksldjump"/>
              </a:rPr>
              <a:t>Folie 20</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Eine Kontaktaufnahmefunktion mit dem Entwickler wünschen sich mehr als 60% der Teilnehmer, ist aber nicht zwangsläufig notwendig. (</a:t>
            </a:r>
            <a:r>
              <a:rPr lang="de-DE" sz="1600" dirty="0" smtClean="0">
                <a:latin typeface="Arial" panose="020B0604020202020204" pitchFamily="34" charset="0"/>
                <a:cs typeface="Arial" panose="020B0604020202020204" pitchFamily="34" charset="0"/>
                <a:hlinkClick r:id="rId4" action="ppaction://hlinksldjump"/>
              </a:rPr>
              <a:t>Folie 21</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Mehr als 75% der Teilnehmer gaben an, dass sie ihre Route lieber am Handy erstellen wollen. (</a:t>
            </a:r>
            <a:r>
              <a:rPr lang="de-DE" sz="1600" dirty="0" smtClean="0">
                <a:latin typeface="Arial" panose="020B0604020202020204" pitchFamily="34" charset="0"/>
                <a:cs typeface="Arial" panose="020B0604020202020204" pitchFamily="34" charset="0"/>
                <a:hlinkClick r:id="rId5" action="ppaction://hlinksldjump"/>
              </a:rPr>
              <a:t>Folie 22</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Der größte Teil der Teilnehmer (87,2%) finden das Design der Startseite gut bzw. sehr gut. (</a:t>
            </a:r>
            <a:r>
              <a:rPr lang="de-DE" sz="1600" dirty="0" smtClean="0">
                <a:latin typeface="Arial" panose="020B0604020202020204" pitchFamily="34" charset="0"/>
                <a:cs typeface="Arial" panose="020B0604020202020204" pitchFamily="34" charset="0"/>
                <a:hlinkClick r:id="rId6" action="ppaction://hlinksldjump"/>
              </a:rPr>
              <a:t>Folie 24</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Als Kritikpunkt wurde unter </a:t>
            </a:r>
            <a:r>
              <a:rPr lang="de-DE" sz="1600" dirty="0">
                <a:latin typeface="Arial" panose="020B0604020202020204" pitchFamily="34" charset="0"/>
                <a:cs typeface="Arial" panose="020B0604020202020204" pitchFamily="34" charset="0"/>
              </a:rPr>
              <a:t>anderem </a:t>
            </a:r>
            <a:r>
              <a:rPr lang="de-DE" sz="1600" dirty="0" smtClean="0">
                <a:latin typeface="Arial" panose="020B0604020202020204" pitchFamily="34" charset="0"/>
                <a:cs typeface="Arial" panose="020B0604020202020204" pitchFamily="34" charset="0"/>
              </a:rPr>
              <a:t>darauf </a:t>
            </a:r>
            <a:r>
              <a:rPr lang="de-DE" sz="1600" dirty="0">
                <a:latin typeface="Arial" panose="020B0604020202020204" pitchFamily="34" charset="0"/>
                <a:cs typeface="Arial" panose="020B0604020202020204" pitchFamily="34" charset="0"/>
              </a:rPr>
              <a:t>hingewiesen, dass der Text auf dem Bildhintergrund sehr schwer zu lesen</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ist</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7" action="ppaction://hlinksldjump"/>
              </a:rPr>
              <a:t>Folie 25</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a:latin typeface="Arial" panose="020B0604020202020204" pitchFamily="34" charset="0"/>
                <a:cs typeface="Arial" panose="020B0604020202020204" pitchFamily="34" charset="0"/>
              </a:rPr>
              <a:t>Der größte Teil der Teilnehmer (</a:t>
            </a:r>
            <a:r>
              <a:rPr lang="de-DE" sz="1600" dirty="0" smtClean="0">
                <a:latin typeface="Arial" panose="020B0604020202020204" pitchFamily="34" charset="0"/>
                <a:cs typeface="Arial" panose="020B0604020202020204" pitchFamily="34" charset="0"/>
              </a:rPr>
              <a:t>85,7%) </a:t>
            </a:r>
            <a:r>
              <a:rPr lang="de-DE" sz="1600" dirty="0">
                <a:latin typeface="Arial" panose="020B0604020202020204" pitchFamily="34" charset="0"/>
                <a:cs typeface="Arial" panose="020B0604020202020204" pitchFamily="34" charset="0"/>
              </a:rPr>
              <a:t>finden das Design der </a:t>
            </a:r>
            <a:r>
              <a:rPr lang="de-DE" sz="1600" dirty="0" smtClean="0">
                <a:latin typeface="Arial" panose="020B0604020202020204" pitchFamily="34" charset="0"/>
                <a:cs typeface="Arial" panose="020B0604020202020204" pitchFamily="34" charset="0"/>
              </a:rPr>
              <a:t>Optionen </a:t>
            </a:r>
            <a:r>
              <a:rPr lang="de-DE" sz="1600" dirty="0">
                <a:latin typeface="Arial" panose="020B0604020202020204" pitchFamily="34" charset="0"/>
                <a:cs typeface="Arial" panose="020B0604020202020204" pitchFamily="34" charset="0"/>
              </a:rPr>
              <a:t>gut bzw. sehr gut. (</a:t>
            </a:r>
            <a:r>
              <a:rPr lang="de-DE" sz="1600" dirty="0" smtClean="0">
                <a:latin typeface="Arial" panose="020B0604020202020204" pitchFamily="34" charset="0"/>
                <a:cs typeface="Arial" panose="020B0604020202020204" pitchFamily="34" charset="0"/>
                <a:hlinkClick r:id="rId8" action="ppaction://hlinksldjump"/>
              </a:rPr>
              <a:t>Folie 27</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a:spcBef>
                <a:spcPts val="0"/>
              </a:spcBef>
              <a:defRPr/>
            </a:pPr>
            <a:r>
              <a:rPr lang="de-DE" sz="1600" dirty="0">
                <a:latin typeface="Arial" panose="020B0604020202020204" pitchFamily="34" charset="0"/>
                <a:cs typeface="Arial" panose="020B0604020202020204" pitchFamily="34" charset="0"/>
              </a:rPr>
              <a:t>Als Kritikpunkt wurde unter anderem darauf hingewiesen, dass </a:t>
            </a:r>
            <a:r>
              <a:rPr lang="de-DE" sz="1600" dirty="0" smtClean="0">
                <a:latin typeface="Arial" panose="020B0604020202020204" pitchFamily="34" charset="0"/>
                <a:cs typeface="Arial" panose="020B0604020202020204" pitchFamily="34" charset="0"/>
              </a:rPr>
              <a:t>die Einheiten </a:t>
            </a:r>
            <a:r>
              <a:rPr lang="de-DE" sz="1600" dirty="0">
                <a:latin typeface="Arial" panose="020B0604020202020204" pitchFamily="34" charset="0"/>
                <a:cs typeface="Arial" panose="020B0604020202020204" pitchFamily="34" charset="0"/>
              </a:rPr>
              <a:t>bei den Einstellungsmöglichkeiten fehlen.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hlinkClick r:id="rId9" action="ppaction://hlinksldjump"/>
              </a:rPr>
              <a:t>Folie </a:t>
            </a:r>
            <a:r>
              <a:rPr lang="de-DE" sz="1600" dirty="0" smtClean="0">
                <a:latin typeface="Arial" panose="020B0604020202020204" pitchFamily="34" charset="0"/>
                <a:cs typeface="Arial" panose="020B0604020202020204" pitchFamily="34" charset="0"/>
                <a:hlinkClick r:id="rId9" action="ppaction://hlinksldjump"/>
              </a:rPr>
              <a:t>28</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In den allgemeinen Verbesserungsvorschlägen fanden sich viele Punkte, die auch schon zuvor genannte wurden, wie beispielsweise die schwere Lesbarkeit oder das Fehlen der Einheiten bei den Optionen (</a:t>
            </a:r>
            <a:r>
              <a:rPr lang="de-DE" sz="1600" dirty="0" smtClean="0">
                <a:latin typeface="Arial" panose="020B0604020202020204" pitchFamily="34" charset="0"/>
                <a:cs typeface="Arial" panose="020B0604020202020204" pitchFamily="34" charset="0"/>
                <a:hlinkClick r:id="rId10" action="ppaction://hlinksldjump"/>
              </a:rPr>
              <a:t>Folie 29 </a:t>
            </a:r>
            <a:r>
              <a:rPr lang="de-DE" sz="1600" dirty="0" smtClean="0">
                <a:latin typeface="Arial" panose="020B0604020202020204" pitchFamily="34" charset="0"/>
                <a:cs typeface="Arial" panose="020B0604020202020204" pitchFamily="34" charset="0"/>
              </a:rPr>
              <a:t>&amp; </a:t>
            </a:r>
            <a:r>
              <a:rPr lang="de-DE" sz="1600" dirty="0" smtClean="0">
                <a:latin typeface="Arial" panose="020B0604020202020204" pitchFamily="34" charset="0"/>
                <a:cs typeface="Arial" panose="020B0604020202020204" pitchFamily="34" charset="0"/>
                <a:hlinkClick r:id="rId11" action="ppaction://hlinksldjump"/>
              </a:rPr>
              <a:t>Folie 30</a:t>
            </a:r>
            <a:r>
              <a:rPr lang="de-DE" sz="1600" dirty="0" smtClean="0">
                <a:latin typeface="Arial" panose="020B0604020202020204" pitchFamily="34" charset="0"/>
                <a:cs typeface="Arial" panose="020B0604020202020204" pitchFamily="34" charset="0"/>
              </a:rPr>
              <a:t>)</a:t>
            </a:r>
            <a:endParaRPr lang="de-DE" sz="1600" dirty="0" smtClean="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32</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7.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551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Teilnehmerzahlen</a:t>
            </a:r>
            <a:endParaRPr lang="de-DE" sz="2000"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latin typeface="Arial" panose="020B0604020202020204" pitchFamily="34" charset="0"/>
                <a:cs typeface="Arial" panose="020B0604020202020204" pitchFamily="34" charset="0"/>
              </a:rPr>
              <a:t>Die Umfrage wurde von insgesamt </a:t>
            </a:r>
            <a:r>
              <a:rPr lang="de-DE" sz="1600" dirty="0" smtClean="0">
                <a:latin typeface="Arial" panose="020B0604020202020204" pitchFamily="34" charset="0"/>
                <a:cs typeface="Arial" panose="020B0604020202020204" pitchFamily="34" charset="0"/>
              </a:rPr>
              <a:t>151 </a:t>
            </a:r>
            <a:r>
              <a:rPr lang="de-DE" sz="1600" dirty="0" smtClean="0">
                <a:latin typeface="Arial" panose="020B0604020202020204" pitchFamily="34" charset="0"/>
                <a:cs typeface="Arial" panose="020B0604020202020204" pitchFamily="34" charset="0"/>
              </a:rPr>
              <a:t>Teilnehmer durchgeführt.</a:t>
            </a:r>
          </a:p>
          <a:p>
            <a:r>
              <a:rPr lang="de-DE" sz="1600" dirty="0" smtClean="0">
                <a:latin typeface="Arial" panose="020B0604020202020204" pitchFamily="34" charset="0"/>
                <a:cs typeface="Arial" panose="020B0604020202020204" pitchFamily="34" charset="0"/>
              </a:rPr>
              <a:t>Von diesen waren </a:t>
            </a:r>
            <a:r>
              <a:rPr lang="de-DE" sz="1600" dirty="0" smtClean="0">
                <a:latin typeface="Arial" panose="020B0604020202020204" pitchFamily="34" charset="0"/>
                <a:cs typeface="Arial" panose="020B0604020202020204" pitchFamily="34" charset="0"/>
              </a:rPr>
              <a:t>99 </a:t>
            </a:r>
            <a:r>
              <a:rPr lang="de-DE" sz="1600" dirty="0" smtClean="0">
                <a:latin typeface="Arial" panose="020B0604020202020204" pitchFamily="34" charset="0"/>
                <a:cs typeface="Arial" panose="020B0604020202020204" pitchFamily="34" charset="0"/>
              </a:rPr>
              <a:t>Fälle* gültig**.</a:t>
            </a:r>
          </a:p>
          <a:p>
            <a:r>
              <a:rPr lang="de-DE" sz="1600" dirty="0" smtClean="0">
                <a:latin typeface="Arial" panose="020B0604020202020204" pitchFamily="34" charset="0"/>
                <a:cs typeface="Arial" panose="020B0604020202020204" pitchFamily="34" charset="0"/>
              </a:rPr>
              <a:t>Auf Grund der ersten einschränkenden Frage </a:t>
            </a:r>
            <a:r>
              <a:rPr lang="de-DE" sz="1600" i="1" dirty="0" smtClean="0">
                <a:latin typeface="Arial" panose="020B0604020202020204" pitchFamily="34" charset="0"/>
                <a:cs typeface="Arial" panose="020B0604020202020204" pitchFamily="34" charset="0"/>
              </a:rPr>
              <a:t>(Q1: </a:t>
            </a:r>
            <a:r>
              <a:rPr lang="de-DE" sz="1600" i="1" dirty="0">
                <a:latin typeface="Arial" panose="020B0604020202020204" pitchFamily="34" charset="0"/>
                <a:cs typeface="Arial" panose="020B0604020202020204" pitchFamily="34" charset="0"/>
              </a:rPr>
              <a:t>Kannst du dir vorstellen, eine Anwendung auf dem Handy oder dem Computer für die Planung einer Happy-Hour Route zu nutzen?)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können </a:t>
            </a:r>
            <a:r>
              <a:rPr lang="de-DE" sz="1600" dirty="0" smtClean="0">
                <a:latin typeface="Arial" panose="020B0604020202020204" pitchFamily="34" charset="0"/>
                <a:cs typeface="Arial" panose="020B0604020202020204" pitchFamily="34" charset="0"/>
              </a:rPr>
              <a:t>70 </a:t>
            </a:r>
            <a:r>
              <a:rPr lang="de-DE" sz="1600" dirty="0" smtClean="0">
                <a:latin typeface="Arial" panose="020B0604020202020204" pitchFamily="34" charset="0"/>
                <a:cs typeface="Arial" panose="020B0604020202020204" pitchFamily="34" charset="0"/>
              </a:rPr>
              <a:t>Fälle zur Auswertung herangezogen werden. Die restlichen </a:t>
            </a:r>
            <a:r>
              <a:rPr lang="de-DE" sz="1600" dirty="0" smtClean="0">
                <a:latin typeface="Arial" panose="020B0604020202020204" pitchFamily="34" charset="0"/>
                <a:cs typeface="Arial" panose="020B0604020202020204" pitchFamily="34" charset="0"/>
              </a:rPr>
              <a:t>29 </a:t>
            </a:r>
            <a:r>
              <a:rPr lang="de-DE" sz="1600" dirty="0" smtClean="0">
                <a:latin typeface="Arial" panose="020B0604020202020204" pitchFamily="34" charset="0"/>
                <a:cs typeface="Arial" panose="020B0604020202020204" pitchFamily="34" charset="0"/>
              </a:rPr>
              <a:t>Teilnehmer antworteten bei Frage 1 mit </a:t>
            </a:r>
            <a:r>
              <a:rPr lang="de-DE" sz="1600" dirty="0" smtClean="0">
                <a:latin typeface="Arial" panose="020B0604020202020204" pitchFamily="34" charset="0"/>
                <a:cs typeface="Arial" panose="020B0604020202020204" pitchFamily="34" charset="0"/>
              </a:rPr>
              <a:t>„</a:t>
            </a:r>
            <a:r>
              <a:rPr lang="de-DE" sz="1600" i="1" dirty="0" smtClean="0">
                <a:latin typeface="Arial" panose="020B0604020202020204" pitchFamily="34" charset="0"/>
                <a:cs typeface="Arial" panose="020B0604020202020204" pitchFamily="34" charset="0"/>
              </a:rPr>
              <a:t>Nein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und beendeten die Umfrage somit direkt.</a:t>
            </a:r>
          </a:p>
          <a:p>
            <a:r>
              <a:rPr lang="de-DE" sz="1600" dirty="0" smtClean="0">
                <a:latin typeface="Arial" panose="020B0604020202020204" pitchFamily="34" charset="0"/>
                <a:cs typeface="Arial" panose="020B0604020202020204" pitchFamily="34" charset="0"/>
              </a:rPr>
              <a:t>Die größte Zahl an Teilnehmern war innerhalb der ersten 3 Tage zu beobachten.</a:t>
            </a:r>
          </a:p>
          <a:p>
            <a:endParaRPr lang="de-DE" sz="1600" dirty="0">
              <a:latin typeface="Arial" panose="020B0604020202020204" pitchFamily="34" charset="0"/>
              <a:cs typeface="Arial" panose="020B0604020202020204" pitchFamily="34" charset="0"/>
            </a:endParaRPr>
          </a:p>
        </p:txBody>
      </p:sp>
      <p:sp>
        <p:nvSpPr>
          <p:cNvPr id="3" name="AutoShape 2" descr="https://github.com/Roba1993/Happy-Hour/raw/master/documents/marketing/Anzahl%20Teilnehm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4" descr="https://github.com/Roba1993/Happy-Hour/raw/master/documents/marketing/Anzahl%20Teilnehmer.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Foliennummernplatzhalter 12"/>
          <p:cNvSpPr>
            <a:spLocks noGrp="1"/>
          </p:cNvSpPr>
          <p:nvPr>
            <p:ph type="sldNum" sz="quarter" idx="12"/>
          </p:nvPr>
        </p:nvSpPr>
        <p:spPr/>
        <p:txBody>
          <a:bodyPr/>
          <a:lstStyle/>
          <a:p>
            <a:fld id="{6C6AE60A-B69C-4790-82F7-3882EDF23186}" type="slidenum">
              <a:rPr lang="de-DE" smtClean="0"/>
              <a:t>4</a:t>
            </a:fld>
            <a:endParaRPr lang="de-DE"/>
          </a:p>
        </p:txBody>
      </p:sp>
      <p:sp>
        <p:nvSpPr>
          <p:cNvPr id="14" name="Textfeld 13"/>
          <p:cNvSpPr txBox="1"/>
          <p:nvPr/>
        </p:nvSpPr>
        <p:spPr>
          <a:xfrm>
            <a:off x="457200" y="6499136"/>
            <a:ext cx="3815468" cy="246221"/>
          </a:xfrm>
          <a:prstGeom prst="rect">
            <a:avLst/>
          </a:prstGeom>
          <a:noFill/>
        </p:spPr>
        <p:txBody>
          <a:bodyPr wrap="none" rtlCol="0">
            <a:spAutoFit/>
          </a:bodyPr>
          <a:lstStyle/>
          <a:p>
            <a:r>
              <a:rPr lang="de-DE" sz="1000" dirty="0" smtClean="0">
                <a:latin typeface="Arial" panose="020B0604020202020204" pitchFamily="34" charset="0"/>
                <a:cs typeface="Arial" panose="020B0604020202020204" pitchFamily="34" charset="0"/>
              </a:rPr>
              <a:t>* Ein </a:t>
            </a:r>
            <a:r>
              <a:rPr lang="de-DE" sz="1000" dirty="0">
                <a:latin typeface="Arial" panose="020B0604020202020204" pitchFamily="34" charset="0"/>
                <a:cs typeface="Arial" panose="020B0604020202020204" pitchFamily="34" charset="0"/>
              </a:rPr>
              <a:t>Fall ist ein </a:t>
            </a:r>
            <a:r>
              <a:rPr lang="de-DE" sz="1000" dirty="0" smtClean="0">
                <a:latin typeface="Arial" panose="020B0604020202020204" pitchFamily="34" charset="0"/>
                <a:cs typeface="Arial" panose="020B0604020202020204" pitchFamily="34" charset="0"/>
              </a:rPr>
              <a:t>Datensatz mit den Antworten eines Teilnehmers.</a:t>
            </a:r>
            <a:endParaRPr lang="de-DE" sz="1000" dirty="0">
              <a:latin typeface="Arial" panose="020B0604020202020204" pitchFamily="34" charset="0"/>
              <a:cs typeface="Arial" panose="020B0604020202020204" pitchFamily="34" charset="0"/>
            </a:endParaRPr>
          </a:p>
        </p:txBody>
      </p:sp>
      <p:sp>
        <p:nvSpPr>
          <p:cNvPr id="15" name="Rechteck 14"/>
          <p:cNvSpPr/>
          <p:nvPr/>
        </p:nvSpPr>
        <p:spPr>
          <a:xfrm>
            <a:off x="5111552" y="6480974"/>
            <a:ext cx="4032448" cy="400110"/>
          </a:xfrm>
          <a:prstGeom prst="rect">
            <a:avLst/>
          </a:prstGeom>
        </p:spPr>
        <p:txBody>
          <a:bodyPr wrap="square">
            <a:spAutoFit/>
          </a:bodyPr>
          <a:lstStyle/>
          <a:p>
            <a:r>
              <a:rPr lang="de-DE" sz="1000" dirty="0" smtClean="0">
                <a:latin typeface="Arial" panose="020B0604020202020204" pitchFamily="34" charset="0"/>
                <a:cs typeface="Arial" panose="020B0604020202020204" pitchFamily="34" charset="0"/>
              </a:rPr>
              <a:t>** </a:t>
            </a:r>
            <a:r>
              <a:rPr lang="de-DE" sz="1000" dirty="0">
                <a:latin typeface="Arial" panose="020B0604020202020204" pitchFamily="34" charset="0"/>
                <a:cs typeface="Arial" panose="020B0604020202020204" pitchFamily="34" charset="0"/>
              </a:rPr>
              <a:t>Als gültig gilt ein </a:t>
            </a:r>
            <a:r>
              <a:rPr lang="de-DE" sz="1000" dirty="0" smtClean="0">
                <a:latin typeface="Arial" panose="020B0604020202020204" pitchFamily="34" charset="0"/>
                <a:cs typeface="Arial" panose="020B0604020202020204" pitchFamily="34" charset="0"/>
              </a:rPr>
              <a:t>Fall erst dann, </a:t>
            </a:r>
            <a:r>
              <a:rPr lang="de-DE" sz="1000" dirty="0">
                <a:latin typeface="Arial" panose="020B0604020202020204" pitchFamily="34" charset="0"/>
                <a:cs typeface="Arial" panose="020B0604020202020204" pitchFamily="34" charset="0"/>
              </a:rPr>
              <a:t>wenn die Umfrage durch den Teilnehmer vollständig abgeschlossen </a:t>
            </a:r>
            <a:r>
              <a:rPr lang="de-DE" sz="1000" dirty="0" smtClean="0">
                <a:latin typeface="Arial" panose="020B0604020202020204" pitchFamily="34" charset="0"/>
                <a:cs typeface="Arial" panose="020B0604020202020204" pitchFamily="34" charset="0"/>
              </a:rPr>
              <a:t>wurde.</a:t>
            </a:r>
            <a:endParaRPr lang="de-DE" sz="1000" dirty="0"/>
          </a:p>
        </p:txBody>
      </p:sp>
      <p:graphicFrame>
        <p:nvGraphicFramePr>
          <p:cNvPr id="18" name="Diagramm 17"/>
          <p:cNvGraphicFramePr>
            <a:graphicFrameLocks/>
          </p:cNvGraphicFramePr>
          <p:nvPr>
            <p:extLst>
              <p:ext uri="{D42A27DB-BD31-4B8C-83A1-F6EECF244321}">
                <p14:modId xmlns:p14="http://schemas.microsoft.com/office/powerpoint/2010/main" val="43807554"/>
              </p:ext>
            </p:extLst>
          </p:nvPr>
        </p:nvGraphicFramePr>
        <p:xfrm>
          <a:off x="4930335" y="3467877"/>
          <a:ext cx="3536187"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Diagramm 18"/>
          <p:cNvGraphicFramePr>
            <a:graphicFrameLocks/>
          </p:cNvGraphicFramePr>
          <p:nvPr>
            <p:extLst>
              <p:ext uri="{D42A27DB-BD31-4B8C-83A1-F6EECF244321}">
                <p14:modId xmlns:p14="http://schemas.microsoft.com/office/powerpoint/2010/main" val="1597301561"/>
              </p:ext>
            </p:extLst>
          </p:nvPr>
        </p:nvGraphicFramePr>
        <p:xfrm>
          <a:off x="443111" y="3501008"/>
          <a:ext cx="405653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798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Geschlecht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a:latin typeface="Arial" panose="020B0604020202020204" pitchFamily="34" charset="0"/>
                <a:cs typeface="Arial" panose="020B0604020202020204" pitchFamily="34" charset="0"/>
              </a:rPr>
              <a:t>An der Umfrage haben </a:t>
            </a:r>
            <a:r>
              <a:rPr lang="de-DE" sz="1600" b="1" dirty="0" smtClean="0">
                <a:latin typeface="Arial" panose="020B0604020202020204" pitchFamily="34" charset="0"/>
                <a:cs typeface="Arial" panose="020B0604020202020204" pitchFamily="34" charset="0"/>
              </a:rPr>
              <a:t>52,9% </a:t>
            </a:r>
            <a:r>
              <a:rPr lang="de-DE" sz="1600" b="1" dirty="0">
                <a:latin typeface="Arial" panose="020B0604020202020204" pitchFamily="34" charset="0"/>
                <a:cs typeface="Arial" panose="020B0604020202020204" pitchFamily="34" charset="0"/>
              </a:rPr>
              <a:t>Männer </a:t>
            </a:r>
            <a:r>
              <a:rPr lang="de-DE" sz="1600" dirty="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47,1% </a:t>
            </a:r>
            <a:r>
              <a:rPr lang="de-DE" sz="1600" b="1" dirty="0">
                <a:latin typeface="Arial" panose="020B0604020202020204" pitchFamily="34" charset="0"/>
                <a:cs typeface="Arial" panose="020B0604020202020204" pitchFamily="34" charset="0"/>
              </a:rPr>
              <a:t>Frauen </a:t>
            </a:r>
            <a:r>
              <a:rPr lang="de-DE" sz="1600" dirty="0">
                <a:latin typeface="Arial" panose="020B0604020202020204" pitchFamily="34" charset="0"/>
                <a:cs typeface="Arial" panose="020B0604020202020204" pitchFamily="34" charset="0"/>
              </a:rPr>
              <a:t>teilgenommen.</a:t>
            </a:r>
          </a:p>
          <a:p>
            <a:pPr marL="720725" indent="-274638"/>
            <a:r>
              <a:rPr lang="de-DE" sz="1600" dirty="0">
                <a:latin typeface="Arial" panose="020B0604020202020204" pitchFamily="34" charset="0"/>
                <a:cs typeface="Arial" panose="020B0604020202020204" pitchFamily="34" charset="0"/>
              </a:rPr>
              <a:t>Die Verteilung der Geschlechter war somit annähernd </a:t>
            </a:r>
            <a:r>
              <a:rPr lang="de-DE" sz="1600" b="1" dirty="0">
                <a:latin typeface="Arial" panose="020B0604020202020204" pitchFamily="34" charset="0"/>
                <a:cs typeface="Arial" panose="020B0604020202020204" pitchFamily="34" charset="0"/>
              </a:rPr>
              <a:t>ausgeglichen</a:t>
            </a:r>
            <a:r>
              <a:rPr lang="de-DE" sz="1600" dirty="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Q18 </a:t>
            </a:r>
            <a:r>
              <a:rPr lang="de-DE" sz="1600" dirty="0" smtClean="0">
                <a:latin typeface="Arial" panose="020B0604020202020204" pitchFamily="34" charset="0"/>
                <a:cs typeface="Arial" panose="020B0604020202020204" pitchFamily="34" charset="0"/>
              </a:rPr>
              <a:t>– Dein Geschlecht? </a:t>
            </a:r>
            <a:endParaRPr lang="de-DE" sz="1600" dirty="0">
              <a:latin typeface="Arial" panose="020B0604020202020204" pitchFamily="34" charset="0"/>
              <a:cs typeface="Arial" panose="020B0604020202020204" pitchFamily="34" charset="0"/>
            </a:endParaRPr>
          </a:p>
        </p:txBody>
      </p:sp>
      <p:sp>
        <p:nvSpPr>
          <p:cNvPr id="12" name="Rechteck 11"/>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9" name="Foliennummernplatzhalter 8"/>
          <p:cNvSpPr>
            <a:spLocks noGrp="1"/>
          </p:cNvSpPr>
          <p:nvPr>
            <p:ph type="sldNum" sz="quarter" idx="12"/>
          </p:nvPr>
        </p:nvSpPr>
        <p:spPr/>
        <p:txBody>
          <a:bodyPr/>
          <a:lstStyle/>
          <a:p>
            <a:fld id="{6C6AE60A-B69C-4790-82F7-3882EDF23186}" type="slidenum">
              <a:rPr lang="de-DE" smtClean="0"/>
              <a:t>5</a:t>
            </a:fld>
            <a:endParaRPr lang="de-DE"/>
          </a:p>
        </p:txBody>
      </p:sp>
      <p:graphicFrame>
        <p:nvGraphicFramePr>
          <p:cNvPr id="10" name="Diagramm 9"/>
          <p:cNvGraphicFramePr>
            <a:graphicFrameLocks/>
          </p:cNvGraphicFramePr>
          <p:nvPr>
            <p:extLst>
              <p:ext uri="{D42A27DB-BD31-4B8C-83A1-F6EECF244321}">
                <p14:modId xmlns:p14="http://schemas.microsoft.com/office/powerpoint/2010/main" val="173710295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174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Alter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90%</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Befragten sind zwischen </a:t>
            </a:r>
            <a:r>
              <a:rPr lang="de-DE" sz="1600" b="1" dirty="0">
                <a:latin typeface="Arial" panose="020B0604020202020204" pitchFamily="34" charset="0"/>
                <a:cs typeface="Arial" panose="020B0604020202020204" pitchFamily="34" charset="0"/>
              </a:rPr>
              <a:t>18 und 25 Jahren</a:t>
            </a:r>
            <a:r>
              <a:rPr lang="de-DE" sz="1600" dirty="0">
                <a:latin typeface="Arial" panose="020B0604020202020204" pitchFamily="34" charset="0"/>
                <a:cs typeface="Arial" panose="020B0604020202020204" pitchFamily="34" charset="0"/>
              </a:rPr>
              <a:t> alt.</a:t>
            </a:r>
          </a:p>
          <a:p>
            <a:pPr marL="720725" indent="-274638"/>
            <a:r>
              <a:rPr lang="de-DE" sz="1200" dirty="0" smtClean="0">
                <a:latin typeface="Arial" panose="020B0604020202020204" pitchFamily="34" charset="0"/>
                <a:cs typeface="Arial" panose="020B0604020202020204" pitchFamily="34" charset="0"/>
              </a:rPr>
              <a:t>Anmerkung</a:t>
            </a:r>
            <a:r>
              <a:rPr lang="de-DE" sz="1200" dirty="0" smtClean="0">
                <a:latin typeface="Arial" panose="020B0604020202020204" pitchFamily="34" charset="0"/>
                <a:cs typeface="Arial" panose="020B0604020202020204" pitchFamily="34" charset="0"/>
              </a:rPr>
              <a:t>: Die Ankündigung </a:t>
            </a:r>
            <a:r>
              <a:rPr lang="de-DE" sz="1200" dirty="0">
                <a:latin typeface="Arial" panose="020B0604020202020204" pitchFamily="34" charset="0"/>
                <a:cs typeface="Arial" panose="020B0604020202020204" pitchFamily="34" charset="0"/>
              </a:rPr>
              <a:t>dieser Umfrage fand hauptsächlich über Kanäle statt, welche auf junge Leute ausgelegt waren wie beispielsweise diverse Facebook Studentengruppen und der Studentenverteiler</a:t>
            </a:r>
            <a:r>
              <a:rPr lang="de-DE" sz="1200" dirty="0" smtClean="0">
                <a:latin typeface="Arial" panose="020B0604020202020204" pitchFamily="34" charset="0"/>
                <a:cs typeface="Arial" panose="020B0604020202020204" pitchFamily="34" charset="0"/>
              </a:rPr>
              <a:t>.</a:t>
            </a:r>
            <a:endParaRPr lang="de-DE" sz="12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Q19 </a:t>
            </a:r>
            <a:r>
              <a:rPr lang="de-DE" sz="1600" dirty="0" smtClean="0">
                <a:latin typeface="Arial" panose="020B0604020202020204" pitchFamily="34" charset="0"/>
                <a:cs typeface="Arial" panose="020B0604020202020204" pitchFamily="34" charset="0"/>
              </a:rPr>
              <a:t>– Dein Alter?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6</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607630371"/>
              </p:ext>
            </p:extLst>
          </p:nvPr>
        </p:nvGraphicFramePr>
        <p:xfrm>
          <a:off x="1331640" y="1635151"/>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036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Tätigkeit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81,3% </a:t>
            </a:r>
            <a:r>
              <a:rPr lang="de-DE" sz="1600" dirty="0">
                <a:latin typeface="Arial" panose="020B0604020202020204" pitchFamily="34" charset="0"/>
                <a:cs typeface="Arial" panose="020B0604020202020204" pitchFamily="34" charset="0"/>
              </a:rPr>
              <a:t>der Befragten gaben an </a:t>
            </a:r>
            <a:r>
              <a:rPr lang="de-DE" sz="1600" b="1" dirty="0" smtClean="0">
                <a:latin typeface="Arial" panose="020B0604020202020204" pitchFamily="34" charset="0"/>
                <a:cs typeface="Arial" panose="020B0604020202020204" pitchFamily="34" charset="0"/>
              </a:rPr>
              <a:t>Duale Studenten </a:t>
            </a:r>
            <a:r>
              <a:rPr lang="de-DE" sz="1600" dirty="0" smtClean="0">
                <a:latin typeface="Arial" panose="020B0604020202020204" pitchFamily="34" charset="0"/>
                <a:cs typeface="Arial" panose="020B0604020202020204" pitchFamily="34" charset="0"/>
              </a:rPr>
              <a:t>oder</a:t>
            </a:r>
            <a:r>
              <a:rPr lang="de-DE" sz="1600" b="1" dirty="0" smtClean="0">
                <a:latin typeface="Arial" panose="020B0604020202020204" pitchFamily="34" charset="0"/>
                <a:cs typeface="Arial" panose="020B0604020202020204" pitchFamily="34" charset="0"/>
              </a:rPr>
              <a:t> Studenten</a:t>
            </a:r>
            <a:r>
              <a:rPr lang="de-DE" sz="1600" dirty="0" smtClean="0">
                <a:latin typeface="Arial" panose="020B0604020202020204" pitchFamily="34" charset="0"/>
                <a:cs typeface="Arial" panose="020B0604020202020204" pitchFamily="34" charset="0"/>
              </a:rPr>
              <a:t> zu </a:t>
            </a:r>
            <a:r>
              <a:rPr lang="de-DE" sz="1600" dirty="0">
                <a:latin typeface="Arial" panose="020B0604020202020204" pitchFamily="34" charset="0"/>
                <a:cs typeface="Arial" panose="020B0604020202020204" pitchFamily="34" charset="0"/>
              </a:rPr>
              <a:t>sein.</a:t>
            </a:r>
          </a:p>
          <a:p>
            <a:pPr marL="720725" indent="-274638"/>
            <a:r>
              <a:rPr lang="de-DE" sz="1200" dirty="0" smtClean="0">
                <a:latin typeface="Arial" panose="020B0604020202020204" pitchFamily="34" charset="0"/>
                <a:cs typeface="Arial" panose="020B0604020202020204" pitchFamily="34" charset="0"/>
              </a:rPr>
              <a:t>Anmerkung</a:t>
            </a:r>
            <a:r>
              <a:rPr lang="de-DE" sz="1200" dirty="0">
                <a:latin typeface="Arial" panose="020B0604020202020204" pitchFamily="34" charset="0"/>
                <a:cs typeface="Arial" panose="020B0604020202020204" pitchFamily="34" charset="0"/>
              </a:rPr>
              <a:t>: Die Ankündigung dieser Umfrage fand hauptsächlich über Kanäle statt, welche auf junge Leute ausgelegt waren wie beispielsweise diverse Facebook Studentengruppen und der Studentenverteiler. </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Q20 </a:t>
            </a:r>
            <a:r>
              <a:rPr lang="de-DE" sz="1600" dirty="0" smtClean="0">
                <a:latin typeface="Arial" panose="020B0604020202020204" pitchFamily="34" charset="0"/>
                <a:cs typeface="Arial" panose="020B0604020202020204" pitchFamily="34" charset="0"/>
              </a:rPr>
              <a:t>– Deine Tätigkeit?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726035596"/>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2582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Wohnort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48% </a:t>
            </a:r>
            <a:r>
              <a:rPr lang="de-DE" sz="1600" dirty="0">
                <a:latin typeface="Arial" panose="020B0604020202020204" pitchFamily="34" charset="0"/>
                <a:cs typeface="Arial" panose="020B0604020202020204" pitchFamily="34" charset="0"/>
              </a:rPr>
              <a:t>der Befragten kommen unmittelbar aus </a:t>
            </a:r>
            <a:r>
              <a:rPr lang="de-DE" sz="1600" b="1" dirty="0">
                <a:latin typeface="Arial" panose="020B0604020202020204" pitchFamily="34" charset="0"/>
                <a:cs typeface="Arial" panose="020B0604020202020204" pitchFamily="34" charset="0"/>
              </a:rPr>
              <a:t>Stuttgart</a:t>
            </a:r>
            <a:r>
              <a:rPr lang="de-DE" sz="1600" dirty="0">
                <a:latin typeface="Arial" panose="020B0604020202020204" pitchFamily="34" charset="0"/>
                <a:cs typeface="Arial" panose="020B0604020202020204" pitchFamily="34" charset="0"/>
              </a:rPr>
              <a:t>.</a:t>
            </a:r>
          </a:p>
          <a:p>
            <a:pPr marL="720725" indent="-274638"/>
            <a:r>
              <a:rPr lang="de-DE" sz="1600" dirty="0">
                <a:latin typeface="Arial" panose="020B0604020202020204" pitchFamily="34" charset="0"/>
                <a:cs typeface="Arial" panose="020B0604020202020204" pitchFamily="34" charset="0"/>
              </a:rPr>
              <a:t>Insgesamt kamen nur </a:t>
            </a:r>
            <a:r>
              <a:rPr lang="de-DE" sz="1600" b="1" dirty="0" smtClean="0">
                <a:latin typeface="Arial" panose="020B0604020202020204" pitchFamily="34" charset="0"/>
                <a:cs typeface="Arial" panose="020B0604020202020204" pitchFamily="34" charset="0"/>
              </a:rPr>
              <a:t>5,7% </a:t>
            </a:r>
            <a:r>
              <a:rPr lang="de-DE" sz="1600" dirty="0">
                <a:latin typeface="Arial" panose="020B0604020202020204" pitchFamily="34" charset="0"/>
                <a:cs typeface="Arial" panose="020B0604020202020204" pitchFamily="34" charset="0"/>
              </a:rPr>
              <a:t>der Befragten </a:t>
            </a:r>
            <a:r>
              <a:rPr lang="de-DE" sz="1600" b="1" dirty="0">
                <a:latin typeface="Arial" panose="020B0604020202020204" pitchFamily="34" charset="0"/>
                <a:cs typeface="Arial" panose="020B0604020202020204" pitchFamily="34" charset="0"/>
              </a:rPr>
              <a:t>nicht</a:t>
            </a:r>
            <a:r>
              <a:rPr lang="de-DE" sz="1600" dirty="0">
                <a:latin typeface="Arial" panose="020B0604020202020204" pitchFamily="34" charset="0"/>
                <a:cs typeface="Arial" panose="020B0604020202020204" pitchFamily="34" charset="0"/>
              </a:rPr>
              <a:t> aus dem </a:t>
            </a:r>
            <a:r>
              <a:rPr lang="de-DE" sz="1600" b="1" dirty="0">
                <a:latin typeface="Arial" panose="020B0604020202020204" pitchFamily="34" charset="0"/>
                <a:cs typeface="Arial" panose="020B0604020202020204" pitchFamily="34" charset="0"/>
              </a:rPr>
              <a:t>Großraum Stuttgart </a:t>
            </a:r>
            <a:r>
              <a:rPr lang="de-DE" sz="1600" dirty="0">
                <a:latin typeface="Arial" panose="020B0604020202020204" pitchFamily="34" charset="0"/>
                <a:cs typeface="Arial" panose="020B0604020202020204" pitchFamily="34" charset="0"/>
              </a:rPr>
              <a:t>(Definiert durch die Anbindung an den VVS-).</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Q21 </a:t>
            </a:r>
            <a:r>
              <a:rPr lang="de-DE" sz="1600" dirty="0" smtClean="0">
                <a:latin typeface="Arial" panose="020B0604020202020204" pitchFamily="34" charset="0"/>
                <a:cs typeface="Arial" panose="020B0604020202020204" pitchFamily="34" charset="0"/>
              </a:rPr>
              <a:t>– Dein Wohnort?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70</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8</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2034123992"/>
              </p:ext>
            </p:extLst>
          </p:nvPr>
        </p:nvGraphicFramePr>
        <p:xfrm>
          <a:off x="1115616" y="1635150"/>
          <a:ext cx="6675412"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275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Ausschlussfrage </a:t>
            </a:r>
            <a:r>
              <a:rPr lang="de-DE" sz="2000" dirty="0" smtClean="0">
                <a:latin typeface="Arial" panose="020B0604020202020204" pitchFamily="34" charset="0"/>
                <a:cs typeface="Arial" panose="020B0604020202020204" pitchFamily="34" charset="0"/>
              </a:rPr>
              <a:t>– Grundsätzliche Bereitschaft der Nutzung</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Die erste Ausschlussfrage wird genutzt, um es nur der richtigen Zielgruppe zu ermöglichen an der weiteren Umfrage teilzunehmen.</a:t>
            </a:r>
          </a:p>
          <a:p>
            <a:pPr marL="720725" indent="-274638"/>
            <a:r>
              <a:rPr lang="de-DE" sz="1600" b="1" dirty="0" smtClean="0">
                <a:latin typeface="Arial" panose="020B0604020202020204" pitchFamily="34" charset="0"/>
                <a:cs typeface="Arial" panose="020B0604020202020204" pitchFamily="34" charset="0"/>
              </a:rPr>
              <a:t>70,7%</a:t>
            </a:r>
            <a:r>
              <a:rPr lang="de-DE" sz="1600" dirty="0" smtClean="0">
                <a:latin typeface="Arial" panose="020B0604020202020204" pitchFamily="34" charset="0"/>
                <a:cs typeface="Arial" panose="020B0604020202020204" pitchFamily="34" charset="0"/>
              </a:rPr>
              <a:t> der Teilnehmer geben an, dass sie eine </a:t>
            </a:r>
            <a:r>
              <a:rPr lang="de-DE" sz="1600" b="1" dirty="0" smtClean="0">
                <a:latin typeface="Arial" panose="020B0604020202020204" pitchFamily="34" charset="0"/>
                <a:cs typeface="Arial" panose="020B0604020202020204" pitchFamily="34" charset="0"/>
              </a:rPr>
              <a:t>Anwendung zur Planung</a:t>
            </a:r>
            <a:r>
              <a:rPr lang="de-DE" sz="1600" dirty="0" smtClean="0">
                <a:latin typeface="Arial" panose="020B0604020202020204" pitchFamily="34" charset="0"/>
                <a:cs typeface="Arial" panose="020B0604020202020204" pitchFamily="34" charset="0"/>
              </a:rPr>
              <a:t> einer Happy-Hour Route </a:t>
            </a:r>
            <a:r>
              <a:rPr lang="de-DE" sz="1600" b="1" dirty="0" smtClean="0">
                <a:latin typeface="Arial" panose="020B0604020202020204" pitchFamily="34" charset="0"/>
                <a:cs typeface="Arial" panose="020B0604020202020204" pitchFamily="34" charset="0"/>
              </a:rPr>
              <a:t>nutzen würden </a:t>
            </a:r>
            <a:r>
              <a:rPr lang="de-DE" sz="1600" dirty="0" smtClean="0">
                <a:latin typeface="Arial" panose="020B0604020202020204" pitchFamily="34" charset="0"/>
                <a:cs typeface="Arial" panose="020B0604020202020204" pitchFamily="34" charset="0"/>
              </a:rPr>
              <a:t>und werden zur Umfrage weitergeleitet.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 </a:t>
            </a:r>
            <a:r>
              <a:rPr lang="de-DE" sz="1600" dirty="0">
                <a:latin typeface="Arial" panose="020B0604020202020204" pitchFamily="34" charset="0"/>
                <a:cs typeface="Arial" panose="020B0604020202020204" pitchFamily="34" charset="0"/>
              </a:rPr>
              <a:t>– Kannst du dir vorstellen, eine Anwendung auf dem Handy oder dem Computer für die Planung einer Happy-Hour Route zu nutzen?</a:t>
            </a: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99</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9</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3599840706"/>
              </p:ext>
            </p:extLst>
          </p:nvPr>
        </p:nvGraphicFramePr>
        <p:xfrm>
          <a:off x="1403648" y="1635150"/>
          <a:ext cx="6387380" cy="3378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4500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2588</Words>
  <Application>Microsoft Office PowerPoint</Application>
  <PresentationFormat>Bildschirmpräsentation (4:3)</PresentationFormat>
  <Paragraphs>263</Paragraphs>
  <Slides>32</Slides>
  <Notes>0</Notes>
  <HiddenSlides>0</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Larissa-Design</vt:lpstr>
      <vt:lpstr>„Go Happy“ Marktforschung  - Team Marketing -    Analyse von Umfrage II  (Arbeitspaket 5.6)</vt:lpstr>
      <vt:lpstr>PowerPoint-Präsentation</vt:lpstr>
      <vt:lpstr>1. Allgemeines – Ziel, Durchführung und Analyse der Umfrage</vt:lpstr>
      <vt:lpstr>1. Allgemeines – Teilnehmerzahlen</vt:lpstr>
      <vt:lpstr>1. Allgemeines – Geschlecht der Teilnehmer</vt:lpstr>
      <vt:lpstr>1. Allgemeines – Alter der Teilnehmer</vt:lpstr>
      <vt:lpstr>1. Allgemeines – Tätigkeit der Teilnehmer</vt:lpstr>
      <vt:lpstr>1. Allgemeines – Wohnort der Teilnehmer</vt:lpstr>
      <vt:lpstr>2. Ausschlussfrage – Grundsätzliche Bereitschaft der Nutzung</vt:lpstr>
      <vt:lpstr>3. Inhalt – Wichtigkeit der Informationen</vt:lpstr>
      <vt:lpstr>3. Inhalt – Wichtigkeit der Einstellungsmöglichkeiten</vt:lpstr>
      <vt:lpstr>3. Inhalt – Wichtigkeit der Einstellungsmöglichkeiten</vt:lpstr>
      <vt:lpstr>3. Inhalt – Wichtigkeit der Einstellungsmöglichkeiten</vt:lpstr>
      <vt:lpstr>3. Inhalt – Gesamtbewertung der Einstellungsmöglichkeiten</vt:lpstr>
      <vt:lpstr>3. Inhalt – Fehlende Einstellungsmöglichkeiten</vt:lpstr>
      <vt:lpstr>4. Funktionen – Wichtigkeit der Funktionen</vt:lpstr>
      <vt:lpstr>4. Funktionen – Wichtigkeit der Funktionen</vt:lpstr>
      <vt:lpstr>4. Funktionen – Arten des Teilens</vt:lpstr>
      <vt:lpstr>4. Funktionen – Anzahl Routenvorschläge</vt:lpstr>
      <vt:lpstr>4. Funktionen – Routen selber erstellen</vt:lpstr>
      <vt:lpstr>4. Funktionen – Kontaktaufnahme mit Entwickler</vt:lpstr>
      <vt:lpstr>5. Design – Plattform der Anwendung </vt:lpstr>
      <vt:lpstr>5. Design – Startseite</vt:lpstr>
      <vt:lpstr>5. Design – Startseite Einschätzung</vt:lpstr>
      <vt:lpstr>5. Design – Startseite Verbesserungsvorschläge</vt:lpstr>
      <vt:lpstr>5. Design – Optionen</vt:lpstr>
      <vt:lpstr>5. Design – Optionen Einschätzung</vt:lpstr>
      <vt:lpstr>5. Design – Optionen Verbesserungsvorschläge</vt:lpstr>
      <vt:lpstr>6. Verbesserungsvorschläge – Gesamt</vt:lpstr>
      <vt:lpstr>6. Verbesserungsvorschläge – Gesamt</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Analyse von Umfrage 1 (5.5)</dc:title>
  <dc:creator>Timo Bühler</dc:creator>
  <cp:lastModifiedBy>Timo Bühler</cp:lastModifiedBy>
  <cp:revision>197</cp:revision>
  <dcterms:created xsi:type="dcterms:W3CDTF">2014-12-18T08:50:14Z</dcterms:created>
  <dcterms:modified xsi:type="dcterms:W3CDTF">2015-01-11T10:45:27Z</dcterms:modified>
</cp:coreProperties>
</file>