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315" r:id="rId4"/>
    <p:sldId id="323" r:id="rId5"/>
    <p:sldId id="317" r:id="rId6"/>
    <p:sldId id="285" r:id="rId7"/>
    <p:sldId id="286" r:id="rId8"/>
    <p:sldId id="287" r:id="rId9"/>
    <p:sldId id="288" r:id="rId10"/>
    <p:sldId id="319" r:id="rId1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amp; Agenda" id="{38E2FC1F-0DA6-4424-A86C-C88102376616}">
          <p14:sldIdLst>
            <p14:sldId id="256"/>
            <p14:sldId id="257"/>
          </p14:sldIdLst>
        </p14:section>
        <p14:section name="Allgemeines" id="{60A487B5-B36F-40D2-B848-824A81790F7F}">
          <p14:sldIdLst>
            <p14:sldId id="315"/>
            <p14:sldId id="323"/>
            <p14:sldId id="317"/>
            <p14:sldId id="285"/>
            <p14:sldId id="286"/>
            <p14:sldId id="287"/>
            <p14:sldId id="288"/>
          </p14:sldIdLst>
        </p14:section>
        <p14:section name="Erkenntnisse" id="{1F5D3F0E-2E10-417D-B3B3-F875A4E86560}">
          <p14:sldIdLst>
            <p14:sldId id="31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22"/>
    <a:srgbClr val="3F51B5"/>
    <a:srgbClr val="05328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7" autoAdjust="0"/>
    <p:restoredTop sz="94236" autoAdjust="0"/>
  </p:normalViewPr>
  <p:slideViewPr>
    <p:cSldViewPr>
      <p:cViewPr>
        <p:scale>
          <a:sx n="75" d="100"/>
          <a:sy n="75" d="100"/>
        </p:scale>
        <p:origin x="-1278" y="72"/>
      </p:cViewPr>
      <p:guideLst>
        <p:guide orient="horz" pos="2160"/>
        <p:guide pos="2880"/>
      </p:guideLst>
    </p:cSldViewPr>
  </p:slideViewPr>
  <p:outlineViewPr>
    <p:cViewPr>
      <p:scale>
        <a:sx n="33" d="100"/>
        <a:sy n="33" d="100"/>
      </p:scale>
      <p:origin x="0" y="127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Anzahl%20Teilnehme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Anzahl%20Teilnehme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Teilnehmerzahlen!$E$7</c:f>
              <c:strCache>
                <c:ptCount val="1"/>
                <c:pt idx="0">
                  <c:v>Gültige Teilnehmer</c:v>
                </c:pt>
              </c:strCache>
            </c:strRef>
          </c:tx>
          <c:spPr>
            <a:ln>
              <a:solidFill>
                <a:srgbClr val="3F51B5"/>
              </a:solidFill>
            </a:ln>
          </c:spPr>
          <c:marker>
            <c:symbol val="none"/>
          </c:marker>
          <c:dPt>
            <c:idx val="8"/>
            <c:bubble3D val="0"/>
          </c:dPt>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Teilnehmerzahlen!$F$7:$W$7</c:f>
              <c:numCache>
                <c:formatCode>General</c:formatCode>
                <c:ptCount val="18"/>
                <c:pt idx="0">
                  <c:v>0</c:v>
                </c:pt>
                <c:pt idx="1">
                  <c:v>129</c:v>
                </c:pt>
                <c:pt idx="2">
                  <c:v>153</c:v>
                </c:pt>
                <c:pt idx="3">
                  <c:v>159</c:v>
                </c:pt>
                <c:pt idx="4">
                  <c:v>191</c:v>
                </c:pt>
                <c:pt idx="5">
                  <c:v>203</c:v>
                </c:pt>
                <c:pt idx="6">
                  <c:v>209</c:v>
                </c:pt>
                <c:pt idx="7">
                  <c:v>210</c:v>
                </c:pt>
                <c:pt idx="8">
                  <c:v>212</c:v>
                </c:pt>
                <c:pt idx="9">
                  <c:v>214</c:v>
                </c:pt>
                <c:pt idx="10">
                  <c:v>214</c:v>
                </c:pt>
                <c:pt idx="11">
                  <c:v>215</c:v>
                </c:pt>
                <c:pt idx="12">
                  <c:v>215</c:v>
                </c:pt>
                <c:pt idx="13">
                  <c:v>215</c:v>
                </c:pt>
                <c:pt idx="14">
                  <c:v>216</c:v>
                </c:pt>
                <c:pt idx="15">
                  <c:v>216</c:v>
                </c:pt>
                <c:pt idx="16">
                  <c:v>216</c:v>
                </c:pt>
                <c:pt idx="17">
                  <c:v>216</c:v>
                </c:pt>
              </c:numCache>
            </c:numRef>
          </c:val>
          <c:smooth val="0"/>
        </c:ser>
        <c:ser>
          <c:idx val="3"/>
          <c:order val="1"/>
          <c:tx>
            <c:strRef>
              <c:f>Teilnehmerzahlen!$E$9</c:f>
              <c:strCache>
                <c:ptCount val="1"/>
                <c:pt idx="0">
                  <c:v>Alle Teilnehmer</c:v>
                </c:pt>
              </c:strCache>
            </c:strRef>
          </c:tx>
          <c:spPr>
            <a:ln>
              <a:solidFill>
                <a:srgbClr val="FF5722"/>
              </a:solidFill>
            </a:ln>
          </c:spPr>
          <c:marker>
            <c:symbol val="none"/>
          </c:marker>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Teilnehmerzahlen!$F$9:$W$9</c:f>
              <c:numCache>
                <c:formatCode>General</c:formatCode>
                <c:ptCount val="18"/>
                <c:pt idx="0">
                  <c:v>0</c:v>
                </c:pt>
                <c:pt idx="1">
                  <c:v>140</c:v>
                </c:pt>
                <c:pt idx="2">
                  <c:v>166</c:v>
                </c:pt>
                <c:pt idx="3">
                  <c:v>172</c:v>
                </c:pt>
                <c:pt idx="4">
                  <c:v>204</c:v>
                </c:pt>
                <c:pt idx="5">
                  <c:v>217</c:v>
                </c:pt>
                <c:pt idx="6">
                  <c:v>224</c:v>
                </c:pt>
                <c:pt idx="7">
                  <c:v>225</c:v>
                </c:pt>
                <c:pt idx="8">
                  <c:v>227</c:v>
                </c:pt>
                <c:pt idx="9">
                  <c:v>229</c:v>
                </c:pt>
                <c:pt idx="10">
                  <c:v>229</c:v>
                </c:pt>
                <c:pt idx="11">
                  <c:v>230</c:v>
                </c:pt>
                <c:pt idx="12">
                  <c:v>230</c:v>
                </c:pt>
                <c:pt idx="13">
                  <c:v>230</c:v>
                </c:pt>
                <c:pt idx="14">
                  <c:v>231</c:v>
                </c:pt>
                <c:pt idx="15">
                  <c:v>231</c:v>
                </c:pt>
                <c:pt idx="16">
                  <c:v>231</c:v>
                </c:pt>
                <c:pt idx="17">
                  <c:v>231</c:v>
                </c:pt>
              </c:numCache>
            </c:numRef>
          </c:val>
          <c:smooth val="0"/>
        </c:ser>
        <c:dLbls>
          <c:showLegendKey val="0"/>
          <c:showVal val="0"/>
          <c:showCatName val="0"/>
          <c:showSerName val="0"/>
          <c:showPercent val="0"/>
          <c:showBubbleSize val="0"/>
        </c:dLbls>
        <c:marker val="1"/>
        <c:smooth val="0"/>
        <c:axId val="143303424"/>
        <c:axId val="143304960"/>
      </c:lineChart>
      <c:dateAx>
        <c:axId val="143303424"/>
        <c:scaling>
          <c:orientation val="minMax"/>
        </c:scaling>
        <c:delete val="0"/>
        <c:axPos val="b"/>
        <c:numFmt formatCode="m/d/yyyy" sourceLinked="1"/>
        <c:majorTickMark val="out"/>
        <c:minorTickMark val="none"/>
        <c:tickLblPos val="nextTo"/>
        <c:txPr>
          <a:bodyPr rot="-5400000" vert="horz"/>
          <a:lstStyle/>
          <a:p>
            <a:pPr>
              <a:defRPr/>
            </a:pPr>
            <a:endParaRPr lang="de-DE"/>
          </a:p>
        </c:txPr>
        <c:crossAx val="143304960"/>
        <c:crosses val="autoZero"/>
        <c:auto val="1"/>
        <c:lblOffset val="100"/>
        <c:baseTimeUnit val="days"/>
      </c:dateAx>
      <c:valAx>
        <c:axId val="143304960"/>
        <c:scaling>
          <c:orientation val="minMax"/>
        </c:scaling>
        <c:delete val="0"/>
        <c:axPos val="l"/>
        <c:majorGridlines/>
        <c:numFmt formatCode="General" sourceLinked="1"/>
        <c:majorTickMark val="out"/>
        <c:minorTickMark val="none"/>
        <c:tickLblPos val="nextTo"/>
        <c:crossAx val="14330342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v>Neue Teilnehmer</c:v>
          </c:tx>
          <c:spPr>
            <a:ln>
              <a:solidFill>
                <a:srgbClr val="00C853"/>
              </a:solidFill>
            </a:ln>
          </c:spPr>
          <c:marker>
            <c:symbol val="none"/>
          </c:marker>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Teilnehmerzahlen!$F$8:$W$8</c:f>
              <c:numCache>
                <c:formatCode>General</c:formatCode>
                <c:ptCount val="18"/>
                <c:pt idx="0">
                  <c:v>0</c:v>
                </c:pt>
                <c:pt idx="1">
                  <c:v>140</c:v>
                </c:pt>
                <c:pt idx="2">
                  <c:v>26</c:v>
                </c:pt>
                <c:pt idx="3">
                  <c:v>6</c:v>
                </c:pt>
                <c:pt idx="4">
                  <c:v>32</c:v>
                </c:pt>
                <c:pt idx="5">
                  <c:v>13</c:v>
                </c:pt>
                <c:pt idx="6">
                  <c:v>7</c:v>
                </c:pt>
                <c:pt idx="7">
                  <c:v>1</c:v>
                </c:pt>
                <c:pt idx="8">
                  <c:v>2</c:v>
                </c:pt>
                <c:pt idx="9">
                  <c:v>2</c:v>
                </c:pt>
                <c:pt idx="10">
                  <c:v>0</c:v>
                </c:pt>
                <c:pt idx="11">
                  <c:v>1</c:v>
                </c:pt>
                <c:pt idx="12">
                  <c:v>0</c:v>
                </c:pt>
                <c:pt idx="13">
                  <c:v>0</c:v>
                </c:pt>
                <c:pt idx="14">
                  <c:v>1</c:v>
                </c:pt>
                <c:pt idx="15">
                  <c:v>0</c:v>
                </c:pt>
                <c:pt idx="16">
                  <c:v>0</c:v>
                </c:pt>
                <c:pt idx="17">
                  <c:v>0</c:v>
                </c:pt>
              </c:numCache>
            </c:numRef>
          </c:val>
          <c:smooth val="0"/>
        </c:ser>
        <c:dLbls>
          <c:showLegendKey val="0"/>
          <c:showVal val="0"/>
          <c:showCatName val="0"/>
          <c:showSerName val="0"/>
          <c:showPercent val="0"/>
          <c:showBubbleSize val="0"/>
        </c:dLbls>
        <c:marker val="1"/>
        <c:smooth val="0"/>
        <c:axId val="143325056"/>
        <c:axId val="143326592"/>
      </c:lineChart>
      <c:dateAx>
        <c:axId val="143325056"/>
        <c:scaling>
          <c:orientation val="minMax"/>
        </c:scaling>
        <c:delete val="0"/>
        <c:axPos val="b"/>
        <c:numFmt formatCode="m/d/yyyy" sourceLinked="1"/>
        <c:majorTickMark val="out"/>
        <c:minorTickMark val="none"/>
        <c:tickLblPos val="nextTo"/>
        <c:txPr>
          <a:bodyPr rot="-5400000" vert="horz"/>
          <a:lstStyle/>
          <a:p>
            <a:pPr>
              <a:defRPr/>
            </a:pPr>
            <a:endParaRPr lang="de-DE"/>
          </a:p>
        </c:txPr>
        <c:crossAx val="143326592"/>
        <c:crosses val="autoZero"/>
        <c:auto val="1"/>
        <c:lblOffset val="100"/>
        <c:baseTimeUnit val="days"/>
      </c:dateAx>
      <c:valAx>
        <c:axId val="143326592"/>
        <c:scaling>
          <c:orientation val="minMax"/>
          <c:max val="250"/>
        </c:scaling>
        <c:delete val="0"/>
        <c:axPos val="l"/>
        <c:majorGridlines/>
        <c:numFmt formatCode="General" sourceLinked="1"/>
        <c:majorTickMark val="out"/>
        <c:minorTickMark val="none"/>
        <c:tickLblPos val="nextTo"/>
        <c:crossAx val="14332505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'Q22'!$A$3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'Q22'!$B$1:$C$1</c:f>
              <c:strCache>
                <c:ptCount val="2"/>
                <c:pt idx="0">
                  <c:v>Männlich</c:v>
                </c:pt>
                <c:pt idx="1">
                  <c:v>Weiblich</c:v>
                </c:pt>
              </c:strCache>
            </c:strRef>
          </c:cat>
          <c:val>
            <c:numRef>
              <c:f>'Q22'!$B$3:$C$3</c:f>
              <c:numCache>
                <c:formatCode>0.0%</c:formatCode>
                <c:ptCount val="2"/>
                <c:pt idx="0">
                  <c:v>0.54166666666666663</c:v>
                </c:pt>
                <c:pt idx="1">
                  <c:v>0.45833333333333331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'Q23'!$A$3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'Q23'!$B$1:$E$1</c:f>
              <c:strCache>
                <c:ptCount val="4"/>
                <c:pt idx="0">
                  <c:v>Jünger als 18</c:v>
                </c:pt>
                <c:pt idx="1">
                  <c:v>18-25</c:v>
                </c:pt>
                <c:pt idx="2">
                  <c:v>26-30</c:v>
                </c:pt>
                <c:pt idx="3">
                  <c:v>Älter als 30</c:v>
                </c:pt>
              </c:strCache>
            </c:strRef>
          </c:cat>
          <c:val>
            <c:numRef>
              <c:f>'Q23'!$B$3:$E$3</c:f>
              <c:numCache>
                <c:formatCode>0.0%</c:formatCode>
                <c:ptCount val="4"/>
                <c:pt idx="0">
                  <c:v>5.208333333333333E-3</c:v>
                </c:pt>
                <c:pt idx="1">
                  <c:v>0.890625</c:v>
                </c:pt>
                <c:pt idx="2">
                  <c:v>8.8541666666666671E-2</c:v>
                </c:pt>
                <c:pt idx="3">
                  <c:v>1.5625E-2</c:v>
                </c:pt>
              </c:numCache>
            </c:numRef>
          </c:val>
        </c:ser>
        <c:dLbls>
          <c:showLegendKey val="0"/>
          <c:showVal val="0"/>
          <c:showCatName val="0"/>
          <c:showSerName val="0"/>
          <c:showPercent val="0"/>
          <c:showBubbleSize val="0"/>
        </c:dLbls>
        <c:gapWidth val="100"/>
        <c:axId val="143024512"/>
        <c:axId val="143026048"/>
      </c:barChart>
      <c:catAx>
        <c:axId val="143024512"/>
        <c:scaling>
          <c:orientation val="minMax"/>
        </c:scaling>
        <c:delete val="0"/>
        <c:axPos val="b"/>
        <c:majorTickMark val="out"/>
        <c:minorTickMark val="none"/>
        <c:tickLblPos val="nextTo"/>
        <c:crossAx val="143026048"/>
        <c:crosses val="autoZero"/>
        <c:auto val="1"/>
        <c:lblAlgn val="ctr"/>
        <c:lblOffset val="100"/>
        <c:noMultiLvlLbl val="0"/>
      </c:catAx>
      <c:valAx>
        <c:axId val="143026048"/>
        <c:scaling>
          <c:orientation val="minMax"/>
        </c:scaling>
        <c:delete val="0"/>
        <c:axPos val="l"/>
        <c:majorGridlines/>
        <c:numFmt formatCode="0%" sourceLinked="0"/>
        <c:majorTickMark val="out"/>
        <c:minorTickMark val="none"/>
        <c:tickLblPos val="nextTo"/>
        <c:crossAx val="143024512"/>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'Q24'!$A$3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'Q24'!$B$1:$E$1</c:f>
              <c:strCache>
                <c:ptCount val="4"/>
                <c:pt idx="0">
                  <c:v>Schüler</c:v>
                </c:pt>
                <c:pt idx="1">
                  <c:v>Student</c:v>
                </c:pt>
                <c:pt idx="2">
                  <c:v>Berufstätig</c:v>
                </c:pt>
                <c:pt idx="3">
                  <c:v>Sonstiges</c:v>
                </c:pt>
              </c:strCache>
            </c:strRef>
          </c:cat>
          <c:val>
            <c:numRef>
              <c:f>'Q24'!$B$3:$E$3</c:f>
              <c:numCache>
                <c:formatCode>0.0%</c:formatCode>
                <c:ptCount val="4"/>
                <c:pt idx="0">
                  <c:v>0</c:v>
                </c:pt>
                <c:pt idx="1">
                  <c:v>0.80208333333333337</c:v>
                </c:pt>
                <c:pt idx="2">
                  <c:v>0.16145833333333334</c:v>
                </c:pt>
                <c:pt idx="3">
                  <c:v>3.6458333333333336E-2</c:v>
                </c:pt>
              </c:numCache>
            </c:numRef>
          </c:val>
        </c:ser>
        <c:dLbls>
          <c:showLegendKey val="0"/>
          <c:showVal val="0"/>
          <c:showCatName val="0"/>
          <c:showSerName val="0"/>
          <c:showPercent val="0"/>
          <c:showBubbleSize val="0"/>
        </c:dLbls>
        <c:gapWidth val="100"/>
        <c:axId val="143151488"/>
        <c:axId val="143153024"/>
      </c:barChart>
      <c:catAx>
        <c:axId val="143151488"/>
        <c:scaling>
          <c:orientation val="minMax"/>
        </c:scaling>
        <c:delete val="0"/>
        <c:axPos val="b"/>
        <c:majorTickMark val="out"/>
        <c:minorTickMark val="none"/>
        <c:tickLblPos val="nextTo"/>
        <c:crossAx val="143153024"/>
        <c:crosses val="autoZero"/>
        <c:auto val="1"/>
        <c:lblAlgn val="ctr"/>
        <c:lblOffset val="100"/>
        <c:noMultiLvlLbl val="0"/>
      </c:catAx>
      <c:valAx>
        <c:axId val="143153024"/>
        <c:scaling>
          <c:orientation val="minMax"/>
        </c:scaling>
        <c:delete val="0"/>
        <c:axPos val="l"/>
        <c:majorGridlines/>
        <c:numFmt formatCode="0%" sourceLinked="0"/>
        <c:majorTickMark val="out"/>
        <c:minorTickMark val="none"/>
        <c:tickLblPos val="nextTo"/>
        <c:crossAx val="143151488"/>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'Q25'!$A$3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'Q25'!$B$1:$G$1</c:f>
              <c:strCache>
                <c:ptCount val="6"/>
                <c:pt idx="0">
                  <c:v>Stuttgart - Mitte</c:v>
                </c:pt>
                <c:pt idx="1">
                  <c:v>Stuttgart - Nord</c:v>
                </c:pt>
                <c:pt idx="2">
                  <c:v>Stuttgart - Ost</c:v>
                </c:pt>
                <c:pt idx="3">
                  <c:v>Stuttgart - Süd</c:v>
                </c:pt>
                <c:pt idx="4">
                  <c:v>Stuttgart - West</c:v>
                </c:pt>
                <c:pt idx="5">
                  <c:v>Sonstige</c:v>
                </c:pt>
              </c:strCache>
            </c:strRef>
          </c:cat>
          <c:val>
            <c:numRef>
              <c:f>'Q25'!$B$3:$G$3</c:f>
              <c:numCache>
                <c:formatCode>0.0%</c:formatCode>
                <c:ptCount val="6"/>
                <c:pt idx="0">
                  <c:v>0.11979166666666667</c:v>
                </c:pt>
                <c:pt idx="1">
                  <c:v>7.2916666666666671E-2</c:v>
                </c:pt>
                <c:pt idx="2">
                  <c:v>0.11979166666666667</c:v>
                </c:pt>
                <c:pt idx="3">
                  <c:v>9.8958333333333329E-2</c:v>
                </c:pt>
                <c:pt idx="4">
                  <c:v>0.140625</c:v>
                </c:pt>
                <c:pt idx="5">
                  <c:v>0.44791666666666669</c:v>
                </c:pt>
              </c:numCache>
            </c:numRef>
          </c:val>
        </c:ser>
        <c:dLbls>
          <c:showLegendKey val="0"/>
          <c:showVal val="0"/>
          <c:showCatName val="0"/>
          <c:showSerName val="0"/>
          <c:showPercent val="0"/>
          <c:showBubbleSize val="0"/>
        </c:dLbls>
        <c:gapWidth val="100"/>
        <c:axId val="143201024"/>
        <c:axId val="143202560"/>
      </c:barChart>
      <c:catAx>
        <c:axId val="143201024"/>
        <c:scaling>
          <c:orientation val="minMax"/>
        </c:scaling>
        <c:delete val="0"/>
        <c:axPos val="b"/>
        <c:majorTickMark val="out"/>
        <c:minorTickMark val="none"/>
        <c:tickLblPos val="nextTo"/>
        <c:crossAx val="143202560"/>
        <c:crosses val="autoZero"/>
        <c:auto val="1"/>
        <c:lblAlgn val="ctr"/>
        <c:lblOffset val="100"/>
        <c:noMultiLvlLbl val="0"/>
      </c:catAx>
      <c:valAx>
        <c:axId val="143202560"/>
        <c:scaling>
          <c:orientation val="minMax"/>
        </c:scaling>
        <c:delete val="0"/>
        <c:axPos val="l"/>
        <c:majorGridlines/>
        <c:numFmt formatCode="0%" sourceLinked="0"/>
        <c:majorTickMark val="out"/>
        <c:minorTickMark val="none"/>
        <c:tickLblPos val="nextTo"/>
        <c:crossAx val="14320102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DA7A4A-CCA3-4709-AE5C-B70612B70DF1}" type="datetimeFigureOut">
              <a:rPr lang="de-DE" smtClean="0"/>
              <a:t>07.01.2015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117D93-6CC5-4694-AC2A-3B4F9B085251}" type="slidenum">
              <a:rPr lang="de-DE" smtClean="0"/>
              <a:t>‹Nr.›</a:t>
            </a:fld>
            <a:endParaRPr lang="de-DE"/>
          </a:p>
        </p:txBody>
      </p:sp>
    </p:spTree>
    <p:extLst>
      <p:ext uri="{BB962C8B-B14F-4D97-AF65-F5344CB8AC3E}">
        <p14:creationId xmlns:p14="http://schemas.microsoft.com/office/powerpoint/2010/main" val="3504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12F2883-04BD-4DAA-A948-CECBCBEE6FE5}" type="datetime1">
              <a:rPr lang="de-DE" smtClean="0"/>
              <a:t>07.01.2015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5DB60FF-8589-41DB-9CB8-FDB1C8712399}" type="datetime1">
              <a:rPr lang="de-DE" smtClean="0"/>
              <a:t>07.01.2015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23E37D0-88EC-4346-89A2-12A8BFE82AE0}" type="datetime1">
              <a:rPr lang="de-DE" smtClean="0"/>
              <a:t>07.01.2015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EB1791F-321E-4EF0-AC89-9B5E051C81F3}" type="datetime1">
              <a:rPr lang="de-DE" smtClean="0"/>
              <a:t>07.01.2015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22744B83-AE53-475A-B355-0AED6E3516CC}" type="datetime1">
              <a:rPr lang="de-DE" smtClean="0"/>
              <a:t>07.01.2015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BE14A012-88D8-4AE7-A552-67D70864FA8B}" type="datetime1">
              <a:rPr lang="de-DE" smtClean="0"/>
              <a:t>07.01.2015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445ACB48-45BE-499D-B356-702A3B0F6605}" type="datetime1">
              <a:rPr lang="de-DE" smtClean="0"/>
              <a:t>07.01.2015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F54A0AF-5ECC-4B67-9F23-F59426C3F899}" type="datetime1">
              <a:rPr lang="de-DE" smtClean="0"/>
              <a:t>07.01.2015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75BF5A-73F9-4FED-85E2-9D3FB2FE8876}" type="datetime1">
              <a:rPr lang="de-DE" smtClean="0"/>
              <a:t>07.01.2015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1AC40A4-1922-4BD0-8989-420CEAEC6415}" type="datetime1">
              <a:rPr lang="de-DE" smtClean="0"/>
              <a:t>07.01.2015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36B358D-4B12-427F-A2AC-2C169FFB3FF5}" type="datetime1">
              <a:rPr lang="de-DE" smtClean="0"/>
              <a:t>07.01.2015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EDF5D-2518-4F93-A6BB-C2198E8D704A}" type="datetime1">
              <a:rPr lang="de-DE" smtClean="0"/>
              <a:t>07.01.2015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4199260" y="6457528"/>
            <a:ext cx="5760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69062" y="2932460"/>
            <a:ext cx="8208000" cy="3240360"/>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ctrTitle"/>
          </p:nvPr>
        </p:nvSpPr>
        <p:spPr>
          <a:xfrm>
            <a:off x="0" y="3768725"/>
            <a:ext cx="9144000" cy="1470025"/>
          </a:xfrm>
        </p:spPr>
        <p:txBody>
          <a:bodyPr>
            <a:normAutofit fontScale="90000"/>
          </a:bodyPr>
          <a:lstStyle/>
          <a:p>
            <a:r>
              <a:rPr lang="de-DE" sz="4900" b="1" dirty="0" smtClean="0">
                <a:solidFill>
                  <a:schemeClr val="bg1"/>
                </a:solidFill>
                <a:latin typeface="Arial" panose="020B0604020202020204" pitchFamily="34" charset="0"/>
                <a:cs typeface="Arial" panose="020B0604020202020204" pitchFamily="34" charset="0"/>
              </a:rPr>
              <a:t>„Go Happy“ Marktforschung</a:t>
            </a:r>
            <a:r>
              <a:rPr lang="de-DE" sz="5300" b="1" dirty="0" smtClean="0">
                <a:solidFill>
                  <a:schemeClr val="bg1"/>
                </a:solidFill>
                <a:latin typeface="Arial" panose="020B0604020202020204" pitchFamily="34" charset="0"/>
                <a:cs typeface="Arial" panose="020B0604020202020204" pitchFamily="34" charset="0"/>
              </a:rPr>
              <a:t/>
            </a:r>
            <a:br>
              <a:rPr lang="de-DE" sz="5300" b="1" dirty="0" smtClean="0">
                <a:solidFill>
                  <a:schemeClr val="bg1"/>
                </a:solidFill>
                <a:latin typeface="Arial" panose="020B0604020202020204" pitchFamily="34" charset="0"/>
                <a:cs typeface="Arial" panose="020B0604020202020204" pitchFamily="34" charset="0"/>
              </a:rPr>
            </a:br>
            <a:r>
              <a:rPr lang="de-DE" b="1" dirty="0">
                <a:solidFill>
                  <a:schemeClr val="bg1"/>
                </a:solidFill>
                <a:latin typeface="Arial" panose="020B0604020202020204" pitchFamily="34" charset="0"/>
                <a:cs typeface="Arial" panose="020B0604020202020204" pitchFamily="34" charset="0"/>
              </a:rPr>
              <a:t/>
            </a:r>
            <a:br>
              <a:rPr lang="de-DE" b="1" dirty="0">
                <a:solidFill>
                  <a:schemeClr val="bg1"/>
                </a:solidFill>
                <a:latin typeface="Arial" panose="020B0604020202020204" pitchFamily="34" charset="0"/>
                <a:cs typeface="Arial" panose="020B0604020202020204" pitchFamily="34" charset="0"/>
              </a:rPr>
            </a:br>
            <a:r>
              <a:rPr lang="de-DE" b="1" dirty="0" smtClean="0">
                <a:solidFill>
                  <a:schemeClr val="bg1"/>
                </a:solidFill>
                <a:latin typeface="Arial" panose="020B0604020202020204" pitchFamily="34" charset="0"/>
                <a:cs typeface="Arial" panose="020B0604020202020204" pitchFamily="34" charset="0"/>
              </a:rPr>
              <a:t>- Team </a:t>
            </a:r>
            <a:r>
              <a:rPr lang="de-DE" sz="4000" b="1" dirty="0" smtClean="0">
                <a:solidFill>
                  <a:schemeClr val="bg1"/>
                </a:solidFill>
                <a:latin typeface="Arial" panose="020B0604020202020204" pitchFamily="34" charset="0"/>
                <a:cs typeface="Arial" panose="020B0604020202020204" pitchFamily="34" charset="0"/>
              </a:rPr>
              <a:t>Marketing - </a:t>
            </a:r>
            <a:r>
              <a:rPr lang="de-DE" b="1" dirty="0" smtClean="0">
                <a:solidFill>
                  <a:schemeClr val="bg1"/>
                </a:solidFill>
                <a:latin typeface="Arial" panose="020B0604020202020204" pitchFamily="34" charset="0"/>
                <a:cs typeface="Arial" panose="020B0604020202020204" pitchFamily="34" charset="0"/>
              </a:rPr>
              <a:t/>
            </a:r>
            <a:br>
              <a:rPr lang="de-DE" b="1" dirty="0" smtClean="0">
                <a:solidFill>
                  <a:schemeClr val="bg1"/>
                </a:solidFill>
                <a:latin typeface="Arial" panose="020B0604020202020204" pitchFamily="34" charset="0"/>
                <a:cs typeface="Arial" panose="020B0604020202020204" pitchFamily="34" charset="0"/>
              </a:rPr>
            </a:br>
            <a:r>
              <a:rPr lang="de-DE" b="1" dirty="0" smtClean="0">
                <a:solidFill>
                  <a:schemeClr val="bg1"/>
                </a:solidFill>
                <a:latin typeface="Arial" panose="020B0604020202020204" pitchFamily="34" charset="0"/>
                <a:cs typeface="Arial" panose="020B0604020202020204" pitchFamily="34" charset="0"/>
              </a:rPr>
              <a:t> </a:t>
            </a:r>
            <a:br>
              <a:rPr lang="de-DE" b="1" dirty="0" smtClean="0">
                <a:solidFill>
                  <a:schemeClr val="bg1"/>
                </a:solidFill>
                <a:latin typeface="Arial" panose="020B0604020202020204" pitchFamily="34" charset="0"/>
                <a:cs typeface="Arial" panose="020B0604020202020204" pitchFamily="34" charset="0"/>
              </a:rPr>
            </a:br>
            <a:r>
              <a:rPr lang="de-DE" sz="2200" b="1" dirty="0" smtClean="0">
                <a:solidFill>
                  <a:schemeClr val="bg1"/>
                </a:solidFill>
                <a:latin typeface="Arial" panose="020B0604020202020204" pitchFamily="34" charset="0"/>
                <a:cs typeface="Arial" panose="020B0604020202020204" pitchFamily="34" charset="0"/>
              </a:rPr>
              <a:t>Analyse von Umfrage I </a:t>
            </a:r>
            <a:r>
              <a:rPr lang="de-DE" sz="2200" b="1" dirty="0" smtClean="0">
                <a:solidFill>
                  <a:schemeClr val="bg1"/>
                </a:solidFill>
                <a:latin typeface="Arial" panose="020B0604020202020204" pitchFamily="34" charset="0"/>
                <a:cs typeface="Arial" panose="020B0604020202020204" pitchFamily="34" charset="0"/>
              </a:rPr>
              <a:t>- Klassische </a:t>
            </a:r>
            <a:r>
              <a:rPr lang="de-DE" sz="2200" b="1" dirty="0" smtClean="0">
                <a:solidFill>
                  <a:schemeClr val="bg1"/>
                </a:solidFill>
                <a:latin typeface="Arial" panose="020B0604020202020204" pitchFamily="34" charset="0"/>
                <a:cs typeface="Arial" panose="020B0604020202020204" pitchFamily="34" charset="0"/>
              </a:rPr>
              <a:t>Medien </a:t>
            </a:r>
            <a:r>
              <a:rPr lang="de-DE" sz="2200" b="1" dirty="0" smtClean="0">
                <a:solidFill>
                  <a:schemeClr val="bg1"/>
                </a:solidFill>
                <a:latin typeface="Arial" panose="020B0604020202020204" pitchFamily="34" charset="0"/>
                <a:cs typeface="Arial" panose="020B0604020202020204" pitchFamily="34" charset="0"/>
              </a:rPr>
              <a:t>als Marketingkonzept</a:t>
            </a:r>
            <a:r>
              <a:rPr lang="de-DE" sz="2200" b="1" dirty="0" smtClean="0">
                <a:solidFill>
                  <a:schemeClr val="bg1"/>
                </a:solidFill>
                <a:latin typeface="Arial" panose="020B0604020202020204" pitchFamily="34" charset="0"/>
                <a:cs typeface="Arial" panose="020B0604020202020204" pitchFamily="34" charset="0"/>
              </a:rPr>
              <a:t/>
            </a:r>
            <a:br>
              <a:rPr lang="de-DE" sz="2200" b="1" dirty="0" smtClean="0">
                <a:solidFill>
                  <a:schemeClr val="bg1"/>
                </a:solidFill>
                <a:latin typeface="Arial" panose="020B0604020202020204" pitchFamily="34" charset="0"/>
                <a:cs typeface="Arial" panose="020B0604020202020204" pitchFamily="34" charset="0"/>
              </a:rPr>
            </a:br>
            <a:r>
              <a:rPr lang="de-DE" sz="2200" b="1" dirty="0" smtClean="0">
                <a:solidFill>
                  <a:schemeClr val="bg1"/>
                </a:solidFill>
                <a:latin typeface="Arial" panose="020B0604020202020204" pitchFamily="34" charset="0"/>
                <a:cs typeface="Arial" panose="020B0604020202020204" pitchFamily="34" charset="0"/>
              </a:rPr>
              <a:t>(Arbeitspaket 5.8)</a:t>
            </a:r>
            <a:endParaRPr lang="de-DE" sz="2200" b="1" dirty="0">
              <a:solidFill>
                <a:schemeClr val="bg1"/>
              </a:solidFill>
              <a:latin typeface="Arial" panose="020B0604020202020204" pitchFamily="34" charset="0"/>
              <a:cs typeface="Arial" panose="020B0604020202020204" pitchFamily="34" charset="0"/>
            </a:endParaRPr>
          </a:p>
        </p:txBody>
      </p:sp>
      <p:pic>
        <p:nvPicPr>
          <p:cNvPr id="2052" name="Picture 4" descr="Logo 1 Rou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6299" y="620688"/>
            <a:ext cx="1393523" cy="1393523"/>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p:cNvSpPr>
            <a:spLocks noGrp="1"/>
          </p:cNvSpPr>
          <p:nvPr>
            <p:ph type="sldNum" sz="quarter" idx="12"/>
          </p:nvPr>
        </p:nvSpPr>
        <p:spPr/>
        <p:txBody>
          <a:bodyPr/>
          <a:lstStyle/>
          <a:p>
            <a:fld id="{6C6AE60A-B69C-4790-82F7-3882EDF23186}" type="slidenum">
              <a:rPr lang="de-DE" smtClean="0"/>
              <a:t>1</a:t>
            </a:fld>
            <a:endParaRPr lang="de-DE"/>
          </a:p>
        </p:txBody>
      </p:sp>
    </p:spTree>
    <p:extLst>
      <p:ext uri="{BB962C8B-B14F-4D97-AF65-F5344CB8AC3E}">
        <p14:creationId xmlns:p14="http://schemas.microsoft.com/office/powerpoint/2010/main" val="2251266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68760"/>
            <a:ext cx="8003232" cy="5184576"/>
          </a:xfrm>
        </p:spPr>
        <p:txBody>
          <a:bodyPr>
            <a:normAutofit/>
          </a:bodyPr>
          <a:lstStyle/>
          <a:p>
            <a:pPr>
              <a:spcBef>
                <a:spcPts val="0"/>
              </a:spcBef>
              <a:defRPr/>
            </a:pPr>
            <a:endParaRPr lang="de-DE" sz="1600" dirty="0" smtClean="0">
              <a:latin typeface="Arial" panose="020B0604020202020204" pitchFamily="34" charset="0"/>
              <a:cs typeface="Arial" panose="020B0604020202020204" pitchFamily="34" charset="0"/>
            </a:endParaRPr>
          </a:p>
          <a:p>
            <a:r>
              <a:rPr lang="de-DE" sz="1600" dirty="0" smtClean="0">
                <a:latin typeface="Arial" panose="020B0604020202020204" pitchFamily="34" charset="0"/>
                <a:cs typeface="Arial" panose="020B0604020202020204" pitchFamily="34" charset="0"/>
              </a:rPr>
              <a:t>Die Umfrage hat ergeben, dass der Großteil der Befragten vermehrt durch </a:t>
            </a:r>
            <a:r>
              <a:rPr lang="de-DE" sz="1600" dirty="0" err="1" smtClean="0">
                <a:latin typeface="Arial" panose="020B0604020202020204" pitchFamily="34" charset="0"/>
                <a:cs typeface="Arial" panose="020B0604020202020204" pitchFamily="34" charset="0"/>
              </a:rPr>
              <a:t>Social</a:t>
            </a:r>
            <a:r>
              <a:rPr lang="de-DE" sz="1600" dirty="0" smtClean="0">
                <a:latin typeface="Arial" panose="020B0604020202020204" pitchFamily="34" charset="0"/>
                <a:cs typeface="Arial" panose="020B0604020202020204" pitchFamily="34" charset="0"/>
              </a:rPr>
              <a:t> Media anzeigen aufmerksam auf Veranstaltungen etc</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werden </a:t>
            </a:r>
          </a:p>
          <a:p>
            <a:r>
              <a:rPr lang="de-DE" sz="1600" dirty="0" smtClean="0">
                <a:latin typeface="Arial" panose="020B0604020202020204" pitchFamily="34" charset="0"/>
                <a:cs typeface="Arial" panose="020B0604020202020204" pitchFamily="34" charset="0"/>
              </a:rPr>
              <a:t>Das „WWW“ wird gezielt für die Informationssuche genutzt</a:t>
            </a:r>
          </a:p>
          <a:p>
            <a:r>
              <a:rPr lang="de-DE" sz="1600" dirty="0" smtClean="0">
                <a:latin typeface="Arial" panose="020B0604020202020204" pitchFamily="34" charset="0"/>
                <a:cs typeface="Arial" panose="020B0604020202020204" pitchFamily="34" charset="0"/>
              </a:rPr>
              <a:t>Aus diesem Grund sollen klassische </a:t>
            </a:r>
            <a:r>
              <a:rPr lang="de-DE" sz="1600" dirty="0">
                <a:latin typeface="Arial" panose="020B0604020202020204" pitchFamily="34" charset="0"/>
                <a:cs typeface="Arial" panose="020B0604020202020204" pitchFamily="34" charset="0"/>
              </a:rPr>
              <a:t>Medien </a:t>
            </a:r>
            <a:r>
              <a:rPr lang="de-DE" sz="1600" dirty="0" smtClean="0">
                <a:latin typeface="Arial" panose="020B0604020202020204" pitchFamily="34" charset="0"/>
                <a:cs typeface="Arial" panose="020B0604020202020204" pitchFamily="34" charset="0"/>
              </a:rPr>
              <a:t>für </a:t>
            </a:r>
            <a:r>
              <a:rPr lang="de-DE" sz="1600" dirty="0">
                <a:latin typeface="Arial" panose="020B0604020202020204" pitchFamily="34" charset="0"/>
                <a:cs typeface="Arial" panose="020B0604020202020204" pitchFamily="34" charset="0"/>
              </a:rPr>
              <a:t>die Vermarktung von „</a:t>
            </a:r>
            <a:r>
              <a:rPr lang="de-DE" sz="1600" dirty="0" err="1">
                <a:latin typeface="Arial" panose="020B0604020202020204" pitchFamily="34" charset="0"/>
                <a:cs typeface="Arial" panose="020B0604020202020204" pitchFamily="34" charset="0"/>
              </a:rPr>
              <a:t>GoHappy</a:t>
            </a:r>
            <a:r>
              <a:rPr lang="de-DE" sz="1600" dirty="0">
                <a:latin typeface="Arial" panose="020B0604020202020204" pitchFamily="34" charset="0"/>
                <a:cs typeface="Arial" panose="020B0604020202020204" pitchFamily="34" charset="0"/>
              </a:rPr>
              <a:t>“ nur in geringem Maß verwendet werden</a:t>
            </a:r>
          </a:p>
          <a:p>
            <a:r>
              <a:rPr lang="de-DE" sz="1600" dirty="0" smtClean="0">
                <a:latin typeface="Arial" panose="020B0604020202020204" pitchFamily="34" charset="0"/>
                <a:cs typeface="Arial" panose="020B0604020202020204" pitchFamily="34" charset="0"/>
              </a:rPr>
              <a:t>Als Werbemittel sollten beispielsweise Flyer und Streichhölzer genutzt werden um weitere Zielgruppen zu erreichen</a:t>
            </a:r>
          </a:p>
          <a:p>
            <a:r>
              <a:rPr lang="de-DE" sz="1600" dirty="0" smtClean="0">
                <a:latin typeface="Arial" panose="020B0604020202020204" pitchFamily="34" charset="0"/>
                <a:cs typeface="Arial" panose="020B0604020202020204" pitchFamily="34" charset="0"/>
              </a:rPr>
              <a:t>Die Werbemittel müssen geschickt platziert werden, z.B. Plakat an Universität/Schule; Streichhölzer an der Bar etc. </a:t>
            </a:r>
          </a:p>
          <a:p>
            <a:r>
              <a:rPr lang="de-DE" sz="1600" dirty="0" smtClean="0">
                <a:latin typeface="Arial" panose="020B0604020202020204" pitchFamily="34" charset="0"/>
                <a:cs typeface="Arial" panose="020B0604020202020204" pitchFamily="34" charset="0"/>
              </a:rPr>
              <a:t>Bei der Gestaltung der Werbemittel sollte – wie durch die Befragten mehrmals bestätigt -  darauf aufmerksam gemacht werden, dass mit Hilfe der Web-Anwendung „</a:t>
            </a:r>
            <a:r>
              <a:rPr lang="de-DE" sz="1600" dirty="0" err="1" smtClean="0">
                <a:latin typeface="Arial" panose="020B0604020202020204" pitchFamily="34" charset="0"/>
                <a:cs typeface="Arial" panose="020B0604020202020204" pitchFamily="34" charset="0"/>
              </a:rPr>
              <a:t>GoHappy</a:t>
            </a:r>
            <a:r>
              <a:rPr lang="de-DE" sz="1600" dirty="0" smtClean="0">
                <a:latin typeface="Arial" panose="020B0604020202020204" pitchFamily="34" charset="0"/>
                <a:cs typeface="Arial" panose="020B0604020202020204" pitchFamily="34" charset="0"/>
              </a:rPr>
              <a:t>“ ganz schnell und einfach Geld gespart werden kann</a:t>
            </a: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2"/>
          </p:nvPr>
        </p:nvSpPr>
        <p:spPr/>
        <p:txBody>
          <a:bodyPr/>
          <a:lstStyle/>
          <a:p>
            <a:fld id="{6C6AE60A-B69C-4790-82F7-3882EDF23186}" type="slidenum">
              <a:rPr lang="de-DE" smtClean="0"/>
              <a:t>10</a:t>
            </a:fld>
            <a:endParaRPr lang="de-DE"/>
          </a:p>
        </p:txBody>
      </p:sp>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2. </a:t>
            </a:r>
            <a:r>
              <a:rPr lang="de-DE" sz="2000" b="1" dirty="0" smtClean="0">
                <a:latin typeface="Arial" panose="020B0604020202020204" pitchFamily="34" charset="0"/>
                <a:cs typeface="Arial" panose="020B0604020202020204" pitchFamily="34" charset="0"/>
              </a:rPr>
              <a:t>Erkenntnisse </a:t>
            </a:r>
            <a:r>
              <a:rPr lang="de-DE" sz="2000" dirty="0" smtClean="0">
                <a:latin typeface="Arial" panose="020B0604020202020204" pitchFamily="34" charset="0"/>
                <a:cs typeface="Arial" panose="020B0604020202020204" pitchFamily="34" charset="0"/>
              </a:rPr>
              <a:t>– Zusammenfassung</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199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pieren 14"/>
          <p:cNvGrpSpPr/>
          <p:nvPr/>
        </p:nvGrpSpPr>
        <p:grpSpPr>
          <a:xfrm>
            <a:off x="-22860" y="2358405"/>
            <a:ext cx="8892480" cy="504056"/>
            <a:chOff x="-22860" y="1655088"/>
            <a:chExt cx="8892480" cy="504056"/>
          </a:xfrm>
        </p:grpSpPr>
        <p:sp>
          <p:nvSpPr>
            <p:cNvPr id="16" name="Rechteck 15"/>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Verzögerung 16"/>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2</a:t>
              </a:r>
              <a:endParaRPr lang="de-DE" b="1" dirty="0">
                <a:solidFill>
                  <a:schemeClr val="bg1"/>
                </a:solidFill>
                <a:latin typeface="Arial" panose="020B0604020202020204" pitchFamily="34" charset="0"/>
                <a:cs typeface="Arial" panose="020B0604020202020204" pitchFamily="34" charset="0"/>
              </a:endParaRPr>
            </a:p>
          </p:txBody>
        </p:sp>
        <p:sp>
          <p:nvSpPr>
            <p:cNvPr id="18" name="Rechteck 1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Agenda</a:t>
            </a:r>
            <a:endParaRPr lang="de-DE" sz="2000" dirty="0">
              <a:latin typeface="Arial" panose="020B0604020202020204" pitchFamily="34" charset="0"/>
              <a:cs typeface="Arial" panose="020B0604020202020204" pitchFamily="34" charset="0"/>
            </a:endParaRPr>
          </a:p>
        </p:txBody>
      </p:sp>
      <p:grpSp>
        <p:nvGrpSpPr>
          <p:cNvPr id="12" name="Gruppieren 11"/>
          <p:cNvGrpSpPr/>
          <p:nvPr/>
        </p:nvGrpSpPr>
        <p:grpSpPr>
          <a:xfrm>
            <a:off x="-22860" y="1721763"/>
            <a:ext cx="8892480" cy="504056"/>
            <a:chOff x="-22860" y="1655088"/>
            <a:chExt cx="8892480" cy="504056"/>
          </a:xfrm>
        </p:grpSpPr>
        <p:sp>
          <p:nvSpPr>
            <p:cNvPr id="13" name="Rechteck 12"/>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Verzögerung 10"/>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1</a:t>
              </a:r>
              <a:endParaRPr lang="de-DE" b="1" dirty="0">
                <a:solidFill>
                  <a:schemeClr val="bg1"/>
                </a:solidFill>
                <a:latin typeface="Arial" panose="020B0604020202020204" pitchFamily="34" charset="0"/>
                <a:cs typeface="Arial" panose="020B0604020202020204" pitchFamily="34" charset="0"/>
              </a:endParaRPr>
            </a:p>
          </p:txBody>
        </p:sp>
        <p:sp>
          <p:nvSpPr>
            <p:cNvPr id="8" name="Rechteck 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 name="Inhaltsplatzhalter 2"/>
          <p:cNvSpPr>
            <a:spLocks noGrp="1"/>
          </p:cNvSpPr>
          <p:nvPr>
            <p:ph idx="1"/>
          </p:nvPr>
        </p:nvSpPr>
        <p:spPr>
          <a:xfrm>
            <a:off x="492095" y="1565910"/>
            <a:ext cx="7874665" cy="4525963"/>
          </a:xfrm>
          <a:ln w="12700">
            <a:noFill/>
          </a:ln>
        </p:spPr>
        <p:txBody>
          <a:bodyPr>
            <a:normAutofit/>
          </a:bodyPr>
          <a:lstStyle/>
          <a:p>
            <a:pPr marL="0" indent="0">
              <a:lnSpc>
                <a:spcPct val="243000"/>
              </a:lnSpc>
              <a:buNone/>
            </a:pPr>
            <a:r>
              <a:rPr lang="de-DE" sz="1600" b="1" dirty="0" smtClean="0">
                <a:latin typeface="Arial" panose="020B0604020202020204" pitchFamily="34" charset="0"/>
                <a:cs typeface="Arial" panose="020B0604020202020204" pitchFamily="34" charset="0"/>
              </a:rPr>
              <a:t>Allgemeines</a:t>
            </a:r>
          </a:p>
          <a:p>
            <a:pPr marL="0" indent="0">
              <a:lnSpc>
                <a:spcPct val="243000"/>
              </a:lnSpc>
              <a:buNone/>
            </a:pPr>
            <a:r>
              <a:rPr lang="de-DE" sz="1600" b="1" dirty="0" smtClean="0">
                <a:latin typeface="Arial" panose="020B0604020202020204" pitchFamily="34" charset="0"/>
                <a:cs typeface="Arial" panose="020B0604020202020204" pitchFamily="34" charset="0"/>
              </a:rPr>
              <a:t>Erkenntnisse: Klassische Medien als Marketingkonzept </a:t>
            </a:r>
            <a:endParaRPr lang="de-DE" sz="1600" b="1" dirty="0">
              <a:latin typeface="Arial" panose="020B0604020202020204" pitchFamily="34" charset="0"/>
              <a:cs typeface="Arial" panose="020B0604020202020204" pitchFamily="34" charset="0"/>
            </a:endParaRPr>
          </a:p>
        </p:txBody>
      </p:sp>
      <p:sp>
        <p:nvSpPr>
          <p:cNvPr id="14" name="Foliennummernplatzhalter 13"/>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504115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469062" y="1512094"/>
            <a:ext cx="8208000" cy="157782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a:solidFill>
                  <a:schemeClr val="bg1"/>
                </a:solidFill>
                <a:latin typeface="Arial" panose="020B0604020202020204" pitchFamily="34" charset="0"/>
                <a:cs typeface="Arial" panose="020B0604020202020204" pitchFamily="34" charset="0"/>
              </a:rPr>
              <a:t>Ziel </a:t>
            </a:r>
            <a:r>
              <a:rPr lang="de-DE" sz="1600" dirty="0" smtClean="0">
                <a:solidFill>
                  <a:schemeClr val="bg1"/>
                </a:solidFill>
                <a:latin typeface="Arial" panose="020B0604020202020204" pitchFamily="34" charset="0"/>
                <a:cs typeface="Arial" panose="020B0604020202020204" pitchFamily="34" charset="0"/>
              </a:rPr>
              <a:t>dieser Umfrage ist es einen Überblick über den potentiellen Markt für „Go Happy“ zu bekommen. </a:t>
            </a:r>
            <a:r>
              <a:rPr lang="de-DE" sz="1600" dirty="0">
                <a:solidFill>
                  <a:schemeClr val="bg1"/>
                </a:solidFill>
                <a:latin typeface="Arial" panose="020B0604020202020204" pitchFamily="34" charset="0"/>
                <a:cs typeface="Arial" panose="020B0604020202020204" pitchFamily="34" charset="0"/>
              </a:rPr>
              <a:t>Bei der Auswertung der Umfrage sind zwei Aspekte ausschlaggebend. Zum einen sollen Impulse zur Erstellung der Web-Applikationen gewonnen werden </a:t>
            </a:r>
            <a:r>
              <a:rPr lang="de-DE" sz="1600" dirty="0" smtClean="0">
                <a:solidFill>
                  <a:schemeClr val="bg1"/>
                </a:solidFill>
                <a:latin typeface="Arial" panose="020B0604020202020204" pitchFamily="34" charset="0"/>
                <a:cs typeface="Arial" panose="020B0604020202020204" pitchFamily="34" charset="0"/>
              </a:rPr>
              <a:t>(z.B. Funktionen, </a:t>
            </a:r>
            <a:r>
              <a:rPr lang="de-DE" sz="1600" dirty="0">
                <a:solidFill>
                  <a:schemeClr val="bg1"/>
                </a:solidFill>
                <a:latin typeface="Arial" panose="020B0604020202020204" pitchFamily="34" charset="0"/>
                <a:cs typeface="Arial" panose="020B0604020202020204" pitchFamily="34" charset="0"/>
              </a:rPr>
              <a:t>etc. die </a:t>
            </a:r>
            <a:r>
              <a:rPr lang="de-DE" sz="1600" dirty="0" smtClean="0">
                <a:solidFill>
                  <a:schemeClr val="bg1"/>
                </a:solidFill>
                <a:latin typeface="Arial" panose="020B0604020202020204" pitchFamily="34" charset="0"/>
                <a:cs typeface="Arial" panose="020B0604020202020204" pitchFamily="34" charset="0"/>
              </a:rPr>
              <a:t>sich unsere </a:t>
            </a:r>
            <a:r>
              <a:rPr lang="de-DE" sz="1600" dirty="0">
                <a:solidFill>
                  <a:schemeClr val="bg1"/>
                </a:solidFill>
                <a:latin typeface="Arial" panose="020B0604020202020204" pitchFamily="34" charset="0"/>
                <a:cs typeface="Arial" panose="020B0604020202020204" pitchFamily="34" charset="0"/>
              </a:rPr>
              <a:t>Zielgruppe </a:t>
            </a:r>
            <a:r>
              <a:rPr lang="de-DE" sz="1600" dirty="0" smtClean="0">
                <a:solidFill>
                  <a:schemeClr val="bg1"/>
                </a:solidFill>
                <a:latin typeface="Arial" panose="020B0604020202020204" pitchFamily="34" charset="0"/>
                <a:cs typeface="Arial" panose="020B0604020202020204" pitchFamily="34" charset="0"/>
              </a:rPr>
              <a:t>vorstellt) </a:t>
            </a:r>
            <a:r>
              <a:rPr lang="de-DE" sz="1600" dirty="0">
                <a:solidFill>
                  <a:schemeClr val="bg1"/>
                </a:solidFill>
                <a:latin typeface="Arial" panose="020B0604020202020204" pitchFamily="34" charset="0"/>
                <a:cs typeface="Arial" panose="020B0604020202020204" pitchFamily="34" charset="0"/>
              </a:rPr>
              <a:t>und zum anderen sollen die Ergebnisse zielführend bei den </a:t>
            </a:r>
            <a:r>
              <a:rPr lang="de-DE" sz="1600" dirty="0" smtClean="0">
                <a:solidFill>
                  <a:schemeClr val="bg1"/>
                </a:solidFill>
                <a:latin typeface="Arial" panose="020B0604020202020204" pitchFamily="34" charset="0"/>
                <a:cs typeface="Arial" panose="020B0604020202020204" pitchFamily="34" charset="0"/>
              </a:rPr>
              <a:t>zu entwickelnden Marketingstrategien </a:t>
            </a:r>
            <a:r>
              <a:rPr lang="de-DE" sz="1600" dirty="0">
                <a:solidFill>
                  <a:schemeClr val="bg1"/>
                </a:solidFill>
                <a:latin typeface="Arial" panose="020B0604020202020204" pitchFamily="34" charset="0"/>
                <a:cs typeface="Arial" panose="020B0604020202020204" pitchFamily="34" charset="0"/>
              </a:rPr>
              <a:t>beachtet werden </a:t>
            </a:r>
            <a:r>
              <a:rPr lang="de-DE" sz="1600" dirty="0" smtClean="0">
                <a:solidFill>
                  <a:schemeClr val="bg1"/>
                </a:solidFill>
                <a:latin typeface="Arial" panose="020B0604020202020204" pitchFamily="34" charset="0"/>
                <a:cs typeface="Arial" panose="020B0604020202020204" pitchFamily="34" charset="0"/>
              </a:rPr>
              <a:t>(Art der Werbung, </a:t>
            </a:r>
            <a:r>
              <a:rPr lang="de-DE" sz="1600" dirty="0">
                <a:solidFill>
                  <a:schemeClr val="bg1"/>
                </a:solidFill>
                <a:latin typeface="Arial" panose="020B0604020202020204" pitchFamily="34" charset="0"/>
                <a:cs typeface="Arial" panose="020B0604020202020204" pitchFamily="34" charset="0"/>
              </a:rPr>
              <a:t>etc</a:t>
            </a:r>
            <a:r>
              <a:rPr lang="de-DE" sz="1600" dirty="0" smtClean="0">
                <a:solidFill>
                  <a:schemeClr val="bg1"/>
                </a:solidFill>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title"/>
          </p:nvPr>
        </p:nvSpPr>
        <p:spPr>
          <a:xfrm>
            <a:off x="457200" y="274638"/>
            <a:ext cx="8363272"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Ziel, Durchführung und Analyse der Umfrage</a:t>
            </a:r>
            <a:endParaRPr lang="de-DE" sz="2000" dirty="0">
              <a:latin typeface="Arial" panose="020B0604020202020204" pitchFamily="34" charset="0"/>
              <a:cs typeface="Arial" panose="020B0604020202020204" pitchFamily="34" charset="0"/>
            </a:endParaRPr>
          </a:p>
        </p:txBody>
      </p:sp>
      <p:sp>
        <p:nvSpPr>
          <p:cNvPr id="9" name="Rechteck 8"/>
          <p:cNvSpPr/>
          <p:nvPr/>
        </p:nvSpPr>
        <p:spPr>
          <a:xfrm>
            <a:off x="469062" y="3627760"/>
            <a:ext cx="8208000" cy="109738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smtClean="0">
                <a:solidFill>
                  <a:schemeClr val="bg1"/>
                </a:solidFill>
                <a:latin typeface="Arial" panose="020B0604020202020204" pitchFamily="34" charset="0"/>
                <a:cs typeface="Arial" panose="020B0604020202020204" pitchFamily="34" charset="0"/>
              </a:rPr>
              <a:t>Die Umfrage enthält 25 Fragen, davon 4 zur statistischen Einordnung und gliedert sich in die Teile: Ausgehverhalten, Happy Hours, Route und Informationen zu den Locations. Die Umfrage wurde am 05.12.2014 gestartet und war bis zum 21.12.2014 geöffnet. Die Umfrage wurde über verschiedenen Kanäle verteilt und beworben.</a:t>
            </a:r>
            <a:endParaRPr lang="de-DE" sz="1600" dirty="0">
              <a:latin typeface="Arial" panose="020B0604020202020204" pitchFamily="34" charset="0"/>
              <a:cs typeface="Arial" panose="020B0604020202020204" pitchFamily="34" charset="0"/>
            </a:endParaRPr>
          </a:p>
        </p:txBody>
      </p:sp>
      <p:sp>
        <p:nvSpPr>
          <p:cNvPr id="10" name="Rechteck 9"/>
          <p:cNvSpPr/>
          <p:nvPr/>
        </p:nvSpPr>
        <p:spPr>
          <a:xfrm>
            <a:off x="469062" y="5249912"/>
            <a:ext cx="8208000" cy="93610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a:solidFill>
                  <a:schemeClr val="bg1"/>
                </a:solidFill>
                <a:latin typeface="Arial" panose="020B0604020202020204" pitchFamily="34" charset="0"/>
                <a:cs typeface="Arial" panose="020B0604020202020204" pitchFamily="34" charset="0"/>
              </a:rPr>
              <a:t>Bei der Analyse der Umfrage werden zum einen die Basic </a:t>
            </a:r>
            <a:r>
              <a:rPr lang="de-DE" sz="1600" dirty="0" err="1" smtClean="0">
                <a:solidFill>
                  <a:schemeClr val="bg1"/>
                </a:solidFill>
                <a:latin typeface="Arial" panose="020B0604020202020204" pitchFamily="34" charset="0"/>
                <a:cs typeface="Arial" panose="020B0604020202020204" pitchFamily="34" charset="0"/>
              </a:rPr>
              <a:t>Frequencys</a:t>
            </a:r>
            <a:r>
              <a:rPr lang="de-DE" sz="1600" dirty="0" smtClean="0">
                <a:solidFill>
                  <a:schemeClr val="bg1"/>
                </a:solidFill>
                <a:latin typeface="Arial" panose="020B0604020202020204" pitchFamily="34" charset="0"/>
                <a:cs typeface="Arial" panose="020B0604020202020204" pitchFamily="34" charset="0"/>
              </a:rPr>
              <a:t> </a:t>
            </a:r>
            <a:r>
              <a:rPr lang="de-DE" sz="1600" dirty="0">
                <a:solidFill>
                  <a:schemeClr val="bg1"/>
                </a:solidFill>
                <a:latin typeface="Arial" panose="020B0604020202020204" pitchFamily="34" charset="0"/>
                <a:cs typeface="Arial" panose="020B0604020202020204" pitchFamily="34" charset="0"/>
              </a:rPr>
              <a:t>aber auch verschiedenen </a:t>
            </a:r>
            <a:r>
              <a:rPr lang="de-DE" sz="1600" dirty="0" err="1">
                <a:solidFill>
                  <a:schemeClr val="bg1"/>
                </a:solidFill>
                <a:latin typeface="Arial" panose="020B0604020202020204" pitchFamily="34" charset="0"/>
                <a:cs typeface="Arial" panose="020B0604020202020204" pitchFamily="34" charset="0"/>
              </a:rPr>
              <a:t>Crosstabs</a:t>
            </a:r>
            <a:r>
              <a:rPr lang="de-DE" sz="1600" dirty="0">
                <a:solidFill>
                  <a:schemeClr val="bg1"/>
                </a:solidFill>
                <a:latin typeface="Arial" panose="020B0604020202020204" pitchFamily="34" charset="0"/>
                <a:cs typeface="Arial" panose="020B0604020202020204" pitchFamily="34" charset="0"/>
              </a:rPr>
              <a:t> </a:t>
            </a:r>
            <a:r>
              <a:rPr lang="de-DE" sz="1600" dirty="0" smtClean="0">
                <a:solidFill>
                  <a:schemeClr val="bg1"/>
                </a:solidFill>
                <a:latin typeface="Arial" panose="020B0604020202020204" pitchFamily="34" charset="0"/>
                <a:cs typeface="Arial" panose="020B0604020202020204" pitchFamily="34" charset="0"/>
              </a:rPr>
              <a:t>der Fragen betrachtet. Die Analyse wurde mit Hilfe von Microsoft Excel 2010 und SPSS 20 durchgeführt.</a:t>
            </a:r>
            <a:endParaRPr lang="de-DE" sz="1600" dirty="0">
              <a:latin typeface="Arial" panose="020B0604020202020204" pitchFamily="34" charset="0"/>
              <a:cs typeface="Arial" panose="020B0604020202020204" pitchFamily="34" charset="0"/>
            </a:endParaRPr>
          </a:p>
        </p:txBody>
      </p:sp>
      <p:sp>
        <p:nvSpPr>
          <p:cNvPr id="7" name="Textfeld 6"/>
          <p:cNvSpPr txBox="1"/>
          <p:nvPr/>
        </p:nvSpPr>
        <p:spPr>
          <a:xfrm>
            <a:off x="380162" y="1164997"/>
            <a:ext cx="625492"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Ziel</a:t>
            </a:r>
            <a:endParaRPr lang="de-DE" sz="2000" b="1" dirty="0">
              <a:latin typeface="Arial" panose="020B0604020202020204" pitchFamily="34" charset="0"/>
              <a:cs typeface="Arial" panose="020B0604020202020204" pitchFamily="34" charset="0"/>
            </a:endParaRPr>
          </a:p>
        </p:txBody>
      </p:sp>
      <p:sp>
        <p:nvSpPr>
          <p:cNvPr id="12" name="Textfeld 11"/>
          <p:cNvSpPr txBox="1"/>
          <p:nvPr/>
        </p:nvSpPr>
        <p:spPr>
          <a:xfrm>
            <a:off x="367462" y="3271902"/>
            <a:ext cx="1896673"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Durchführung</a:t>
            </a:r>
            <a:endParaRPr lang="de-DE" sz="2000" b="1" dirty="0">
              <a:latin typeface="Arial" panose="020B0604020202020204" pitchFamily="34" charset="0"/>
              <a:cs typeface="Arial" panose="020B0604020202020204" pitchFamily="34" charset="0"/>
            </a:endParaRPr>
          </a:p>
        </p:txBody>
      </p:sp>
      <p:sp>
        <p:nvSpPr>
          <p:cNvPr id="13" name="Textfeld 12"/>
          <p:cNvSpPr txBox="1"/>
          <p:nvPr/>
        </p:nvSpPr>
        <p:spPr>
          <a:xfrm>
            <a:off x="392861" y="4875202"/>
            <a:ext cx="1168910"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Analyse</a:t>
            </a:r>
            <a:endParaRPr lang="de-DE" sz="2000" b="1" dirty="0">
              <a:latin typeface="Arial" panose="020B0604020202020204" pitchFamily="34" charset="0"/>
              <a:cs typeface="Arial" panose="020B0604020202020204" pitchFamily="34" charset="0"/>
            </a:endParaRPr>
          </a:p>
        </p:txBody>
      </p:sp>
      <p:sp>
        <p:nvSpPr>
          <p:cNvPr id="11" name="Foliennummernplatzhalter 10"/>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567722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469062" y="2149711"/>
            <a:ext cx="8208000" cy="126883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smtClean="0">
                <a:solidFill>
                  <a:schemeClr val="bg1"/>
                </a:solidFill>
                <a:latin typeface="Arial" panose="020B0604020202020204" pitchFamily="34" charset="0"/>
                <a:cs typeface="Arial" panose="020B0604020202020204" pitchFamily="34" charset="0"/>
              </a:rPr>
              <a:t>Mit Hilfe der gesonderten Analyse in Bezug auf Klassische Medien sollen Erkenntnisse gewonnen werden, welche bei der Erarbeitung eines Marketingkonzepts helfen können. Um die besonderen Charakteristika dieses Bereichs betrachten zu können, wird diese gesonderte Analyse durchgeführt.</a:t>
            </a: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title"/>
          </p:nvPr>
        </p:nvSpPr>
        <p:spPr>
          <a:xfrm>
            <a:off x="457200" y="274638"/>
            <a:ext cx="8363272"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Ziel</a:t>
            </a:r>
            <a:r>
              <a:rPr lang="de-DE" sz="2000" dirty="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der speziellen Analyse</a:t>
            </a:r>
            <a:endParaRPr lang="de-DE" sz="2000" dirty="0">
              <a:latin typeface="Arial" panose="020B0604020202020204" pitchFamily="34" charset="0"/>
              <a:cs typeface="Arial" panose="020B0604020202020204" pitchFamily="34" charset="0"/>
            </a:endParaRPr>
          </a:p>
        </p:txBody>
      </p:sp>
      <p:sp>
        <p:nvSpPr>
          <p:cNvPr id="7" name="Textfeld 6"/>
          <p:cNvSpPr txBox="1"/>
          <p:nvPr/>
        </p:nvSpPr>
        <p:spPr>
          <a:xfrm>
            <a:off x="380162" y="1164997"/>
            <a:ext cx="5416996" cy="707886"/>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Ziel der gesonderten Analyse in </a:t>
            </a:r>
            <a:r>
              <a:rPr lang="de-DE" sz="2000" b="1" dirty="0">
                <a:latin typeface="Arial" panose="020B0604020202020204" pitchFamily="34" charset="0"/>
                <a:cs typeface="Arial" panose="020B0604020202020204" pitchFamily="34" charset="0"/>
              </a:rPr>
              <a:t>B</a:t>
            </a:r>
            <a:r>
              <a:rPr lang="de-DE" sz="2000" b="1" dirty="0" smtClean="0">
                <a:latin typeface="Arial" panose="020B0604020202020204" pitchFamily="34" charset="0"/>
                <a:cs typeface="Arial" panose="020B0604020202020204" pitchFamily="34" charset="0"/>
              </a:rPr>
              <a:t>ezug auf </a:t>
            </a:r>
          </a:p>
          <a:p>
            <a:r>
              <a:rPr lang="de-DE" sz="2000" b="1" dirty="0" smtClean="0">
                <a:latin typeface="Arial" panose="020B0604020202020204" pitchFamily="34" charset="0"/>
                <a:cs typeface="Arial" panose="020B0604020202020204" pitchFamily="34" charset="0"/>
              </a:rPr>
              <a:t>Klassische Medien </a:t>
            </a:r>
            <a:r>
              <a:rPr lang="de-DE" sz="2000" b="1" dirty="0" smtClean="0">
                <a:latin typeface="Arial" panose="020B0604020202020204" pitchFamily="34" charset="0"/>
                <a:cs typeface="Arial" panose="020B0604020202020204" pitchFamily="34" charset="0"/>
              </a:rPr>
              <a:t>als</a:t>
            </a:r>
            <a:r>
              <a:rPr lang="de-DE" sz="2000" b="1" dirty="0" smtClean="0">
                <a:latin typeface="Arial" panose="020B0604020202020204" pitchFamily="34" charset="0"/>
                <a:cs typeface="Arial" panose="020B0604020202020204" pitchFamily="34" charset="0"/>
              </a:rPr>
              <a:t> </a:t>
            </a:r>
            <a:r>
              <a:rPr lang="de-DE" sz="2000" b="1" dirty="0" smtClean="0">
                <a:latin typeface="Arial" panose="020B0604020202020204" pitchFamily="34" charset="0"/>
                <a:cs typeface="Arial" panose="020B0604020202020204" pitchFamily="34" charset="0"/>
              </a:rPr>
              <a:t>Marketingstrategie</a:t>
            </a:r>
            <a:endParaRPr lang="de-DE" sz="2000" b="1" dirty="0">
              <a:latin typeface="Arial" panose="020B0604020202020204" pitchFamily="34" charset="0"/>
              <a:cs typeface="Arial" panose="020B0604020202020204" pitchFamily="34" charset="0"/>
            </a:endParaRPr>
          </a:p>
        </p:txBody>
      </p:sp>
      <p:sp>
        <p:nvSpPr>
          <p:cNvPr id="11" name="Foliennummernplatzhalter 10"/>
          <p:cNvSpPr>
            <a:spLocks noGrp="1"/>
          </p:cNvSpPr>
          <p:nvPr>
            <p:ph type="sldNum" sz="quarter" idx="12"/>
          </p:nvPr>
        </p:nvSpPr>
        <p:spPr/>
        <p:txBody>
          <a:bodyPr/>
          <a:lstStyle/>
          <a:p>
            <a:fld id="{6C6AE60A-B69C-4790-82F7-3882EDF23186}" type="slidenum">
              <a:rPr lang="de-DE" smtClean="0"/>
              <a:t>4</a:t>
            </a:fld>
            <a:endParaRPr lang="de-DE"/>
          </a:p>
        </p:txBody>
      </p:sp>
    </p:spTree>
    <p:extLst>
      <p:ext uri="{BB962C8B-B14F-4D97-AF65-F5344CB8AC3E}">
        <p14:creationId xmlns:p14="http://schemas.microsoft.com/office/powerpoint/2010/main" val="2208571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Teilnehmerzahlen</a:t>
            </a:r>
            <a:endParaRPr lang="de-DE" sz="2000" dirty="0">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600" dirty="0" smtClean="0">
                <a:latin typeface="Arial" panose="020B0604020202020204" pitchFamily="34" charset="0"/>
                <a:cs typeface="Arial" panose="020B0604020202020204" pitchFamily="34" charset="0"/>
              </a:rPr>
              <a:t>Die Umfrage wurde von insgesamt 231 Teilnehmer durchgeführt.</a:t>
            </a:r>
          </a:p>
          <a:p>
            <a:r>
              <a:rPr lang="de-DE" sz="1600" dirty="0" smtClean="0">
                <a:latin typeface="Arial" panose="020B0604020202020204" pitchFamily="34" charset="0"/>
                <a:cs typeface="Arial" panose="020B0604020202020204" pitchFamily="34" charset="0"/>
              </a:rPr>
              <a:t>Von diesen waren 216 Fälle* gültig**.</a:t>
            </a:r>
          </a:p>
          <a:p>
            <a:r>
              <a:rPr lang="de-DE" sz="1600" dirty="0" smtClean="0">
                <a:latin typeface="Arial" panose="020B0604020202020204" pitchFamily="34" charset="0"/>
                <a:cs typeface="Arial" panose="020B0604020202020204" pitchFamily="34" charset="0"/>
              </a:rPr>
              <a:t>Auf Grund der ersten einschränkenden Frage </a:t>
            </a:r>
            <a:r>
              <a:rPr lang="de-DE" sz="1600" i="1" dirty="0" smtClean="0">
                <a:latin typeface="Arial" panose="020B0604020202020204" pitchFamily="34" charset="0"/>
                <a:cs typeface="Arial" panose="020B0604020202020204" pitchFamily="34" charset="0"/>
              </a:rPr>
              <a:t>(Q1: Wie oft gehst du in Stuttgart abends etwas trinken?)</a:t>
            </a:r>
            <a:r>
              <a:rPr lang="de-DE" sz="1600" dirty="0" smtClean="0">
                <a:latin typeface="Arial" panose="020B0604020202020204" pitchFamily="34" charset="0"/>
                <a:cs typeface="Arial" panose="020B0604020202020204" pitchFamily="34" charset="0"/>
              </a:rPr>
              <a:t> können 192 Fälle zur Auswertung herangezogen werden. Die restlichen 24 Teilnehmer antworteten bei Frage 1 mit „</a:t>
            </a:r>
            <a:r>
              <a:rPr lang="de-DE" sz="1600" i="1" dirty="0" smtClean="0">
                <a:latin typeface="Arial" panose="020B0604020202020204" pitchFamily="34" charset="0"/>
                <a:cs typeface="Arial" panose="020B0604020202020204" pitchFamily="34" charset="0"/>
              </a:rPr>
              <a:t>Gar nicht</a:t>
            </a:r>
            <a:r>
              <a:rPr lang="de-DE" sz="1600" dirty="0" smtClean="0">
                <a:latin typeface="Arial" panose="020B0604020202020204" pitchFamily="34" charset="0"/>
                <a:cs typeface="Arial" panose="020B0604020202020204" pitchFamily="34" charset="0"/>
              </a:rPr>
              <a:t>“ und beendeten die Umfrage somit direkt.</a:t>
            </a:r>
          </a:p>
          <a:p>
            <a:r>
              <a:rPr lang="de-DE" sz="1600" dirty="0" smtClean="0">
                <a:latin typeface="Arial" panose="020B0604020202020204" pitchFamily="34" charset="0"/>
                <a:cs typeface="Arial" panose="020B0604020202020204" pitchFamily="34" charset="0"/>
              </a:rPr>
              <a:t>Die größte Zahl an Teilnehmern war innerhalb der ersten 3 Tage zu beobachten.</a:t>
            </a:r>
          </a:p>
          <a:p>
            <a:endParaRPr lang="de-DE" sz="1600" dirty="0">
              <a:latin typeface="Arial" panose="020B0604020202020204" pitchFamily="34" charset="0"/>
              <a:cs typeface="Arial" panose="020B0604020202020204" pitchFamily="34" charset="0"/>
            </a:endParaRPr>
          </a:p>
        </p:txBody>
      </p:sp>
      <p:sp>
        <p:nvSpPr>
          <p:cNvPr id="3" name="AutoShape 2" descr="https://github.com/Roba1993/Happy-Hour/raw/master/documents/marketing/Anzahl%20Teilnehmer.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 name="AutoShape 4" descr="https://github.com/Roba1993/Happy-Hour/raw/master/documents/marketing/Anzahl%20Teilnehmer.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aphicFrame>
        <p:nvGraphicFramePr>
          <p:cNvPr id="11" name="Diagramm 10"/>
          <p:cNvGraphicFramePr>
            <a:graphicFrameLocks/>
          </p:cNvGraphicFramePr>
          <p:nvPr>
            <p:extLst>
              <p:ext uri="{D42A27DB-BD31-4B8C-83A1-F6EECF244321}">
                <p14:modId xmlns:p14="http://schemas.microsoft.com/office/powerpoint/2010/main" val="3067518559"/>
              </p:ext>
            </p:extLst>
          </p:nvPr>
        </p:nvGraphicFramePr>
        <p:xfrm>
          <a:off x="0" y="3166492"/>
          <a:ext cx="4571999" cy="30243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Diagramm 11"/>
          <p:cNvGraphicFramePr>
            <a:graphicFrameLocks/>
          </p:cNvGraphicFramePr>
          <p:nvPr>
            <p:extLst>
              <p:ext uri="{D42A27DB-BD31-4B8C-83A1-F6EECF244321}">
                <p14:modId xmlns:p14="http://schemas.microsoft.com/office/powerpoint/2010/main" val="2121018128"/>
              </p:ext>
            </p:extLst>
          </p:nvPr>
        </p:nvGraphicFramePr>
        <p:xfrm>
          <a:off x="4644008" y="3166492"/>
          <a:ext cx="4499992" cy="3024336"/>
        </p:xfrm>
        <a:graphic>
          <a:graphicData uri="http://schemas.openxmlformats.org/drawingml/2006/chart">
            <c:chart xmlns:c="http://schemas.openxmlformats.org/drawingml/2006/chart" xmlns:r="http://schemas.openxmlformats.org/officeDocument/2006/relationships" r:id="rId3"/>
          </a:graphicData>
        </a:graphic>
      </p:graphicFrame>
      <p:sp>
        <p:nvSpPr>
          <p:cNvPr id="13" name="Foliennummernplatzhalter 12"/>
          <p:cNvSpPr>
            <a:spLocks noGrp="1"/>
          </p:cNvSpPr>
          <p:nvPr>
            <p:ph type="sldNum" sz="quarter" idx="12"/>
          </p:nvPr>
        </p:nvSpPr>
        <p:spPr/>
        <p:txBody>
          <a:bodyPr/>
          <a:lstStyle/>
          <a:p>
            <a:fld id="{6C6AE60A-B69C-4790-82F7-3882EDF23186}" type="slidenum">
              <a:rPr lang="de-DE" smtClean="0"/>
              <a:t>5</a:t>
            </a:fld>
            <a:endParaRPr lang="de-DE"/>
          </a:p>
        </p:txBody>
      </p:sp>
      <p:sp>
        <p:nvSpPr>
          <p:cNvPr id="14" name="Textfeld 13"/>
          <p:cNvSpPr txBox="1"/>
          <p:nvPr/>
        </p:nvSpPr>
        <p:spPr>
          <a:xfrm>
            <a:off x="457200" y="6499136"/>
            <a:ext cx="3815468" cy="246221"/>
          </a:xfrm>
          <a:prstGeom prst="rect">
            <a:avLst/>
          </a:prstGeom>
          <a:noFill/>
        </p:spPr>
        <p:txBody>
          <a:bodyPr wrap="none" rtlCol="0">
            <a:spAutoFit/>
          </a:bodyPr>
          <a:lstStyle/>
          <a:p>
            <a:r>
              <a:rPr lang="de-DE" sz="1000" dirty="0" smtClean="0">
                <a:latin typeface="Arial" panose="020B0604020202020204" pitchFamily="34" charset="0"/>
                <a:cs typeface="Arial" panose="020B0604020202020204" pitchFamily="34" charset="0"/>
              </a:rPr>
              <a:t>* Ein </a:t>
            </a:r>
            <a:r>
              <a:rPr lang="de-DE" sz="1000" dirty="0">
                <a:latin typeface="Arial" panose="020B0604020202020204" pitchFamily="34" charset="0"/>
                <a:cs typeface="Arial" panose="020B0604020202020204" pitchFamily="34" charset="0"/>
              </a:rPr>
              <a:t>Fall ist ein </a:t>
            </a:r>
            <a:r>
              <a:rPr lang="de-DE" sz="1000" dirty="0" smtClean="0">
                <a:latin typeface="Arial" panose="020B0604020202020204" pitchFamily="34" charset="0"/>
                <a:cs typeface="Arial" panose="020B0604020202020204" pitchFamily="34" charset="0"/>
              </a:rPr>
              <a:t>Datensatz mit den Antworten eines Teilnehmers.</a:t>
            </a:r>
            <a:endParaRPr lang="de-DE" sz="1000" dirty="0">
              <a:latin typeface="Arial" panose="020B0604020202020204" pitchFamily="34" charset="0"/>
              <a:cs typeface="Arial" panose="020B0604020202020204" pitchFamily="34" charset="0"/>
            </a:endParaRPr>
          </a:p>
        </p:txBody>
      </p:sp>
      <p:sp>
        <p:nvSpPr>
          <p:cNvPr id="15" name="Rechteck 14"/>
          <p:cNvSpPr/>
          <p:nvPr/>
        </p:nvSpPr>
        <p:spPr>
          <a:xfrm>
            <a:off x="5111552" y="6480974"/>
            <a:ext cx="4032448" cy="400110"/>
          </a:xfrm>
          <a:prstGeom prst="rect">
            <a:avLst/>
          </a:prstGeom>
        </p:spPr>
        <p:txBody>
          <a:bodyPr wrap="square">
            <a:spAutoFit/>
          </a:bodyPr>
          <a:lstStyle/>
          <a:p>
            <a:r>
              <a:rPr lang="de-DE" sz="1000" dirty="0" smtClean="0">
                <a:latin typeface="Arial" panose="020B0604020202020204" pitchFamily="34" charset="0"/>
                <a:cs typeface="Arial" panose="020B0604020202020204" pitchFamily="34" charset="0"/>
              </a:rPr>
              <a:t>** </a:t>
            </a:r>
            <a:r>
              <a:rPr lang="de-DE" sz="1000" dirty="0">
                <a:latin typeface="Arial" panose="020B0604020202020204" pitchFamily="34" charset="0"/>
                <a:cs typeface="Arial" panose="020B0604020202020204" pitchFamily="34" charset="0"/>
              </a:rPr>
              <a:t>Als gültig gilt ein </a:t>
            </a:r>
            <a:r>
              <a:rPr lang="de-DE" sz="1000" dirty="0" smtClean="0">
                <a:latin typeface="Arial" panose="020B0604020202020204" pitchFamily="34" charset="0"/>
                <a:cs typeface="Arial" panose="020B0604020202020204" pitchFamily="34" charset="0"/>
              </a:rPr>
              <a:t>Fall erst dann, </a:t>
            </a:r>
            <a:r>
              <a:rPr lang="de-DE" sz="1000" dirty="0">
                <a:latin typeface="Arial" panose="020B0604020202020204" pitchFamily="34" charset="0"/>
                <a:cs typeface="Arial" panose="020B0604020202020204" pitchFamily="34" charset="0"/>
              </a:rPr>
              <a:t>wenn die Umfrage durch den Teilnehmer vollständig abgeschlossen </a:t>
            </a:r>
            <a:r>
              <a:rPr lang="de-DE" sz="1000" dirty="0" smtClean="0">
                <a:latin typeface="Arial" panose="020B0604020202020204" pitchFamily="34" charset="0"/>
                <a:cs typeface="Arial" panose="020B0604020202020204" pitchFamily="34" charset="0"/>
              </a:rPr>
              <a:t>wurde.</a:t>
            </a:r>
            <a:endParaRPr lang="de-DE" sz="1000" dirty="0"/>
          </a:p>
        </p:txBody>
      </p:sp>
    </p:spTree>
    <p:extLst>
      <p:ext uri="{BB962C8B-B14F-4D97-AF65-F5344CB8AC3E}">
        <p14:creationId xmlns:p14="http://schemas.microsoft.com/office/powerpoint/2010/main" val="1737983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Geschlecht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An der Umfrage haben </a:t>
            </a:r>
            <a:r>
              <a:rPr lang="de-DE" sz="1600" b="1" dirty="0" smtClean="0">
                <a:latin typeface="Arial" panose="020B0604020202020204" pitchFamily="34" charset="0"/>
                <a:cs typeface="Arial" panose="020B0604020202020204" pitchFamily="34" charset="0"/>
              </a:rPr>
              <a:t>54,2% Männer </a:t>
            </a:r>
            <a:r>
              <a:rPr lang="de-DE" sz="1600" dirty="0" smtClean="0">
                <a:latin typeface="Arial" panose="020B0604020202020204" pitchFamily="34" charset="0"/>
                <a:cs typeface="Arial" panose="020B0604020202020204" pitchFamily="34" charset="0"/>
              </a:rPr>
              <a:t>und </a:t>
            </a:r>
            <a:r>
              <a:rPr lang="de-DE" sz="1600" b="1" dirty="0" smtClean="0">
                <a:latin typeface="Arial" panose="020B0604020202020204" pitchFamily="34" charset="0"/>
                <a:cs typeface="Arial" panose="020B0604020202020204" pitchFamily="34" charset="0"/>
              </a:rPr>
              <a:t>45,8% Frauen </a:t>
            </a:r>
            <a:r>
              <a:rPr lang="de-DE" sz="1600" dirty="0" smtClean="0">
                <a:latin typeface="Arial" panose="020B0604020202020204" pitchFamily="34" charset="0"/>
                <a:cs typeface="Arial" panose="020B0604020202020204" pitchFamily="34" charset="0"/>
              </a:rPr>
              <a:t>teilgenommen.</a:t>
            </a:r>
          </a:p>
          <a:p>
            <a:pPr marL="720725" indent="-274638"/>
            <a:r>
              <a:rPr lang="de-DE" sz="1600" dirty="0" smtClean="0">
                <a:latin typeface="Arial" panose="020B0604020202020204" pitchFamily="34" charset="0"/>
                <a:cs typeface="Arial" panose="020B0604020202020204" pitchFamily="34" charset="0"/>
              </a:rPr>
              <a:t>Die </a:t>
            </a:r>
            <a:r>
              <a:rPr lang="de-DE" sz="1600" dirty="0">
                <a:latin typeface="Arial" panose="020B0604020202020204" pitchFamily="34" charset="0"/>
                <a:cs typeface="Arial" panose="020B0604020202020204" pitchFamily="34" charset="0"/>
              </a:rPr>
              <a:t>Verteilung der Geschlechter war </a:t>
            </a:r>
            <a:r>
              <a:rPr lang="de-DE" sz="1600" dirty="0" smtClean="0">
                <a:latin typeface="Arial" panose="020B0604020202020204" pitchFamily="34" charset="0"/>
                <a:cs typeface="Arial" panose="020B0604020202020204" pitchFamily="34" charset="0"/>
              </a:rPr>
              <a:t>somit annähernd </a:t>
            </a:r>
            <a:r>
              <a:rPr lang="de-DE" sz="1600" b="1" dirty="0">
                <a:latin typeface="Arial" panose="020B0604020202020204" pitchFamily="34" charset="0"/>
                <a:cs typeface="Arial" panose="020B0604020202020204" pitchFamily="34" charset="0"/>
              </a:rPr>
              <a:t>ausgeglichen</a:t>
            </a:r>
            <a:r>
              <a:rPr lang="de-DE" sz="1600" dirty="0">
                <a:latin typeface="Arial" panose="020B0604020202020204" pitchFamily="34" charset="0"/>
                <a:cs typeface="Arial" panose="020B0604020202020204" pitchFamily="34" charset="0"/>
              </a:rPr>
              <a:t>.</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Q22 </a:t>
            </a:r>
            <a:r>
              <a:rPr lang="de-DE" sz="1600" dirty="0" smtClean="0">
                <a:latin typeface="Arial" panose="020B0604020202020204" pitchFamily="34" charset="0"/>
                <a:cs typeface="Arial" panose="020B0604020202020204" pitchFamily="34" charset="0"/>
              </a:rPr>
              <a:t>– Dein Geschlecht? </a:t>
            </a:r>
            <a:endParaRPr lang="de-DE" sz="1600" dirty="0">
              <a:latin typeface="Arial" panose="020B0604020202020204" pitchFamily="34" charset="0"/>
              <a:cs typeface="Arial" panose="020B0604020202020204" pitchFamily="34" charset="0"/>
            </a:endParaRPr>
          </a:p>
        </p:txBody>
      </p:sp>
      <p:graphicFrame>
        <p:nvGraphicFramePr>
          <p:cNvPr id="11" name="Diagramm 10"/>
          <p:cNvGraphicFramePr>
            <a:graphicFrameLocks/>
          </p:cNvGraphicFramePr>
          <p:nvPr>
            <p:extLst>
              <p:ext uri="{D42A27DB-BD31-4B8C-83A1-F6EECF244321}">
                <p14:modId xmlns:p14="http://schemas.microsoft.com/office/powerpoint/2010/main" val="4271829315"/>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hteck 11"/>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9" name="Foliennummernplatzhalter 8"/>
          <p:cNvSpPr>
            <a:spLocks noGrp="1"/>
          </p:cNvSpPr>
          <p:nvPr>
            <p:ph type="sldNum" sz="quarter" idx="12"/>
          </p:nvPr>
        </p:nvSpPr>
        <p:spPr/>
        <p:txBody>
          <a:bodyPr/>
          <a:lstStyle/>
          <a:p>
            <a:fld id="{6C6AE60A-B69C-4790-82F7-3882EDF23186}" type="slidenum">
              <a:rPr lang="de-DE" smtClean="0"/>
              <a:t>6</a:t>
            </a:fld>
            <a:endParaRPr lang="de-DE"/>
          </a:p>
        </p:txBody>
      </p:sp>
    </p:spTree>
    <p:extLst>
      <p:ext uri="{BB962C8B-B14F-4D97-AF65-F5344CB8AC3E}">
        <p14:creationId xmlns:p14="http://schemas.microsoft.com/office/powerpoint/2010/main" val="2691740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Alter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89,1%</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sind </a:t>
            </a:r>
            <a:r>
              <a:rPr lang="de-DE" sz="1600" dirty="0">
                <a:latin typeface="Arial" panose="020B0604020202020204" pitchFamily="34" charset="0"/>
                <a:cs typeface="Arial" panose="020B0604020202020204" pitchFamily="34" charset="0"/>
              </a:rPr>
              <a:t>zwischen </a:t>
            </a:r>
            <a:r>
              <a:rPr lang="de-DE" sz="1600" b="1" dirty="0">
                <a:latin typeface="Arial" panose="020B0604020202020204" pitchFamily="34" charset="0"/>
                <a:cs typeface="Arial" panose="020B0604020202020204" pitchFamily="34" charset="0"/>
              </a:rPr>
              <a:t>18 und 25 Jahren</a:t>
            </a:r>
            <a:r>
              <a:rPr lang="de-DE" sz="1600" dirty="0">
                <a:latin typeface="Arial" panose="020B0604020202020204" pitchFamily="34" charset="0"/>
                <a:cs typeface="Arial" panose="020B0604020202020204" pitchFamily="34" charset="0"/>
              </a:rPr>
              <a:t> alt</a:t>
            </a:r>
            <a:r>
              <a:rPr lang="de-DE" sz="1600" dirty="0" smtClean="0">
                <a:latin typeface="Arial" panose="020B0604020202020204" pitchFamily="34" charset="0"/>
                <a:cs typeface="Arial" panose="020B0604020202020204" pitchFamily="34" charset="0"/>
              </a:rPr>
              <a:t>.</a:t>
            </a:r>
          </a:p>
          <a:p>
            <a:pPr marL="720725" indent="-274638"/>
            <a:r>
              <a:rPr lang="de-DE" sz="1200" dirty="0" smtClean="0">
                <a:latin typeface="Arial" panose="020B0604020202020204" pitchFamily="34" charset="0"/>
                <a:cs typeface="Arial" panose="020B0604020202020204" pitchFamily="34" charset="0"/>
              </a:rPr>
              <a:t>Anmerkung: Die Ankündigung </a:t>
            </a:r>
            <a:r>
              <a:rPr lang="de-DE" sz="1200" dirty="0">
                <a:latin typeface="Arial" panose="020B0604020202020204" pitchFamily="34" charset="0"/>
                <a:cs typeface="Arial" panose="020B0604020202020204" pitchFamily="34" charset="0"/>
              </a:rPr>
              <a:t>dieser Umfrage fand hauptsächlich über Kanäle statt, welche auf junge Leute ausgelegt waren wie beispielsweise diverse Facebook Studentengruppen und der Studentenverteiler</a:t>
            </a:r>
            <a:r>
              <a:rPr lang="de-DE" sz="1200" dirty="0" smtClean="0">
                <a:latin typeface="Arial" panose="020B0604020202020204" pitchFamily="34" charset="0"/>
                <a:cs typeface="Arial" panose="020B0604020202020204" pitchFamily="34" charset="0"/>
              </a:rPr>
              <a:t>.</a:t>
            </a:r>
            <a:endParaRPr lang="de-DE" sz="12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Q23 </a:t>
            </a:r>
            <a:r>
              <a:rPr lang="de-DE" sz="1600" dirty="0" smtClean="0">
                <a:latin typeface="Arial" panose="020B0604020202020204" pitchFamily="34" charset="0"/>
                <a:cs typeface="Arial" panose="020B0604020202020204" pitchFamily="34" charset="0"/>
              </a:rPr>
              <a:t>– Dein Alter?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920199053"/>
              </p:ext>
            </p:extLst>
          </p:nvPr>
        </p:nvGraphicFramePr>
        <p:xfrm>
          <a:off x="1440714" y="1635150"/>
          <a:ext cx="6264696"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520360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Tätigkeit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80,2%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gaben an </a:t>
            </a:r>
            <a:r>
              <a:rPr lang="de-DE" sz="1600" b="1" dirty="0" smtClean="0">
                <a:latin typeface="Arial" panose="020B0604020202020204" pitchFamily="34" charset="0"/>
                <a:cs typeface="Arial" panose="020B0604020202020204" pitchFamily="34" charset="0"/>
              </a:rPr>
              <a:t>Studenten</a:t>
            </a:r>
            <a:r>
              <a:rPr lang="de-DE" sz="1600" dirty="0" smtClean="0">
                <a:latin typeface="Arial" panose="020B0604020202020204" pitchFamily="34" charset="0"/>
                <a:cs typeface="Arial" panose="020B0604020202020204" pitchFamily="34" charset="0"/>
              </a:rPr>
              <a:t> zu sein.</a:t>
            </a:r>
            <a:endParaRPr lang="de-DE" sz="1600" dirty="0">
              <a:latin typeface="Arial" panose="020B0604020202020204" pitchFamily="34" charset="0"/>
              <a:cs typeface="Arial" panose="020B0604020202020204" pitchFamily="34" charset="0"/>
            </a:endParaRPr>
          </a:p>
          <a:p>
            <a:pPr marL="720725" indent="-274638"/>
            <a:r>
              <a:rPr lang="de-DE" sz="1200" dirty="0" smtClean="0">
                <a:latin typeface="Arial" panose="020B0604020202020204" pitchFamily="34" charset="0"/>
                <a:cs typeface="Arial" panose="020B0604020202020204" pitchFamily="34" charset="0"/>
              </a:rPr>
              <a:t>Anmerkung</a:t>
            </a:r>
            <a:r>
              <a:rPr lang="de-DE" sz="1200" dirty="0">
                <a:latin typeface="Arial" panose="020B0604020202020204" pitchFamily="34" charset="0"/>
                <a:cs typeface="Arial" panose="020B0604020202020204" pitchFamily="34" charset="0"/>
              </a:rPr>
              <a:t>: Die Ankündigung dieser Umfrage fand hauptsächlich über Kanäle statt, welche auf junge Leute ausgelegt waren wie beispielsweise diverse Facebook Studentengruppen und der Studentenverteiler. </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Q24 </a:t>
            </a:r>
            <a:r>
              <a:rPr lang="de-DE" sz="1600" dirty="0" smtClean="0">
                <a:latin typeface="Arial" panose="020B0604020202020204" pitchFamily="34" charset="0"/>
                <a:cs typeface="Arial" panose="020B0604020202020204" pitchFamily="34" charset="0"/>
              </a:rPr>
              <a:t>– Deine Tätigkeit?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3334351622"/>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1772582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Wohnort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Über </a:t>
            </a:r>
            <a:r>
              <a:rPr lang="de-DE" sz="1600" b="1" dirty="0" smtClean="0">
                <a:latin typeface="Arial" panose="020B0604020202020204" pitchFamily="34" charset="0"/>
                <a:cs typeface="Arial" panose="020B0604020202020204" pitchFamily="34" charset="0"/>
              </a:rPr>
              <a:t>50% </a:t>
            </a:r>
            <a:r>
              <a:rPr lang="de-DE" sz="1600" dirty="0" smtClean="0">
                <a:latin typeface="Arial" panose="020B0604020202020204" pitchFamily="34" charset="0"/>
                <a:cs typeface="Arial" panose="020B0604020202020204" pitchFamily="34" charset="0"/>
              </a:rPr>
              <a:t>der Befragten kommen unmittelbar aus </a:t>
            </a:r>
            <a:r>
              <a:rPr lang="de-DE" sz="1600" b="1" dirty="0" smtClean="0">
                <a:latin typeface="Arial" panose="020B0604020202020204" pitchFamily="34" charset="0"/>
                <a:cs typeface="Arial" panose="020B0604020202020204" pitchFamily="34" charset="0"/>
              </a:rPr>
              <a:t>Stuttgart</a:t>
            </a:r>
            <a:r>
              <a:rPr lang="de-DE" sz="1600" dirty="0" smtClean="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Insgesamt kamen nur </a:t>
            </a:r>
            <a:r>
              <a:rPr lang="de-DE" sz="1600" b="1" dirty="0" smtClean="0">
                <a:latin typeface="Arial" panose="020B0604020202020204" pitchFamily="34" charset="0"/>
                <a:cs typeface="Arial" panose="020B0604020202020204" pitchFamily="34" charset="0"/>
              </a:rPr>
              <a:t>7,2</a:t>
            </a:r>
            <a:r>
              <a:rPr lang="de-DE" sz="1600" b="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b="1" dirty="0" smtClean="0">
                <a:latin typeface="Arial" panose="020B0604020202020204" pitchFamily="34" charset="0"/>
                <a:cs typeface="Arial" panose="020B0604020202020204" pitchFamily="34" charset="0"/>
              </a:rPr>
              <a:t>nicht</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aus dem </a:t>
            </a:r>
            <a:r>
              <a:rPr lang="de-DE" sz="1600" b="1" dirty="0">
                <a:latin typeface="Arial" panose="020B0604020202020204" pitchFamily="34" charset="0"/>
                <a:cs typeface="Arial" panose="020B0604020202020204" pitchFamily="34" charset="0"/>
              </a:rPr>
              <a:t>Großraum Stuttgart </a:t>
            </a:r>
            <a:r>
              <a:rPr lang="de-DE" sz="1600" dirty="0" smtClean="0">
                <a:latin typeface="Arial" panose="020B0604020202020204" pitchFamily="34" charset="0"/>
                <a:cs typeface="Arial" panose="020B0604020202020204" pitchFamily="34" charset="0"/>
              </a:rPr>
              <a:t>(Definiert durch die Anbindung an den VVS-).</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Q25 </a:t>
            </a:r>
            <a:r>
              <a:rPr lang="de-DE" sz="1600" dirty="0" smtClean="0">
                <a:latin typeface="Arial" panose="020B0604020202020204" pitchFamily="34" charset="0"/>
                <a:cs typeface="Arial" panose="020B0604020202020204" pitchFamily="34" charset="0"/>
              </a:rPr>
              <a:t>– Dein Wohnort?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487832302"/>
              </p:ext>
            </p:extLst>
          </p:nvPr>
        </p:nvGraphicFramePr>
        <p:xfrm>
          <a:off x="1403648" y="1635150"/>
          <a:ext cx="6336704"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2722751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Bildschirmpräsentation (4:3)</PresentationFormat>
  <Paragraphs>72</Paragraphs>
  <Slides>10</Slides>
  <Notes>0</Notes>
  <HiddenSlides>0</HiddenSlides>
  <MMClips>0</MMClips>
  <ScaleCrop>false</ScaleCrop>
  <HeadingPairs>
    <vt:vector size="4" baseType="variant">
      <vt:variant>
        <vt:lpstr>Design</vt:lpstr>
      </vt:variant>
      <vt:variant>
        <vt:i4>1</vt:i4>
      </vt:variant>
      <vt:variant>
        <vt:lpstr>Folientitel</vt:lpstr>
      </vt:variant>
      <vt:variant>
        <vt:i4>10</vt:i4>
      </vt:variant>
    </vt:vector>
  </HeadingPairs>
  <TitlesOfParts>
    <vt:vector size="11" baseType="lpstr">
      <vt:lpstr>Larissa-Design</vt:lpstr>
      <vt:lpstr>„Go Happy“ Marktforschung  - Team Marketing -    Analyse von Umfrage I - Klassische Medien als Marketingkonzept (Arbeitspaket 5.8)</vt:lpstr>
      <vt:lpstr>PowerPoint-Präsentation</vt:lpstr>
      <vt:lpstr>1. Allgemeines – Ziel, Durchführung und Analyse der Umfrage</vt:lpstr>
      <vt:lpstr>1. Allgemeines – Ziel der speziellen Analyse</vt:lpstr>
      <vt:lpstr>1. Allgemeines – Teilnehmerzahlen</vt:lpstr>
      <vt:lpstr>1. Allgemeines – Geschlecht der Teilnehmer</vt:lpstr>
      <vt:lpstr>1. Allgemeines – Alter der Teilnehmer</vt:lpstr>
      <vt:lpstr>1. Allgemeines – Tätigkeit der Teilnehmer</vt:lpstr>
      <vt:lpstr>1. Allgemeines – Wohnort der Teilnehmer</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Analyse von Umfrage 1 (5.5)</dc:title>
  <dc:creator>Timo Bühler</dc:creator>
  <cp:lastModifiedBy>Daniela Gülec</cp:lastModifiedBy>
  <cp:revision>181</cp:revision>
  <dcterms:created xsi:type="dcterms:W3CDTF">2014-12-18T08:50:14Z</dcterms:created>
  <dcterms:modified xsi:type="dcterms:W3CDTF">2015-01-08T07:57:05Z</dcterms:modified>
</cp:coreProperties>
</file>