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8" r:id="rId28"/>
    <p:sldId id="284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gemeines" id="{38E2FC1F-0DA6-4424-A86C-C88102376616}">
          <p14:sldIdLst>
            <p14:sldId id="256"/>
            <p14:sldId id="257"/>
            <p14:sldId id="263"/>
            <p14:sldId id="259"/>
            <p14:sldId id="260"/>
            <p14:sldId id="261"/>
          </p14:sldIdLst>
        </p14:section>
        <p14:section name="Ausgehverhalten" id="{67BCA6F2-9BF8-4410-B55F-2C68D12F873E}">
          <p14:sldIdLst>
            <p14:sldId id="264"/>
            <p14:sldId id="265"/>
            <p14:sldId id="266"/>
            <p14:sldId id="267"/>
            <p14:sldId id="268"/>
          </p14:sldIdLst>
        </p14:section>
        <p14:section name="Happy Hour" id="{A591E876-4394-4557-AF9D-A5CA61BBB890}">
          <p14:sldIdLst>
            <p14:sldId id="269"/>
            <p14:sldId id="270"/>
            <p14:sldId id="271"/>
            <p14:sldId id="272"/>
          </p14:sldIdLst>
        </p14:section>
        <p14:section name="Route" id="{B4D34288-F400-41F6-83C4-5C09493A3F74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Informationen zu den Locations" id="{25B594A7-EDFB-457D-AFFF-187A7360BAE5}">
          <p14:sldIdLst>
            <p14:sldId id="280"/>
            <p14:sldId id="281"/>
            <p14:sldId id="282"/>
            <p14:sldId id="283"/>
          </p14:sldIdLst>
        </p14:section>
        <p14:section name="Ende" id="{1F5D3F0E-2E10-417D-B3B3-F875A4E86560}">
          <p14:sldIdLst>
            <p14:sldId id="258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660"/>
  </p:normalViewPr>
  <p:slideViewPr>
    <p:cSldViewPr>
      <p:cViewPr varScale="1">
        <p:scale>
          <a:sx n="83" d="100"/>
          <a:sy n="83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de-DE" dirty="0" smtClean="0"/>
              <a:t>Marketing Analyse von </a:t>
            </a:r>
            <a:br>
              <a:rPr lang="de-DE" dirty="0" smtClean="0"/>
            </a:br>
            <a:r>
              <a:rPr lang="de-DE" dirty="0" smtClean="0"/>
              <a:t>Umfrage 1 (5.5)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 wie vielen Leuten, inklusive dir, gehst du etwas trinken? </a:t>
            </a:r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56% der Teilnehmer gehen in einer Gruppe von zwei bis vier Personen etwas trinken und mehr als 38% mit einer Gruppe von fünf bis sieben.</a:t>
            </a:r>
          </a:p>
          <a:p>
            <a:pPr marL="720725" indent="-274638"/>
            <a:r>
              <a:rPr lang="de-DE" sz="1600" dirty="0" smtClean="0"/>
              <a:t>Die geplante Sharing-Funktion unterstützt die Abendplanung in einer Gruppe.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72816"/>
            <a:ext cx="74771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77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viel Zeit verbringst du im Durchschnitt in einer Location? </a:t>
            </a:r>
            <a:r>
              <a:rPr lang="de-DE" dirty="0" smtClean="0"/>
              <a:t>(5)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512168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40% der Teilnehmer geben an zwei Stunden in einer Location zu bleiben. </a:t>
            </a:r>
          </a:p>
          <a:p>
            <a:pPr marL="720725" indent="-274638"/>
            <a:r>
              <a:rPr lang="de-DE" sz="1600" dirty="0"/>
              <a:t>Die geplante </a:t>
            </a:r>
            <a:r>
              <a:rPr lang="de-DE" sz="1600" dirty="0" smtClean="0"/>
              <a:t>Verweildauer-Funktion </a:t>
            </a:r>
            <a:r>
              <a:rPr lang="de-DE" sz="1600" dirty="0"/>
              <a:t>unterstützt die Abendplanung in </a:t>
            </a:r>
            <a:r>
              <a:rPr lang="de-DE" sz="1600" dirty="0" smtClean="0"/>
              <a:t>Bezug auf die eigenen </a:t>
            </a:r>
            <a:r>
              <a:rPr lang="de-DE" sz="1600" dirty="0"/>
              <a:t>P</a:t>
            </a:r>
            <a:r>
              <a:rPr lang="de-DE" sz="1600" dirty="0" smtClean="0"/>
              <a:t>räferenzen.</a:t>
            </a:r>
          </a:p>
          <a:p>
            <a:pPr marL="720725" indent="-274638"/>
            <a:r>
              <a:rPr lang="de-DE" sz="1600" dirty="0" smtClean="0"/>
              <a:t>Eine Verweildauer länger als eine Stunde ist aus Marketingsicht nicht optimal, da mehrere Locations besucht werden sollen (Nutzung der Routenplanung)</a:t>
            </a:r>
            <a:endParaRPr lang="de-DE" sz="1600" dirty="0"/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1" y="1484784"/>
            <a:ext cx="8324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4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Mit "Happy Hour" verbinde ich</a:t>
            </a:r>
            <a:r>
              <a:rPr lang="de-DE" dirty="0" smtClean="0"/>
              <a:t>... (6)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86% der Teilnehmer verbinden mit „Happy Hour“ mit günstigen Cocktails und somit der Möglichkeit Geld zu sparen.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196752"/>
            <a:ext cx="7471941" cy="3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3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viel Einfluss hat eine Happy Hour auf die Wahl deiner Location? </a:t>
            </a:r>
            <a:r>
              <a:rPr lang="de-DE" dirty="0" smtClean="0"/>
              <a:t>(8)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Happy </a:t>
            </a:r>
            <a:r>
              <a:rPr lang="de-DE" sz="1600" dirty="0" err="1" smtClean="0"/>
              <a:t>Hours</a:t>
            </a:r>
            <a:r>
              <a:rPr lang="de-DE" sz="1600" dirty="0" smtClean="0"/>
              <a:t> spielen eine wichtige Rolle bei der Wahl der Location, aber es gibt auch noch andere Einflussfaktoren.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95550"/>
            <a:ext cx="8810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97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Besuchst du mehr als eine Happy Hour an einem Abend</a:t>
            </a:r>
            <a:r>
              <a:rPr lang="de-DE" dirty="0" smtClean="0"/>
              <a:t>? (9)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84% der Teilnehmer sagen aus, dass sie nicht mehr als eine Happy Hour pro Abend besuchen.</a:t>
            </a:r>
          </a:p>
          <a:p>
            <a:pPr marL="720725" indent="-274638"/>
            <a:r>
              <a:rPr lang="de-DE" sz="1600" dirty="0" smtClean="0"/>
              <a:t>Aus Marketingsicht stellt sich hier die Herausforderung der Bekanntmachung von Go Happy.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56792"/>
            <a:ext cx="6838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96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ja, wie viele besuchst du an einem Abend</a:t>
            </a:r>
            <a:r>
              <a:rPr lang="de-DE" dirty="0" smtClean="0"/>
              <a:t>?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Im Schnitt werden zwei Locations an einem Abend besucht.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982620" cy="288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58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Welches Fortbewegungsmittel nutzt du zwischen den Locations an einem Abend</a:t>
            </a:r>
            <a:r>
              <a:rPr lang="de-DE" dirty="0" smtClean="0"/>
              <a:t>? (11)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Ungefähr 86% der Teilnehmer sind zu Fuß zwischen den Locations unterwegs und 68% der Teilnehmer mit den öffentlichen Verkehrsmitteln.</a:t>
            </a:r>
          </a:p>
          <a:p>
            <a:pPr marL="720725" indent="-274638"/>
            <a:r>
              <a:rPr lang="de-DE" sz="1600" dirty="0" smtClean="0"/>
              <a:t>Überlegung: Öffentliche Verkehrsmittel in Routenplanung aufnehmen.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424113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54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du zu Fuß unterwegs bist, wie lange bist du bereit zur nächsten Location zu laufen? (</a:t>
            </a:r>
            <a:r>
              <a:rPr lang="de-DE" dirty="0" smtClean="0"/>
              <a:t>12)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50% der Teilnehmer sind bereit sechs bis zehn Minuten Fußweg zwischen den Locations auf sich zu nehmen. 38% sogar 11 bis 15 Minuten.</a:t>
            </a:r>
          </a:p>
          <a:p>
            <a:pPr marL="720725" indent="-274638"/>
            <a:r>
              <a:rPr lang="de-DE" sz="1600" dirty="0" smtClean="0"/>
              <a:t>Diese Werte sollten bei den vordefinierten Routen beachtet werden.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700808"/>
            <a:ext cx="7915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14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Planst du im Voraus, welche Locations du am Abend besuchst? (</a:t>
            </a:r>
            <a:r>
              <a:rPr lang="de-DE" dirty="0" smtClean="0"/>
              <a:t>13)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63% der Teilnehmer planen ihre Route ab und zu, 26% planen ihre Route immer.</a:t>
            </a:r>
          </a:p>
          <a:p>
            <a:pPr marL="720725" indent="-274638"/>
            <a:r>
              <a:rPr lang="de-DE" sz="1600" dirty="0" smtClean="0"/>
              <a:t>Marketingbotschaft: Wir helfen dir bei der einfachen Planung.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99104"/>
            <a:ext cx="7448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62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Würdest du eine vordefinierte Happy Hour Route nutzen? (</a:t>
            </a:r>
            <a:r>
              <a:rPr lang="de-DE" dirty="0" smtClean="0"/>
              <a:t>14)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Knapp 80% der Teilnehmer würden eine vordefinierte Route nutzen.</a:t>
            </a:r>
          </a:p>
          <a:p>
            <a:pPr marL="720725" indent="-274638"/>
            <a:r>
              <a:rPr lang="de-DE" sz="1600" dirty="0" smtClean="0"/>
              <a:t>Die geplante Routenfunktion erfüllt die Wünsche unserer Zielgruppe.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6" y="1556792"/>
            <a:ext cx="69723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61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Wird durch Frage 1 noch eingeschränkt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015615"/>
            <a:ext cx="4295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Wenn nein, warum nicht? (</a:t>
            </a:r>
            <a:r>
              <a:rPr lang="de-DE" dirty="0" smtClean="0"/>
              <a:t>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Häufige Gründe sind die fehlende Spontanität und der erhöhte Aufwand.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68416" cy="31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03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Würdest du gerne eine Happy Hour Route selber erstellen</a:t>
            </a:r>
            <a:r>
              <a:rPr lang="de-DE" dirty="0" smtClean="0"/>
              <a:t>? (16)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68% der Teilnehmer haben kein Interesse eigene Routen zu erstellen.</a:t>
            </a:r>
          </a:p>
          <a:p>
            <a:pPr marL="720725" indent="-274638"/>
            <a:r>
              <a:rPr lang="de-DE" sz="1600" dirty="0" smtClean="0"/>
              <a:t>Aufgabe Marketing: Deutlich machen der einfachen Möglichkeit eine Route zu erstellen und die Vorteile herausstellen (Spontanität durch Einstellungen möglich)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0808"/>
            <a:ext cx="72390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9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Wenn ja, was wäre dir dabei wichtig</a:t>
            </a:r>
            <a:r>
              <a:rPr lang="de-DE" dirty="0" smtClean="0"/>
              <a:t>? (17)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Mehrfach genannt wurden die folgenden Aspekte: </a:t>
            </a:r>
          </a:p>
          <a:p>
            <a:pPr marL="720725" indent="-274638"/>
            <a:r>
              <a:rPr lang="de-DE" sz="1600" dirty="0" smtClean="0"/>
              <a:t>Art der Location, Preisindex, Entfernung zwischen Locations, Flexible Einstellungen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26" y="1412776"/>
            <a:ext cx="4754116" cy="317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46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Woher beziehst du Informationen über Locations? </a:t>
            </a:r>
            <a:r>
              <a:rPr lang="de-DE" dirty="0" smtClean="0"/>
              <a:t>(Q18)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720725" indent="-274638"/>
            <a:r>
              <a:rPr lang="de-DE" sz="1600" dirty="0" smtClean="0"/>
              <a:t>Knapp 86% der Teilnehmer geben als Informationsquelle persönliche Empfehlungen an.</a:t>
            </a:r>
          </a:p>
          <a:p>
            <a:pPr marL="720725" indent="-274638"/>
            <a:r>
              <a:rPr lang="de-DE" sz="1600" dirty="0" smtClean="0"/>
              <a:t>Weiterhin werden Informationen aus Social Media (50%) und der Website der Location (49%) geholt.</a:t>
            </a:r>
          </a:p>
          <a:p>
            <a:pPr marL="720725" indent="-274638"/>
            <a:r>
              <a:rPr lang="de-DE" sz="1600" dirty="0"/>
              <a:t>Die geplante Sharing-Funktion unterstützt </a:t>
            </a:r>
            <a:r>
              <a:rPr lang="de-DE" sz="1600" dirty="0" smtClean="0"/>
              <a:t>die Möglichkeit persönliche Empfehlungen (in Form von eigenen Routen) mit Freunden zu teilen.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8294"/>
            <a:ext cx="7200800" cy="327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 Informationen über Locations sind dir wichtig? </a:t>
            </a:r>
            <a:r>
              <a:rPr lang="de-DE" dirty="0" smtClean="0"/>
              <a:t>(Q19)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Reihenfolge: Art, Happy Hour Zeiten, Musik &amp; Preisindex, Adresse, Speise-/ Getränkekarte, Öffnungszeiten, Kundenbewertungen, Andere</a:t>
            </a:r>
          </a:p>
          <a:p>
            <a:pPr marL="720725" indent="-274638"/>
            <a:r>
              <a:rPr lang="de-DE" sz="1600" dirty="0" smtClean="0"/>
              <a:t>Aspekte die das bisherige Konzept nicht beinhalten: Art, Musik, Speise-/ Getränkekarte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412776"/>
            <a:ext cx="7783785" cy="331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82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Wem vertraust du bei Empfehlungen für Locations? </a:t>
            </a:r>
            <a:r>
              <a:rPr lang="de-DE" dirty="0" smtClean="0"/>
              <a:t>(Q20)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Der Großteil der Teilnehmer vertraut auf persönliche Empfehlungen von Familie und Freunden.</a:t>
            </a:r>
          </a:p>
          <a:p>
            <a:pPr marL="720725" indent="-274638"/>
            <a:r>
              <a:rPr lang="de-DE" sz="1600" dirty="0" smtClean="0"/>
              <a:t>Teilweise vertrauen die Teilnehmer Bewertungsportalen, ebenso wie klassischer Werbung und Social Media Werbung.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5013573" cy="299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1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 positiven oder negativen Erfahrungen hast du mit Empfehlungen zu Locations gemacht</a:t>
            </a:r>
            <a:r>
              <a:rPr lang="de-DE" dirty="0" smtClean="0"/>
              <a:t>? (Q21)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Positiv: Persönliche Empfehlungen haben sich oft bewahrheitet</a:t>
            </a:r>
          </a:p>
          <a:p>
            <a:pPr marL="720725" indent="-274638"/>
            <a:r>
              <a:rPr lang="de-DE" sz="1600" dirty="0" smtClean="0"/>
              <a:t>Negativ: Aktualität der Informationen, Subjektivität der Bewertungen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28312"/>
            <a:ext cx="3677906" cy="22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5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Key-</a:t>
            </a:r>
            <a:r>
              <a:rPr lang="de-DE" dirty="0" err="1" smtClean="0"/>
              <a:t>Learnings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73927"/>
              </p:ext>
            </p:extLst>
          </p:nvPr>
        </p:nvGraphicFramePr>
        <p:xfrm>
          <a:off x="457200" y="1600200"/>
          <a:ext cx="8229600" cy="420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6419056"/>
              </a:tblGrid>
              <a:tr h="460648">
                <a:tc>
                  <a:txBody>
                    <a:bodyPr/>
                    <a:lstStyle/>
                    <a:p>
                      <a:r>
                        <a:rPr lang="de-DE" dirty="0" smtClean="0"/>
                        <a:t>Teams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Kommentar</a:t>
                      </a:r>
                      <a:endParaRPr lang="de-DE" dirty="0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Marketing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Frontend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36417">
                <a:tc>
                  <a:txBody>
                    <a:bodyPr/>
                    <a:lstStyle/>
                    <a:p>
                      <a:r>
                        <a:rPr lang="de-DE" dirty="0" smtClean="0"/>
                        <a:t>Backend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8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Verbesserungen für Umfrage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Mehr Stadtgebiete als Wohnort zur Vorauswahl</a:t>
            </a:r>
          </a:p>
          <a:p>
            <a:r>
              <a:rPr lang="de-DE" sz="1800" dirty="0" smtClean="0"/>
              <a:t>Bessere Promotion der Umfrage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9500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Geschlecht (22)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Die Verteilung der Geschlechter war sehr ausgeglichen.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" y="1700808"/>
            <a:ext cx="78009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45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 (23)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Unsere Promotion-Kanäle waren hauptsächlich auf junge Leute ausgelegt (Facebook Studentengruppen, Studentenverteiler). Daher sind auch 89% der Teilnehmer zwischen 18 und 25 Jahren alt.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209670"/>
            <a:ext cx="72771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0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Tätigkeit (24)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/>
              <a:t>Unsere Promotion-Kanäle waren hauptsächlich auf junge Leute ausgelegt (Facebook Studentengruppen, Studentenverteiler). Daher sind auch </a:t>
            </a:r>
            <a:r>
              <a:rPr lang="de-DE" sz="1600" dirty="0" smtClean="0"/>
              <a:t>80% </a:t>
            </a:r>
            <a:r>
              <a:rPr lang="de-DE" sz="1600" dirty="0"/>
              <a:t>der Teilnehmer </a:t>
            </a:r>
            <a:r>
              <a:rPr lang="de-DE" sz="1600" dirty="0" smtClean="0"/>
              <a:t>Studenten.</a:t>
            </a:r>
            <a:endParaRPr lang="de-DE" sz="1600" dirty="0"/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51" y="1217340"/>
            <a:ext cx="75723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5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Wohnort (25)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7,2% der Teilnehmer kamen nicht aus dem Großraum Stuttgart (VVS-Anbindung).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2" y="1254429"/>
            <a:ext cx="7027887" cy="349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6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oft gehst du in Stuttgart abends etwas trinken? </a:t>
            </a:r>
            <a:r>
              <a:rPr lang="de-DE" dirty="0" smtClean="0"/>
              <a:t>(Q1)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53% der Teilnehmer gehen 1 bis 2 mal im Monat in Stuttgart etwas trinken.</a:t>
            </a:r>
          </a:p>
          <a:p>
            <a:pPr marL="720725" indent="-274638"/>
            <a:r>
              <a:rPr lang="de-DE" sz="1600" dirty="0" smtClean="0"/>
              <a:t>Mehr als 35% der Teilnehmer gehen mindestens einmal oder mehr als einmal die Woche in Stuttgart etwas trinken.</a:t>
            </a: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3"/>
          <a:stretch/>
        </p:blipFill>
        <p:spPr bwMode="auto">
          <a:xfrm>
            <a:off x="697414" y="2000250"/>
            <a:ext cx="7705725" cy="263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18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 welchen Tagen gehst du etwas trinken? </a:t>
            </a:r>
            <a:r>
              <a:rPr lang="de-DE" dirty="0" smtClean="0"/>
              <a:t>(Q2)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90% der Teilnehmer gehen freitags etwas trinken und 85% samstags.</a:t>
            </a:r>
          </a:p>
          <a:p>
            <a:pPr marL="720725" indent="-274638"/>
            <a:r>
              <a:rPr lang="de-DE" sz="1600" dirty="0" smtClean="0"/>
              <a:t>An diesen Tagen sollte mehr als eine vordefinierte Route angeboten werden </a:t>
            </a:r>
            <a:r>
              <a:rPr lang="de-DE" sz="1600" dirty="0" err="1" smtClean="0"/>
              <a:t>umd</a:t>
            </a:r>
            <a:r>
              <a:rPr lang="de-DE" sz="1600" dirty="0" smtClean="0"/>
              <a:t> Auswahlmöglichkeiten zu bieten.</a:t>
            </a:r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700808"/>
            <a:ext cx="89439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 gehst du etwas trinken</a:t>
            </a:r>
            <a:r>
              <a:rPr lang="de-DE" dirty="0" smtClean="0"/>
              <a:t>?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20725" indent="-274638"/>
            <a:r>
              <a:rPr lang="de-DE" sz="1600" dirty="0" smtClean="0"/>
              <a:t>Mehr als 97% der Teilnehmer bevorzugen Stuttgart Mitte zum trinken gehen, daher sollte der Fokus bei der Datenbeschaffung  vor allem auf diesem Gebiet liegen.</a:t>
            </a:r>
          </a:p>
          <a:p>
            <a:pPr marL="720725" indent="-274638"/>
            <a:r>
              <a:rPr lang="de-DE" sz="1600" dirty="0" smtClean="0"/>
              <a:t>Weiterhin folgen: West, Süd, Ost &amp; Nord, Vaihingen</a:t>
            </a:r>
          </a:p>
          <a:p>
            <a:pPr marL="720725" indent="-274638"/>
            <a:endParaRPr lang="de-DE" sz="1600" dirty="0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100401" y="5157152"/>
            <a:ext cx="1224000" cy="504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1" y="1412776"/>
            <a:ext cx="7975426" cy="329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2632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Bildschirmpräsentation (4:3)</PresentationFormat>
  <Paragraphs>79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Larissa-Design</vt:lpstr>
      <vt:lpstr>Marketing Analyse von  Umfrage 1 (5.5)</vt:lpstr>
      <vt:lpstr>Teilnehmer</vt:lpstr>
      <vt:lpstr>Geschlecht (22)</vt:lpstr>
      <vt:lpstr>Alter (23)</vt:lpstr>
      <vt:lpstr>Tätigkeit (24)</vt:lpstr>
      <vt:lpstr>Wohnort (25)</vt:lpstr>
      <vt:lpstr>Wie oft gehst du in Stuttgart abends etwas trinken? (Q1)</vt:lpstr>
      <vt:lpstr>An welchen Tagen gehst du etwas trinken? (Q2)</vt:lpstr>
      <vt:lpstr>Wo gehst du etwas trinken? (3)</vt:lpstr>
      <vt:lpstr>Mit wie vielen Leuten, inklusive dir, gehst du etwas trinken? (4)</vt:lpstr>
      <vt:lpstr>Wie viel Zeit verbringst du im Durchschnitt in einer Location? (5)</vt:lpstr>
      <vt:lpstr>Mit "Happy Hour" verbinde ich... (6)</vt:lpstr>
      <vt:lpstr>Wie viel Einfluss hat eine Happy Hour auf die Wahl deiner Location? (8)</vt:lpstr>
      <vt:lpstr>Besuchst du mehr als eine Happy Hour an einem Abend? (9)</vt:lpstr>
      <vt:lpstr>Wenn ja, wie viele besuchst du an einem Abend? (10)</vt:lpstr>
      <vt:lpstr>Welches Fortbewegungsmittel nutzt du zwischen den Locations an einem Abend? (11)</vt:lpstr>
      <vt:lpstr>Wenn du zu Fuß unterwegs bist, wie lange bist du bereit zur nächsten Location zu laufen? (12)</vt:lpstr>
      <vt:lpstr>Planst du im Voraus, welche Locations du am Abend besuchst? (13)</vt:lpstr>
      <vt:lpstr>Würdest du eine vordefinierte Happy Hour Route nutzen? (14)</vt:lpstr>
      <vt:lpstr>Wenn nein, warum nicht? (15)</vt:lpstr>
      <vt:lpstr>Würdest du gerne eine Happy Hour Route selber erstellen? (16)</vt:lpstr>
      <vt:lpstr>Wenn ja, was wäre dir dabei wichtig? (17)</vt:lpstr>
      <vt:lpstr>Woher beziehst du Informationen über Locations? (Q18)</vt:lpstr>
      <vt:lpstr>Welche Informationen über Locations sind dir wichtig? (Q19)</vt:lpstr>
      <vt:lpstr>Wem vertraust du bei Empfehlungen für Locations? (Q20)</vt:lpstr>
      <vt:lpstr>Welche positiven oder negativen Erfahrungen hast du mit Empfehlungen zu Locations gemacht? (Q21)</vt:lpstr>
      <vt:lpstr>Key-Learnings</vt:lpstr>
      <vt:lpstr>Verbesserungen für Umfrage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Timo Bühler</dc:creator>
  <cp:lastModifiedBy>Timo Bühler</cp:lastModifiedBy>
  <cp:revision>38</cp:revision>
  <dcterms:created xsi:type="dcterms:W3CDTF">2014-12-18T08:50:14Z</dcterms:created>
  <dcterms:modified xsi:type="dcterms:W3CDTF">2014-12-18T14:33:14Z</dcterms:modified>
</cp:coreProperties>
</file>