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315" r:id="rId4"/>
    <p:sldId id="317"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22" r:id="rId24"/>
    <p:sldId id="303" r:id="rId25"/>
    <p:sldId id="304" r:id="rId26"/>
    <p:sldId id="321" r:id="rId27"/>
    <p:sldId id="305" r:id="rId28"/>
    <p:sldId id="306" r:id="rId29"/>
    <p:sldId id="307" r:id="rId30"/>
    <p:sldId id="308" r:id="rId31"/>
    <p:sldId id="309" r:id="rId32"/>
    <p:sldId id="319" r:id="rId33"/>
    <p:sldId id="320" r:id="rId34"/>
    <p:sldId id="258" r:id="rId35"/>
    <p:sldId id="284" r:id="rId3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17"/>
            <p14:sldId id="285"/>
            <p14:sldId id="286"/>
            <p14:sldId id="287"/>
            <p14:sldId id="288"/>
          </p14:sldIdLst>
        </p14:section>
        <p14:section name="Ausgehverhalten" id="{67BCA6F2-9BF8-4410-B55F-2C68D12F873E}">
          <p14:sldIdLst>
            <p14:sldId id="289"/>
            <p14:sldId id="290"/>
            <p14:sldId id="291"/>
            <p14:sldId id="292"/>
            <p14:sldId id="293"/>
          </p14:sldIdLst>
        </p14:section>
        <p14:section name="Happy Hours" id="{A591E876-4394-4557-AF9D-A5CA61BBB890}">
          <p14:sldIdLst>
            <p14:sldId id="294"/>
            <p14:sldId id="295"/>
            <p14:sldId id="296"/>
            <p14:sldId id="297"/>
            <p14:sldId id="298"/>
          </p14:sldIdLst>
        </p14:section>
        <p14:section name="Route" id="{B4D34288-F400-41F6-83C4-5C09493A3F74}">
          <p14:sldIdLst>
            <p14:sldId id="299"/>
            <p14:sldId id="300"/>
            <p14:sldId id="301"/>
            <p14:sldId id="302"/>
            <p14:sldId id="322"/>
            <p14:sldId id="303"/>
            <p14:sldId id="304"/>
            <p14:sldId id="321"/>
            <p14:sldId id="305"/>
          </p14:sldIdLst>
        </p14:section>
        <p14:section name="Informationen zu den Locations" id="{25B594A7-EDFB-457D-AFFF-187A7360BAE5}">
          <p14:sldIdLst>
            <p14:sldId id="306"/>
            <p14:sldId id="307"/>
            <p14:sldId id="308"/>
            <p14:sldId id="309"/>
          </p14:sldIdLst>
        </p14:section>
        <p14:section name="Erkenntnisse" id="{1F5D3F0E-2E10-417D-B3B3-F875A4E86560}">
          <p14:sldIdLst>
            <p14:sldId id="319"/>
            <p14:sldId id="320"/>
            <p14:sldId id="258"/>
          </p14:sldIdLst>
        </p14:section>
        <p14:section name="Weiteres" id="{6EBC21A6-D74D-4C5D-9260-94E3CC099173}">
          <p14:sldIdLst>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FF5722"/>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878" y="-25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86024704"/>
        <c:axId val="186026240"/>
      </c:lineChart>
      <c:dateAx>
        <c:axId val="18602470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86026240"/>
        <c:crosses val="autoZero"/>
        <c:auto val="1"/>
        <c:lblOffset val="100"/>
        <c:baseTimeUnit val="days"/>
      </c:dateAx>
      <c:valAx>
        <c:axId val="186026240"/>
        <c:scaling>
          <c:orientation val="minMax"/>
        </c:scaling>
        <c:delete val="0"/>
        <c:axPos val="l"/>
        <c:majorGridlines/>
        <c:numFmt formatCode="General" sourceLinked="1"/>
        <c:majorTickMark val="out"/>
        <c:minorTickMark val="none"/>
        <c:tickLblPos val="nextTo"/>
        <c:crossAx val="1860247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'Q4'!$B$1:$E$1</c:f>
              <c:strCache>
                <c:ptCount val="4"/>
                <c:pt idx="0">
                  <c:v>1</c:v>
                </c:pt>
                <c:pt idx="1">
                  <c:v>2-4</c:v>
                </c:pt>
                <c:pt idx="2">
                  <c:v>5-7</c:v>
                </c:pt>
                <c:pt idx="3">
                  <c:v>7&lt;</c:v>
                </c:pt>
              </c:strCache>
            </c:strRef>
          </c:cat>
          <c:val>
            <c:numRef>
              <c:f>'Q4'!$B$3:$E$3</c:f>
              <c:numCache>
                <c:formatCode>0.0%</c:formatCode>
                <c:ptCount val="4"/>
                <c:pt idx="0">
                  <c:v>0</c:v>
                </c:pt>
                <c:pt idx="1">
                  <c:v>0.56770833333333337</c:v>
                </c:pt>
                <c:pt idx="2">
                  <c:v>0.38541666666666669</c:v>
                </c:pt>
                <c:pt idx="3">
                  <c:v>4.6875E-2</c:v>
                </c:pt>
              </c:numCache>
            </c:numRef>
          </c:val>
        </c:ser>
        <c:dLbls>
          <c:showLegendKey val="0"/>
          <c:showVal val="0"/>
          <c:showCatName val="0"/>
          <c:showSerName val="0"/>
          <c:showPercent val="0"/>
          <c:showBubbleSize val="0"/>
        </c:dLbls>
        <c:gapWidth val="100"/>
        <c:axId val="187101184"/>
        <c:axId val="187102720"/>
      </c:barChart>
      <c:catAx>
        <c:axId val="187101184"/>
        <c:scaling>
          <c:orientation val="minMax"/>
        </c:scaling>
        <c:delete val="0"/>
        <c:axPos val="b"/>
        <c:majorTickMark val="out"/>
        <c:minorTickMark val="none"/>
        <c:tickLblPos val="nextTo"/>
        <c:crossAx val="187102720"/>
        <c:crosses val="autoZero"/>
        <c:auto val="1"/>
        <c:lblAlgn val="ctr"/>
        <c:lblOffset val="100"/>
        <c:noMultiLvlLbl val="0"/>
      </c:catAx>
      <c:valAx>
        <c:axId val="187102720"/>
        <c:scaling>
          <c:orientation val="minMax"/>
          <c:max val="0.70000000000000007"/>
        </c:scaling>
        <c:delete val="0"/>
        <c:axPos val="l"/>
        <c:majorGridlines/>
        <c:numFmt formatCode="0.0%" sourceLinked="1"/>
        <c:majorTickMark val="out"/>
        <c:minorTickMark val="none"/>
        <c:tickLblPos val="nextTo"/>
        <c:crossAx val="187101184"/>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'Q5'!$B$1:$F$1</c:f>
              <c:strCache>
                <c:ptCount val="5"/>
                <c:pt idx="0">
                  <c:v>Eine halbe Stunde</c:v>
                </c:pt>
                <c:pt idx="1">
                  <c:v>Eine Stunde</c:v>
                </c:pt>
                <c:pt idx="2">
                  <c:v>Eineinhalb Stunden</c:v>
                </c:pt>
                <c:pt idx="3">
                  <c:v>Zwei Stunden</c:v>
                </c:pt>
                <c:pt idx="4">
                  <c:v>Mehr als zwei Stunden</c:v>
                </c:pt>
              </c:strCache>
            </c:strRef>
          </c:cat>
          <c:val>
            <c:numRef>
              <c:f>'Q5'!$B$3:$F$3</c:f>
              <c:numCache>
                <c:formatCode>0.0%</c:formatCode>
                <c:ptCount val="5"/>
                <c:pt idx="0">
                  <c:v>0</c:v>
                </c:pt>
                <c:pt idx="1">
                  <c:v>5.7291666666666664E-2</c:v>
                </c:pt>
                <c:pt idx="2">
                  <c:v>0.30208333333333331</c:v>
                </c:pt>
                <c:pt idx="3">
                  <c:v>0.23958333333333334</c:v>
                </c:pt>
                <c:pt idx="4">
                  <c:v>0.40104166666666669</c:v>
                </c:pt>
              </c:numCache>
            </c:numRef>
          </c:val>
        </c:ser>
        <c:dLbls>
          <c:showLegendKey val="0"/>
          <c:showVal val="0"/>
          <c:showCatName val="0"/>
          <c:showSerName val="0"/>
          <c:showPercent val="0"/>
          <c:showBubbleSize val="0"/>
        </c:dLbls>
        <c:gapWidth val="100"/>
        <c:axId val="184599296"/>
        <c:axId val="184600832"/>
      </c:barChart>
      <c:catAx>
        <c:axId val="184599296"/>
        <c:scaling>
          <c:orientation val="minMax"/>
        </c:scaling>
        <c:delete val="0"/>
        <c:axPos val="b"/>
        <c:majorTickMark val="out"/>
        <c:minorTickMark val="none"/>
        <c:tickLblPos val="nextTo"/>
        <c:crossAx val="184600832"/>
        <c:crosses val="autoZero"/>
        <c:auto val="1"/>
        <c:lblAlgn val="ctr"/>
        <c:lblOffset val="100"/>
        <c:noMultiLvlLbl val="0"/>
      </c:catAx>
      <c:valAx>
        <c:axId val="184600832"/>
        <c:scaling>
          <c:orientation val="minMax"/>
          <c:max val="0.5"/>
        </c:scaling>
        <c:delete val="0"/>
        <c:axPos val="l"/>
        <c:majorGridlines/>
        <c:numFmt formatCode="0.0%" sourceLinked="1"/>
        <c:majorTickMark val="out"/>
        <c:minorTickMark val="none"/>
        <c:tickLblPos val="nextTo"/>
        <c:crossAx val="184599296"/>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'Q6'!$A$4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'Q6'!$B$1:$H$1</c:f>
              <c:strCache>
                <c:ptCount val="7"/>
                <c:pt idx="0">
                  <c:v>Einen schönen Schwaben Abend</c:v>
                </c:pt>
                <c:pt idx="1">
                  <c:v>Günstige Cocktails</c:v>
                </c:pt>
                <c:pt idx="2">
                  <c:v>Schlechten Alkohol/Billige Ware</c:v>
                </c:pt>
                <c:pt idx="3">
                  <c:v>Neue Locations entdecken</c:v>
                </c:pt>
                <c:pt idx="4">
                  <c:v>Einen Kater</c:v>
                </c:pt>
                <c:pt idx="5">
                  <c:v>Trinken ohne Ende</c:v>
                </c:pt>
                <c:pt idx="6">
                  <c:v>Sonstiges</c:v>
                </c:pt>
              </c:strCache>
            </c:strRef>
          </c:cat>
          <c:val>
            <c:numRef>
              <c:f>'Q6'!$B$4:$H$4</c:f>
              <c:numCache>
                <c:formatCode>0.0%</c:formatCode>
                <c:ptCount val="7"/>
                <c:pt idx="0">
                  <c:v>0.140625</c:v>
                </c:pt>
                <c:pt idx="1">
                  <c:v>0.86458333333333337</c:v>
                </c:pt>
                <c:pt idx="2">
                  <c:v>0.109375</c:v>
                </c:pt>
                <c:pt idx="3">
                  <c:v>0.20833333333333334</c:v>
                </c:pt>
                <c:pt idx="4">
                  <c:v>9.375E-2</c:v>
                </c:pt>
                <c:pt idx="5">
                  <c:v>0.14583333333333334</c:v>
                </c:pt>
                <c:pt idx="6">
                  <c:v>3.6458333333333336E-2</c:v>
                </c:pt>
              </c:numCache>
            </c:numRef>
          </c:val>
        </c:ser>
        <c:dLbls>
          <c:showLegendKey val="0"/>
          <c:showVal val="0"/>
          <c:showCatName val="0"/>
          <c:showSerName val="0"/>
          <c:showPercent val="0"/>
          <c:showBubbleSize val="0"/>
        </c:dLbls>
        <c:gapWidth val="150"/>
        <c:axId val="187139200"/>
        <c:axId val="187140736"/>
      </c:barChart>
      <c:catAx>
        <c:axId val="187139200"/>
        <c:scaling>
          <c:orientation val="maxMin"/>
        </c:scaling>
        <c:delete val="0"/>
        <c:axPos val="l"/>
        <c:majorTickMark val="out"/>
        <c:minorTickMark val="none"/>
        <c:tickLblPos val="nextTo"/>
        <c:crossAx val="187140736"/>
        <c:crosses val="autoZero"/>
        <c:auto val="1"/>
        <c:lblAlgn val="ctr"/>
        <c:lblOffset val="100"/>
        <c:noMultiLvlLbl val="0"/>
      </c:catAx>
      <c:valAx>
        <c:axId val="187140736"/>
        <c:scaling>
          <c:orientation val="minMax"/>
        </c:scaling>
        <c:delete val="0"/>
        <c:axPos val="t"/>
        <c:majorGridlines/>
        <c:numFmt formatCode="0%" sourceLinked="0"/>
        <c:majorTickMark val="out"/>
        <c:minorTickMark val="none"/>
        <c:tickLblPos val="nextTo"/>
        <c:crossAx val="187139200"/>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'Q7'!$A$3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'Q7'!$B$1:$C$1</c:f>
              <c:strCache>
                <c:ptCount val="2"/>
                <c:pt idx="0">
                  <c:v>Ja</c:v>
                </c:pt>
                <c:pt idx="1">
                  <c:v>Nein</c:v>
                </c:pt>
              </c:strCache>
            </c:strRef>
          </c:cat>
          <c:val>
            <c:numRef>
              <c:f>'Q7'!$B$3:$C$3</c:f>
              <c:numCache>
                <c:formatCode>0.0%</c:formatCode>
                <c:ptCount val="2"/>
                <c:pt idx="0">
                  <c:v>0.88020833333333337</c:v>
                </c:pt>
                <c:pt idx="1">
                  <c:v>0.11979166666666667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'Q8'!$A$4</c:f>
              <c:strCache>
                <c:ptCount val="1"/>
                <c:pt idx="0">
                  <c:v>% der Fälle</c:v>
                </c:pt>
              </c:strCache>
            </c:strRef>
          </c:tx>
          <c:spPr>
            <a:solidFill>
              <a:srgbClr val="FF5722"/>
            </a:solidFill>
          </c:spPr>
          <c:invertIfNegative val="0"/>
          <c:cat>
            <c:numRef>
              <c:f>'Q8'!$B$1:$V$1</c:f>
              <c:numCache>
                <c:formatCode>0.0</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'Q8'!$B$4:$V$4</c:f>
              <c:numCache>
                <c:formatCode>0.0%</c:formatCode>
                <c:ptCount val="21"/>
                <c:pt idx="0">
                  <c:v>3.125E-2</c:v>
                </c:pt>
                <c:pt idx="1">
                  <c:v>1.0416666666666666E-2</c:v>
                </c:pt>
                <c:pt idx="2">
                  <c:v>3.125E-2</c:v>
                </c:pt>
                <c:pt idx="3">
                  <c:v>4.6875E-2</c:v>
                </c:pt>
                <c:pt idx="4">
                  <c:v>2.6041666666666668E-2</c:v>
                </c:pt>
                <c:pt idx="5">
                  <c:v>6.25E-2</c:v>
                </c:pt>
                <c:pt idx="6">
                  <c:v>5.7291666666666664E-2</c:v>
                </c:pt>
                <c:pt idx="7">
                  <c:v>2.0833333333333332E-2</c:v>
                </c:pt>
                <c:pt idx="8">
                  <c:v>2.0833333333333332E-2</c:v>
                </c:pt>
                <c:pt idx="9">
                  <c:v>2.0833333333333332E-2</c:v>
                </c:pt>
                <c:pt idx="10">
                  <c:v>7.2916666666666671E-2</c:v>
                </c:pt>
                <c:pt idx="11">
                  <c:v>2.6041666666666668E-2</c:v>
                </c:pt>
                <c:pt idx="12">
                  <c:v>8.3333333333333329E-2</c:v>
                </c:pt>
                <c:pt idx="13">
                  <c:v>9.8958333333333329E-2</c:v>
                </c:pt>
                <c:pt idx="14">
                  <c:v>0.13541666666666666</c:v>
                </c:pt>
                <c:pt idx="15">
                  <c:v>8.3333333333333329E-2</c:v>
                </c:pt>
                <c:pt idx="16">
                  <c:v>4.6875E-2</c:v>
                </c:pt>
                <c:pt idx="17">
                  <c:v>5.2083333333333336E-2</c:v>
                </c:pt>
                <c:pt idx="18">
                  <c:v>2.6041666666666668E-2</c:v>
                </c:pt>
                <c:pt idx="19">
                  <c:v>3.125E-2</c:v>
                </c:pt>
                <c:pt idx="20">
                  <c:v>1.5625E-2</c:v>
                </c:pt>
              </c:numCache>
            </c:numRef>
          </c:val>
        </c:ser>
        <c:dLbls>
          <c:showLegendKey val="0"/>
          <c:showVal val="0"/>
          <c:showCatName val="0"/>
          <c:showSerName val="0"/>
          <c:showPercent val="0"/>
          <c:showBubbleSize val="0"/>
        </c:dLbls>
        <c:gapWidth val="150"/>
        <c:axId val="187252736"/>
        <c:axId val="187254272"/>
      </c:barChart>
      <c:catAx>
        <c:axId val="187252736"/>
        <c:scaling>
          <c:orientation val="minMax"/>
        </c:scaling>
        <c:delete val="0"/>
        <c:axPos val="b"/>
        <c:numFmt formatCode="0" sourceLinked="0"/>
        <c:majorTickMark val="out"/>
        <c:minorTickMark val="none"/>
        <c:tickLblPos val="nextTo"/>
        <c:crossAx val="187254272"/>
        <c:crosses val="autoZero"/>
        <c:auto val="1"/>
        <c:lblAlgn val="ctr"/>
        <c:lblOffset val="100"/>
        <c:tickLblSkip val="4"/>
        <c:noMultiLvlLbl val="0"/>
      </c:catAx>
      <c:valAx>
        <c:axId val="187254272"/>
        <c:scaling>
          <c:orientation val="minMax"/>
        </c:scaling>
        <c:delete val="0"/>
        <c:axPos val="l"/>
        <c:majorGridlines/>
        <c:numFmt formatCode="0.0%" sourceLinked="1"/>
        <c:majorTickMark val="out"/>
        <c:minorTickMark val="none"/>
        <c:tickLblPos val="nextTo"/>
        <c:crossAx val="187252736"/>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'Q9'!$A$3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'Q9'!$B$1:$C$1</c:f>
              <c:strCache>
                <c:ptCount val="2"/>
                <c:pt idx="0">
                  <c:v>Ja</c:v>
                </c:pt>
                <c:pt idx="1">
                  <c:v>Nein</c:v>
                </c:pt>
              </c:strCache>
            </c:strRef>
          </c:cat>
          <c:val>
            <c:numRef>
              <c:f>'Q9'!$B$3:$C$3</c:f>
              <c:numCache>
                <c:formatCode>0.0%</c:formatCode>
                <c:ptCount val="2"/>
                <c:pt idx="0">
                  <c:v>0.15625</c:v>
                </c:pt>
                <c:pt idx="1">
                  <c:v>0.84375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'Q11'!$A$4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'Q11'!$B$1:$E$1</c:f>
              <c:strCache>
                <c:ptCount val="4"/>
                <c:pt idx="0">
                  <c:v>Fuß</c:v>
                </c:pt>
                <c:pt idx="1">
                  <c:v>Fahrrad</c:v>
                </c:pt>
                <c:pt idx="2">
                  <c:v>Öffentliche Verkehrsmittel</c:v>
                </c:pt>
                <c:pt idx="3">
                  <c:v>Auto</c:v>
                </c:pt>
              </c:strCache>
            </c:strRef>
          </c:cat>
          <c:val>
            <c:numRef>
              <c:f>'Q11'!$B$4:$E$4</c:f>
              <c:numCache>
                <c:formatCode>0.0%</c:formatCode>
                <c:ptCount val="4"/>
                <c:pt idx="0">
                  <c:v>0.859375</c:v>
                </c:pt>
                <c:pt idx="1">
                  <c:v>3.6458333333333336E-2</c:v>
                </c:pt>
                <c:pt idx="2">
                  <c:v>0.68229166666666663</c:v>
                </c:pt>
                <c:pt idx="3">
                  <c:v>3.6458333333333336E-2</c:v>
                </c:pt>
              </c:numCache>
            </c:numRef>
          </c:val>
        </c:ser>
        <c:dLbls>
          <c:showLegendKey val="0"/>
          <c:showVal val="0"/>
          <c:showCatName val="0"/>
          <c:showSerName val="0"/>
          <c:showPercent val="0"/>
          <c:showBubbleSize val="0"/>
        </c:dLbls>
        <c:gapWidth val="150"/>
        <c:axId val="187500800"/>
        <c:axId val="187506688"/>
      </c:barChart>
      <c:catAx>
        <c:axId val="187500800"/>
        <c:scaling>
          <c:orientation val="minMax"/>
        </c:scaling>
        <c:delete val="0"/>
        <c:axPos val="l"/>
        <c:majorTickMark val="out"/>
        <c:minorTickMark val="none"/>
        <c:tickLblPos val="nextTo"/>
        <c:crossAx val="187506688"/>
        <c:crosses val="autoZero"/>
        <c:auto val="1"/>
        <c:lblAlgn val="ctr"/>
        <c:lblOffset val="100"/>
        <c:noMultiLvlLbl val="0"/>
      </c:catAx>
      <c:valAx>
        <c:axId val="187506688"/>
        <c:scaling>
          <c:orientation val="minMax"/>
        </c:scaling>
        <c:delete val="0"/>
        <c:axPos val="b"/>
        <c:majorGridlines/>
        <c:numFmt formatCode="0%" sourceLinked="0"/>
        <c:majorTickMark val="out"/>
        <c:minorTickMark val="none"/>
        <c:tickLblPos val="nextTo"/>
        <c:crossAx val="187500800"/>
        <c:crosses val="autoZero"/>
        <c:crossBetween val="between"/>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'Q12'!$A$3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'Q12'!$B$1:$E$1</c:f>
              <c:strCache>
                <c:ptCount val="4"/>
                <c:pt idx="0">
                  <c:v>1-5 Minuten</c:v>
                </c:pt>
                <c:pt idx="1">
                  <c:v>6-10 Minuten</c:v>
                </c:pt>
                <c:pt idx="2">
                  <c:v>11-15 Minuten</c:v>
                </c:pt>
                <c:pt idx="3">
                  <c:v>&gt;16</c:v>
                </c:pt>
              </c:strCache>
            </c:strRef>
          </c:cat>
          <c:val>
            <c:numRef>
              <c:f>'Q12'!$B$3:$E$3</c:f>
              <c:numCache>
                <c:formatCode>0.0%</c:formatCode>
                <c:ptCount val="4"/>
                <c:pt idx="0">
                  <c:v>4.1666666666666664E-2</c:v>
                </c:pt>
                <c:pt idx="1">
                  <c:v>0.52604166666666663</c:v>
                </c:pt>
                <c:pt idx="2">
                  <c:v>0.38541666666666669</c:v>
                </c:pt>
                <c:pt idx="3">
                  <c:v>4.6875E-2</c:v>
                </c:pt>
              </c:numCache>
            </c:numRef>
          </c:val>
        </c:ser>
        <c:dLbls>
          <c:showLegendKey val="0"/>
          <c:showVal val="0"/>
          <c:showCatName val="0"/>
          <c:showSerName val="0"/>
          <c:showPercent val="0"/>
          <c:showBubbleSize val="0"/>
        </c:dLbls>
        <c:gapWidth val="100"/>
        <c:axId val="187554432"/>
        <c:axId val="187560320"/>
      </c:barChart>
      <c:catAx>
        <c:axId val="187554432"/>
        <c:scaling>
          <c:orientation val="minMax"/>
        </c:scaling>
        <c:delete val="0"/>
        <c:axPos val="b"/>
        <c:majorTickMark val="out"/>
        <c:minorTickMark val="none"/>
        <c:tickLblPos val="nextTo"/>
        <c:crossAx val="187560320"/>
        <c:crosses val="autoZero"/>
        <c:auto val="1"/>
        <c:lblAlgn val="ctr"/>
        <c:lblOffset val="100"/>
        <c:noMultiLvlLbl val="0"/>
      </c:catAx>
      <c:valAx>
        <c:axId val="187560320"/>
        <c:scaling>
          <c:orientation val="minMax"/>
        </c:scaling>
        <c:delete val="0"/>
        <c:axPos val="l"/>
        <c:majorGridlines/>
        <c:numFmt formatCode="0.0%" sourceLinked="1"/>
        <c:majorTickMark val="out"/>
        <c:minorTickMark val="none"/>
        <c:tickLblPos val="nextTo"/>
        <c:crossAx val="187554432"/>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'Q13'!$A$3</c:f>
              <c:strCache>
                <c:ptCount val="1"/>
                <c:pt idx="0">
                  <c:v>%</c:v>
                </c:pt>
              </c:strCache>
            </c:strRef>
          </c:tx>
          <c:spPr>
            <a:solidFill>
              <a:srgbClr val="3F51B5"/>
            </a:solidFill>
          </c:spPr>
          <c:dPt>
            <c:idx val="0"/>
            <c:bubble3D val="0"/>
            <c:spPr>
              <a:solidFill>
                <a:srgbClr val="00C853"/>
              </a:solidFill>
            </c:spPr>
          </c:dPt>
          <c:dPt>
            <c:idx val="1"/>
            <c:bubble3D val="0"/>
            <c:spPr>
              <a:solidFill>
                <a:srgbClr val="FF5722"/>
              </a:solidFill>
            </c:spPr>
          </c:dPt>
          <c:dPt>
            <c:idx val="2"/>
            <c:bubble3D val="0"/>
            <c:spPr>
              <a:solidFill>
                <a:srgbClr val="F50057"/>
              </a:solidFill>
            </c:spPr>
          </c:dPt>
          <c:dLbls>
            <c:showLegendKey val="0"/>
            <c:showVal val="1"/>
            <c:showCatName val="1"/>
            <c:showSerName val="0"/>
            <c:showPercent val="0"/>
            <c:showBubbleSize val="0"/>
            <c:showLeaderLines val="1"/>
          </c:dLbls>
          <c:cat>
            <c:strRef>
              <c:f>'Q13'!$B$1:$D$1</c:f>
              <c:strCache>
                <c:ptCount val="3"/>
                <c:pt idx="0">
                  <c:v>Ja</c:v>
                </c:pt>
                <c:pt idx="1">
                  <c:v>Nein</c:v>
                </c:pt>
                <c:pt idx="2">
                  <c:v>Ab und Zu </c:v>
                </c:pt>
              </c:strCache>
            </c:strRef>
          </c:cat>
          <c:val>
            <c:numRef>
              <c:f>'Q13'!$B$3:$D$3</c:f>
              <c:numCache>
                <c:formatCode>0.0%</c:formatCode>
                <c:ptCount val="3"/>
                <c:pt idx="0">
                  <c:v>0.26041666666666669</c:v>
                </c:pt>
                <c:pt idx="1">
                  <c:v>0.109375</c:v>
                </c:pt>
                <c:pt idx="2">
                  <c:v>0.63020833333333337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'Q14'!$A$3</c:f>
              <c:strCache>
                <c:ptCount val="1"/>
                <c:pt idx="0">
                  <c:v>%</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'Q14'!$B$1:$C$1</c:f>
              <c:strCache>
                <c:ptCount val="2"/>
                <c:pt idx="0">
                  <c:v>Ja</c:v>
                </c:pt>
                <c:pt idx="1">
                  <c:v>Nein</c:v>
                </c:pt>
              </c:strCache>
            </c:strRef>
          </c:cat>
          <c:val>
            <c:numRef>
              <c:f>'Q14'!$B$3:$C$3</c:f>
              <c:numCache>
                <c:formatCode>0.0%</c:formatCode>
                <c:ptCount val="2"/>
                <c:pt idx="0">
                  <c:v>0.796875</c:v>
                </c:pt>
                <c:pt idx="1">
                  <c:v>0.203125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86038144"/>
        <c:axId val="186039680"/>
      </c:lineChart>
      <c:dateAx>
        <c:axId val="18603814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86039680"/>
        <c:crosses val="autoZero"/>
        <c:auto val="1"/>
        <c:lblOffset val="100"/>
        <c:baseTimeUnit val="days"/>
      </c:dateAx>
      <c:valAx>
        <c:axId val="186039680"/>
        <c:scaling>
          <c:orientation val="minMax"/>
          <c:max val="250"/>
        </c:scaling>
        <c:delete val="0"/>
        <c:axPos val="l"/>
        <c:majorGridlines/>
        <c:numFmt formatCode="General" sourceLinked="1"/>
        <c:majorTickMark val="out"/>
        <c:minorTickMark val="none"/>
        <c:tickLblPos val="nextTo"/>
        <c:crossAx val="1860381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'Q14--Q9'!$A$21:$B$21</c:f>
              <c:strCache>
                <c:ptCount val="1"/>
                <c:pt idx="0">
                  <c:v>Q14 Ja</c:v>
                </c:pt>
              </c:strCache>
            </c:strRef>
          </c:tx>
          <c:spPr>
            <a:solidFill>
              <a:srgbClr val="00C853"/>
            </a:solidFill>
          </c:spPr>
          <c:invertIfNegative val="0"/>
          <c:dLbls>
            <c:showLegendKey val="0"/>
            <c:showVal val="1"/>
            <c:showCatName val="0"/>
            <c:showSerName val="0"/>
            <c:showPercent val="0"/>
            <c:showBubbleSize val="0"/>
            <c:showLeaderLines val="0"/>
          </c:dLbls>
          <c:cat>
            <c:multiLvlStrRef>
              <c:f>'Q14--Q9'!$C$19:$D$20</c:f>
              <c:multiLvlStrCache>
                <c:ptCount val="2"/>
                <c:lvl>
                  <c:pt idx="0">
                    <c:v>Ja</c:v>
                  </c:pt>
                  <c:pt idx="1">
                    <c:v>Nein</c:v>
                  </c:pt>
                </c:lvl>
                <c:lvl>
                  <c:pt idx="0">
                    <c:v>Q9</c:v>
                  </c:pt>
                </c:lvl>
              </c:multiLvlStrCache>
            </c:multiLvlStrRef>
          </c:cat>
          <c:val>
            <c:numRef>
              <c:f>'Q14--Q9'!$C$21:$D$21</c:f>
              <c:numCache>
                <c:formatCode>0.0%</c:formatCode>
                <c:ptCount val="2"/>
                <c:pt idx="0">
                  <c:v>0.8666666666666667</c:v>
                </c:pt>
                <c:pt idx="1">
                  <c:v>0.78395061728395066</c:v>
                </c:pt>
              </c:numCache>
            </c:numRef>
          </c:val>
        </c:ser>
        <c:ser>
          <c:idx val="1"/>
          <c:order val="1"/>
          <c:tx>
            <c:strRef>
              <c:f>'Q14--Q9'!$A$22:$B$22</c:f>
              <c:strCache>
                <c:ptCount val="1"/>
                <c:pt idx="0">
                  <c:v>Q14 Nein</c:v>
                </c:pt>
              </c:strCache>
            </c:strRef>
          </c:tx>
          <c:spPr>
            <a:solidFill>
              <a:srgbClr val="FF5722"/>
            </a:solidFill>
          </c:spPr>
          <c:invertIfNegative val="0"/>
          <c:dLbls>
            <c:showLegendKey val="0"/>
            <c:showVal val="1"/>
            <c:showCatName val="0"/>
            <c:showSerName val="0"/>
            <c:showPercent val="0"/>
            <c:showBubbleSize val="0"/>
            <c:showLeaderLines val="0"/>
          </c:dLbls>
          <c:cat>
            <c:multiLvlStrRef>
              <c:f>'Q14--Q9'!$C$19:$D$20</c:f>
              <c:multiLvlStrCache>
                <c:ptCount val="2"/>
                <c:lvl>
                  <c:pt idx="0">
                    <c:v>Ja</c:v>
                  </c:pt>
                  <c:pt idx="1">
                    <c:v>Nein</c:v>
                  </c:pt>
                </c:lvl>
                <c:lvl>
                  <c:pt idx="0">
                    <c:v>Q9</c:v>
                  </c:pt>
                </c:lvl>
              </c:multiLvlStrCache>
            </c:multiLvlStrRef>
          </c:cat>
          <c:val>
            <c:numRef>
              <c:f>'Q14--Q9'!$C$22:$D$22</c:f>
              <c:numCache>
                <c:formatCode>0.0%</c:formatCode>
                <c:ptCount val="2"/>
                <c:pt idx="0">
                  <c:v>0.13333333333333333</c:v>
                </c:pt>
                <c:pt idx="1">
                  <c:v>0.21604938271604937</c:v>
                </c:pt>
              </c:numCache>
            </c:numRef>
          </c:val>
        </c:ser>
        <c:dLbls>
          <c:showLegendKey val="0"/>
          <c:showVal val="0"/>
          <c:showCatName val="0"/>
          <c:showSerName val="0"/>
          <c:showPercent val="0"/>
          <c:showBubbleSize val="0"/>
        </c:dLbls>
        <c:gapWidth val="150"/>
        <c:axId val="187859328"/>
        <c:axId val="187860864"/>
      </c:barChart>
      <c:catAx>
        <c:axId val="187859328"/>
        <c:scaling>
          <c:orientation val="minMax"/>
        </c:scaling>
        <c:delete val="0"/>
        <c:axPos val="b"/>
        <c:majorTickMark val="out"/>
        <c:minorTickMark val="none"/>
        <c:tickLblPos val="nextTo"/>
        <c:crossAx val="187860864"/>
        <c:crosses val="autoZero"/>
        <c:auto val="1"/>
        <c:lblAlgn val="ctr"/>
        <c:lblOffset val="100"/>
        <c:noMultiLvlLbl val="0"/>
      </c:catAx>
      <c:valAx>
        <c:axId val="187860864"/>
        <c:scaling>
          <c:orientation val="minMax"/>
        </c:scaling>
        <c:delete val="0"/>
        <c:axPos val="l"/>
        <c:majorGridlines/>
        <c:numFmt formatCode="0.0%" sourceLinked="1"/>
        <c:majorTickMark val="out"/>
        <c:minorTickMark val="none"/>
        <c:tickLblPos val="nextTo"/>
        <c:crossAx val="1878593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'Q16'!$A$3</c:f>
              <c:strCache>
                <c:ptCount val="1"/>
                <c:pt idx="0">
                  <c:v>%</c:v>
                </c:pt>
              </c:strCache>
            </c:strRef>
          </c:tx>
          <c:spPr>
            <a:solidFill>
              <a:srgbClr val="00C853"/>
            </a:solidFill>
          </c:spPr>
          <c:dPt>
            <c:idx val="1"/>
            <c:bubble3D val="0"/>
            <c:spPr>
              <a:solidFill>
                <a:srgbClr val="FF5722"/>
              </a:solidFill>
            </c:spPr>
          </c:dPt>
          <c:dLbls>
            <c:showLegendKey val="0"/>
            <c:showVal val="1"/>
            <c:showCatName val="1"/>
            <c:showSerName val="0"/>
            <c:showPercent val="0"/>
            <c:showBubbleSize val="0"/>
            <c:showLeaderLines val="1"/>
          </c:dLbls>
          <c:cat>
            <c:strRef>
              <c:f>'Q16'!$B$1:$C$1</c:f>
              <c:strCache>
                <c:ptCount val="2"/>
                <c:pt idx="0">
                  <c:v>Ja</c:v>
                </c:pt>
                <c:pt idx="1">
                  <c:v>Nein</c:v>
                </c:pt>
              </c:strCache>
            </c:strRef>
          </c:cat>
          <c:val>
            <c:numRef>
              <c:f>'Q16'!$B$3:$C$3</c:f>
              <c:numCache>
                <c:formatCode>0.0%</c:formatCode>
                <c:ptCount val="2"/>
                <c:pt idx="0">
                  <c:v>0.31770833333333331</c:v>
                </c:pt>
                <c:pt idx="1">
                  <c:v>0.68229166666666663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'Q16--Q9'!$A$21:$B$21</c:f>
              <c:strCache>
                <c:ptCount val="1"/>
                <c:pt idx="0">
                  <c:v>Q16 Ja</c:v>
                </c:pt>
              </c:strCache>
            </c:strRef>
          </c:tx>
          <c:spPr>
            <a:solidFill>
              <a:srgbClr val="00C853"/>
            </a:solidFill>
          </c:spPr>
          <c:invertIfNegative val="0"/>
          <c:dLbls>
            <c:showLegendKey val="0"/>
            <c:showVal val="1"/>
            <c:showCatName val="0"/>
            <c:showSerName val="0"/>
            <c:showPercent val="0"/>
            <c:showBubbleSize val="0"/>
            <c:showLeaderLines val="0"/>
          </c:dLbls>
          <c:cat>
            <c:multiLvlStrRef>
              <c:f>'Q16--Q9'!$C$19:$D$20</c:f>
              <c:multiLvlStrCache>
                <c:ptCount val="2"/>
                <c:lvl>
                  <c:pt idx="0">
                    <c:v>Ja</c:v>
                  </c:pt>
                  <c:pt idx="1">
                    <c:v>Nein</c:v>
                  </c:pt>
                </c:lvl>
                <c:lvl>
                  <c:pt idx="0">
                    <c:v>Q9</c:v>
                  </c:pt>
                </c:lvl>
              </c:multiLvlStrCache>
            </c:multiLvlStrRef>
          </c:cat>
          <c:val>
            <c:numRef>
              <c:f>'Q16--Q9'!$C$21:$D$21</c:f>
              <c:numCache>
                <c:formatCode>0.0%</c:formatCode>
                <c:ptCount val="2"/>
                <c:pt idx="0">
                  <c:v>0.56666666666666665</c:v>
                </c:pt>
                <c:pt idx="1">
                  <c:v>0.27160493827160492</c:v>
                </c:pt>
              </c:numCache>
            </c:numRef>
          </c:val>
        </c:ser>
        <c:ser>
          <c:idx val="1"/>
          <c:order val="1"/>
          <c:tx>
            <c:strRef>
              <c:f>'Q16--Q9'!$A$22:$B$22</c:f>
              <c:strCache>
                <c:ptCount val="1"/>
                <c:pt idx="0">
                  <c:v>Q16 Nein</c:v>
                </c:pt>
              </c:strCache>
            </c:strRef>
          </c:tx>
          <c:spPr>
            <a:solidFill>
              <a:srgbClr val="FF5722"/>
            </a:solidFill>
          </c:spPr>
          <c:invertIfNegative val="0"/>
          <c:dLbls>
            <c:showLegendKey val="0"/>
            <c:showVal val="1"/>
            <c:showCatName val="0"/>
            <c:showSerName val="0"/>
            <c:showPercent val="0"/>
            <c:showBubbleSize val="0"/>
            <c:showLeaderLines val="0"/>
          </c:dLbls>
          <c:cat>
            <c:multiLvlStrRef>
              <c:f>'Q16--Q9'!$C$19:$D$20</c:f>
              <c:multiLvlStrCache>
                <c:ptCount val="2"/>
                <c:lvl>
                  <c:pt idx="0">
                    <c:v>Ja</c:v>
                  </c:pt>
                  <c:pt idx="1">
                    <c:v>Nein</c:v>
                  </c:pt>
                </c:lvl>
                <c:lvl>
                  <c:pt idx="0">
                    <c:v>Q9</c:v>
                  </c:pt>
                </c:lvl>
              </c:multiLvlStrCache>
            </c:multiLvlStrRef>
          </c:cat>
          <c:val>
            <c:numRef>
              <c:f>'Q16--Q9'!$C$22:$D$22</c:f>
              <c:numCache>
                <c:formatCode>0.0%</c:formatCode>
                <c:ptCount val="2"/>
                <c:pt idx="0">
                  <c:v>0.43333333333333335</c:v>
                </c:pt>
                <c:pt idx="1">
                  <c:v>0.72839506172839508</c:v>
                </c:pt>
              </c:numCache>
            </c:numRef>
          </c:val>
        </c:ser>
        <c:dLbls>
          <c:showLegendKey val="0"/>
          <c:showVal val="0"/>
          <c:showCatName val="0"/>
          <c:showSerName val="0"/>
          <c:showPercent val="0"/>
          <c:showBubbleSize val="0"/>
        </c:dLbls>
        <c:gapWidth val="150"/>
        <c:axId val="188166144"/>
        <c:axId val="188167680"/>
      </c:barChart>
      <c:catAx>
        <c:axId val="188166144"/>
        <c:scaling>
          <c:orientation val="minMax"/>
        </c:scaling>
        <c:delete val="0"/>
        <c:axPos val="b"/>
        <c:majorTickMark val="out"/>
        <c:minorTickMark val="none"/>
        <c:tickLblPos val="nextTo"/>
        <c:crossAx val="188167680"/>
        <c:crosses val="autoZero"/>
        <c:auto val="1"/>
        <c:lblAlgn val="ctr"/>
        <c:lblOffset val="100"/>
        <c:noMultiLvlLbl val="0"/>
      </c:catAx>
      <c:valAx>
        <c:axId val="188167680"/>
        <c:scaling>
          <c:orientation val="minMax"/>
        </c:scaling>
        <c:delete val="0"/>
        <c:axPos val="l"/>
        <c:majorGridlines/>
        <c:numFmt formatCode="0.0%" sourceLinked="1"/>
        <c:majorTickMark val="out"/>
        <c:minorTickMark val="none"/>
        <c:tickLblPos val="nextTo"/>
        <c:crossAx val="188166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'Q18'!$A$4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'Q18'!$B$1:$H$1</c:f>
              <c:strCache>
                <c:ptCount val="7"/>
                <c:pt idx="0">
                  <c:v>Banner</c:v>
                </c:pt>
                <c:pt idx="1">
                  <c:v>Bewertungsportale</c:v>
                </c:pt>
                <c:pt idx="2">
                  <c:v>Flyer</c:v>
                </c:pt>
                <c:pt idx="3">
                  <c:v>Persönliche Empfehlungen</c:v>
                </c:pt>
                <c:pt idx="4">
                  <c:v>Social Media</c:v>
                </c:pt>
                <c:pt idx="5">
                  <c:v>Website der Location</c:v>
                </c:pt>
                <c:pt idx="6">
                  <c:v>Sonstiges</c:v>
                </c:pt>
              </c:strCache>
            </c:strRef>
          </c:cat>
          <c:val>
            <c:numRef>
              <c:f>'Q18'!$B$4:$H$4</c:f>
              <c:numCache>
                <c:formatCode>0.0%</c:formatCode>
                <c:ptCount val="7"/>
                <c:pt idx="0">
                  <c:v>0.16666666666666666</c:v>
                </c:pt>
                <c:pt idx="1">
                  <c:v>0.10416666666666667</c:v>
                </c:pt>
                <c:pt idx="2">
                  <c:v>0.296875</c:v>
                </c:pt>
                <c:pt idx="3">
                  <c:v>0.859375</c:v>
                </c:pt>
                <c:pt idx="4">
                  <c:v>0.50520833333333337</c:v>
                </c:pt>
                <c:pt idx="5">
                  <c:v>0.49479166666666669</c:v>
                </c:pt>
                <c:pt idx="6">
                  <c:v>5.2083333333333336E-2</c:v>
                </c:pt>
              </c:numCache>
            </c:numRef>
          </c:val>
        </c:ser>
        <c:dLbls>
          <c:showLegendKey val="0"/>
          <c:showVal val="0"/>
          <c:showCatName val="0"/>
          <c:showSerName val="0"/>
          <c:showPercent val="0"/>
          <c:showBubbleSize val="0"/>
        </c:dLbls>
        <c:gapWidth val="150"/>
        <c:axId val="187966208"/>
        <c:axId val="187967744"/>
      </c:barChart>
      <c:catAx>
        <c:axId val="187966208"/>
        <c:scaling>
          <c:orientation val="maxMin"/>
        </c:scaling>
        <c:delete val="0"/>
        <c:axPos val="l"/>
        <c:majorTickMark val="out"/>
        <c:minorTickMark val="none"/>
        <c:tickLblPos val="nextTo"/>
        <c:crossAx val="187967744"/>
        <c:crosses val="autoZero"/>
        <c:auto val="1"/>
        <c:lblAlgn val="ctr"/>
        <c:lblOffset val="100"/>
        <c:noMultiLvlLbl val="0"/>
      </c:catAx>
      <c:valAx>
        <c:axId val="187967744"/>
        <c:scaling>
          <c:orientation val="minMax"/>
        </c:scaling>
        <c:delete val="0"/>
        <c:axPos val="t"/>
        <c:majorGridlines/>
        <c:numFmt formatCode="0%" sourceLinked="0"/>
        <c:majorTickMark val="out"/>
        <c:minorTickMark val="none"/>
        <c:tickLblPos val="nextTo"/>
        <c:crossAx val="187966208"/>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'Q19'!$A$4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'Q19'!$B$1:$J$1</c:f>
              <c:strCache>
                <c:ptCount val="9"/>
                <c:pt idx="0">
                  <c:v>Adresse</c:v>
                </c:pt>
                <c:pt idx="1">
                  <c:v>Art</c:v>
                </c:pt>
                <c:pt idx="2">
                  <c:v>Happy Hour Zeiten</c:v>
                </c:pt>
                <c:pt idx="3">
                  <c:v>Kundenbewertungen</c:v>
                </c:pt>
                <c:pt idx="4">
                  <c:v>Musik</c:v>
                </c:pt>
                <c:pt idx="5">
                  <c:v>Öffnungszeiten</c:v>
                </c:pt>
                <c:pt idx="6">
                  <c:v>Preisindex</c:v>
                </c:pt>
                <c:pt idx="7">
                  <c:v>Speise/-Getränkekarte</c:v>
                </c:pt>
                <c:pt idx="8">
                  <c:v>Sonstiges</c:v>
                </c:pt>
              </c:strCache>
            </c:strRef>
          </c:cat>
          <c:val>
            <c:numRef>
              <c:f>'Q19'!$B$4:$J$4</c:f>
              <c:numCache>
                <c:formatCode>0.0%</c:formatCode>
                <c:ptCount val="9"/>
                <c:pt idx="0">
                  <c:v>0.53125</c:v>
                </c:pt>
                <c:pt idx="1">
                  <c:v>0.828125</c:v>
                </c:pt>
                <c:pt idx="2">
                  <c:v>0.60416666666666663</c:v>
                </c:pt>
                <c:pt idx="3">
                  <c:v>0.27604166666666669</c:v>
                </c:pt>
                <c:pt idx="4">
                  <c:v>0.58333333333333337</c:v>
                </c:pt>
                <c:pt idx="5">
                  <c:v>0.46875</c:v>
                </c:pt>
                <c:pt idx="6">
                  <c:v>0.58333333333333337</c:v>
                </c:pt>
                <c:pt idx="7">
                  <c:v>0.48958333333333331</c:v>
                </c:pt>
                <c:pt idx="8">
                  <c:v>2.0833333333333332E-2</c:v>
                </c:pt>
              </c:numCache>
            </c:numRef>
          </c:val>
        </c:ser>
        <c:dLbls>
          <c:showLegendKey val="0"/>
          <c:showVal val="0"/>
          <c:showCatName val="0"/>
          <c:showSerName val="0"/>
          <c:showPercent val="0"/>
          <c:showBubbleSize val="0"/>
        </c:dLbls>
        <c:gapWidth val="150"/>
        <c:axId val="188007936"/>
        <c:axId val="188009472"/>
      </c:barChart>
      <c:catAx>
        <c:axId val="188007936"/>
        <c:scaling>
          <c:orientation val="maxMin"/>
        </c:scaling>
        <c:delete val="0"/>
        <c:axPos val="l"/>
        <c:majorTickMark val="out"/>
        <c:minorTickMark val="none"/>
        <c:tickLblPos val="nextTo"/>
        <c:crossAx val="188009472"/>
        <c:crosses val="autoZero"/>
        <c:auto val="1"/>
        <c:lblAlgn val="ctr"/>
        <c:lblOffset val="100"/>
        <c:noMultiLvlLbl val="0"/>
      </c:catAx>
      <c:valAx>
        <c:axId val="188009472"/>
        <c:scaling>
          <c:orientation val="minMax"/>
        </c:scaling>
        <c:delete val="0"/>
        <c:axPos val="t"/>
        <c:majorGridlines/>
        <c:numFmt formatCode="0%" sourceLinked="0"/>
        <c:majorTickMark val="out"/>
        <c:minorTickMark val="none"/>
        <c:tickLblPos val="nextTo"/>
        <c:crossAx val="188007936"/>
        <c:crosses val="autoZero"/>
        <c:crossBetween val="between"/>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'Q20'!$A$2</c:f>
              <c:strCache>
                <c:ptCount val="1"/>
                <c:pt idx="0">
                  <c:v>Mittelwert</c:v>
                </c:pt>
              </c:strCache>
            </c:strRef>
          </c:tx>
          <c:marker>
            <c:spPr>
              <a:solidFill>
                <a:srgbClr val="FF5722"/>
              </a:solidFill>
              <a:ln>
                <a:solidFill>
                  <a:srgbClr val="3F51B5"/>
                </a:solidFill>
              </a:ln>
            </c:spPr>
          </c:marker>
          <c:dPt>
            <c:idx val="1"/>
            <c:bubble3D val="0"/>
            <c:spPr>
              <a:ln>
                <a:solidFill>
                  <a:srgbClr val="FF5722"/>
                </a:solidFill>
              </a:ln>
            </c:spPr>
          </c:dPt>
          <c:dPt>
            <c:idx val="2"/>
            <c:bubble3D val="0"/>
            <c:spPr>
              <a:ln>
                <a:solidFill>
                  <a:srgbClr val="FF5722"/>
                </a:solidFill>
              </a:ln>
            </c:spPr>
          </c:dPt>
          <c:dPt>
            <c:idx val="3"/>
            <c:bubble3D val="0"/>
            <c:spPr>
              <a:ln>
                <a:solidFill>
                  <a:srgbClr val="FF5722"/>
                </a:solidFill>
              </a:ln>
            </c:spPr>
          </c:dPt>
          <c:dLbls>
            <c:showLegendKey val="0"/>
            <c:showVal val="1"/>
            <c:showCatName val="0"/>
            <c:showSerName val="0"/>
            <c:showPercent val="0"/>
            <c:showBubbleSize val="0"/>
            <c:showLeaderLines val="0"/>
          </c:dLbls>
          <c:cat>
            <c:strRef>
              <c:f>'Q20'!$B$1:$E$1</c:f>
              <c:strCache>
                <c:ptCount val="4"/>
                <c:pt idx="0">
                  <c:v>Bewertungsportalen</c:v>
                </c:pt>
                <c:pt idx="1">
                  <c:v>Empfehlungen von Familie und Freunden</c:v>
                </c:pt>
                <c:pt idx="2">
                  <c:v>Klassischer Werbung</c:v>
                </c:pt>
                <c:pt idx="3">
                  <c:v>Social Media Werbung</c:v>
                </c:pt>
              </c:strCache>
            </c:strRef>
          </c:cat>
          <c:val>
            <c:numRef>
              <c:f>'Q20'!$B$2:$E$2</c:f>
              <c:numCache>
                <c:formatCode>General</c:formatCode>
                <c:ptCount val="4"/>
                <c:pt idx="0">
                  <c:v>3.68</c:v>
                </c:pt>
                <c:pt idx="1">
                  <c:v>5.52</c:v>
                </c:pt>
                <c:pt idx="2">
                  <c:v>2.89</c:v>
                </c:pt>
                <c:pt idx="3">
                  <c:v>3.09</c:v>
                </c:pt>
              </c:numCache>
            </c:numRef>
          </c:val>
          <c:smooth val="0"/>
        </c:ser>
        <c:dLbls>
          <c:showLegendKey val="0"/>
          <c:showVal val="0"/>
          <c:showCatName val="0"/>
          <c:showSerName val="0"/>
          <c:showPercent val="0"/>
          <c:showBubbleSize val="0"/>
        </c:dLbls>
        <c:marker val="1"/>
        <c:smooth val="0"/>
        <c:axId val="187939840"/>
        <c:axId val="187949824"/>
      </c:lineChart>
      <c:catAx>
        <c:axId val="187939840"/>
        <c:scaling>
          <c:orientation val="minMax"/>
        </c:scaling>
        <c:delete val="0"/>
        <c:axPos val="b"/>
        <c:majorTickMark val="out"/>
        <c:minorTickMark val="none"/>
        <c:tickLblPos val="nextTo"/>
        <c:txPr>
          <a:bodyPr rot="-5400000" vert="horz"/>
          <a:lstStyle/>
          <a:p>
            <a:pPr>
              <a:defRPr/>
            </a:pPr>
            <a:endParaRPr lang="de-DE"/>
          </a:p>
        </c:txPr>
        <c:crossAx val="187949824"/>
        <c:crosses val="autoZero"/>
        <c:auto val="1"/>
        <c:lblAlgn val="ctr"/>
        <c:lblOffset val="100"/>
        <c:noMultiLvlLbl val="0"/>
      </c:catAx>
      <c:valAx>
        <c:axId val="187949824"/>
        <c:scaling>
          <c:orientation val="minMax"/>
          <c:min val="1"/>
        </c:scaling>
        <c:delete val="0"/>
        <c:axPos val="l"/>
        <c:majorGridlines/>
        <c:numFmt formatCode="#,##0.0" sourceLinked="0"/>
        <c:majorTickMark val="out"/>
        <c:minorTickMark val="none"/>
        <c:tickLblPos val="nextTo"/>
        <c:crossAx val="18793984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186820096"/>
        <c:axId val="186821632"/>
      </c:barChart>
      <c:catAx>
        <c:axId val="186820096"/>
        <c:scaling>
          <c:orientation val="minMax"/>
        </c:scaling>
        <c:delete val="0"/>
        <c:axPos val="b"/>
        <c:majorTickMark val="out"/>
        <c:minorTickMark val="none"/>
        <c:tickLblPos val="nextTo"/>
        <c:crossAx val="186821632"/>
        <c:crosses val="autoZero"/>
        <c:auto val="1"/>
        <c:lblAlgn val="ctr"/>
        <c:lblOffset val="100"/>
        <c:noMultiLvlLbl val="0"/>
      </c:catAx>
      <c:valAx>
        <c:axId val="186821632"/>
        <c:scaling>
          <c:orientation val="minMax"/>
        </c:scaling>
        <c:delete val="0"/>
        <c:axPos val="l"/>
        <c:majorGridlines/>
        <c:numFmt formatCode="0%" sourceLinked="0"/>
        <c:majorTickMark val="out"/>
        <c:minorTickMark val="none"/>
        <c:tickLblPos val="nextTo"/>
        <c:crossAx val="18682009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186947072"/>
        <c:axId val="186948608"/>
      </c:barChart>
      <c:catAx>
        <c:axId val="186947072"/>
        <c:scaling>
          <c:orientation val="minMax"/>
        </c:scaling>
        <c:delete val="0"/>
        <c:axPos val="b"/>
        <c:majorTickMark val="out"/>
        <c:minorTickMark val="none"/>
        <c:tickLblPos val="nextTo"/>
        <c:crossAx val="186948608"/>
        <c:crosses val="autoZero"/>
        <c:auto val="1"/>
        <c:lblAlgn val="ctr"/>
        <c:lblOffset val="100"/>
        <c:noMultiLvlLbl val="0"/>
      </c:catAx>
      <c:valAx>
        <c:axId val="186948608"/>
        <c:scaling>
          <c:orientation val="minMax"/>
        </c:scaling>
        <c:delete val="0"/>
        <c:axPos val="l"/>
        <c:majorGridlines/>
        <c:numFmt formatCode="0%" sourceLinked="0"/>
        <c:majorTickMark val="out"/>
        <c:minorTickMark val="none"/>
        <c:tickLblPos val="nextTo"/>
        <c:crossAx val="18694707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186849152"/>
        <c:axId val="186850688"/>
      </c:barChart>
      <c:catAx>
        <c:axId val="186849152"/>
        <c:scaling>
          <c:orientation val="minMax"/>
        </c:scaling>
        <c:delete val="0"/>
        <c:axPos val="b"/>
        <c:majorTickMark val="out"/>
        <c:minorTickMark val="none"/>
        <c:tickLblPos val="nextTo"/>
        <c:crossAx val="186850688"/>
        <c:crosses val="autoZero"/>
        <c:auto val="1"/>
        <c:lblAlgn val="ctr"/>
        <c:lblOffset val="100"/>
        <c:noMultiLvlLbl val="0"/>
      </c:catAx>
      <c:valAx>
        <c:axId val="186850688"/>
        <c:scaling>
          <c:orientation val="minMax"/>
        </c:scaling>
        <c:delete val="0"/>
        <c:axPos val="l"/>
        <c:majorGridlines/>
        <c:numFmt formatCode="0%" sourceLinked="0"/>
        <c:majorTickMark val="out"/>
        <c:minorTickMark val="none"/>
        <c:tickLblPos val="nextTo"/>
        <c:crossAx val="186849152"/>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'Q1'!$A$3</c:f>
              <c:strCache>
                <c:ptCount val="1"/>
                <c:pt idx="0">
                  <c:v>%</c:v>
                </c:pt>
              </c:strCache>
            </c:strRef>
          </c:tx>
          <c:spPr>
            <a:solidFill>
              <a:srgbClr val="FF5722"/>
            </a:solidFill>
          </c:spPr>
          <c:invertIfNegative val="0"/>
          <c:dLbls>
            <c:dLbl>
              <c:idx val="4"/>
              <c:layout>
                <c:manualLayout>
                  <c:x val="5.4615048118985127E-3"/>
                  <c:y val="-1.42749343832021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'Q1'!$B$1:$F$1</c:f>
              <c:strCache>
                <c:ptCount val="5"/>
                <c:pt idx="0">
                  <c:v>Gar nicht</c:v>
                </c:pt>
                <c:pt idx="1">
                  <c:v>1-2 im Monat</c:v>
                </c:pt>
                <c:pt idx="2">
                  <c:v>1 mal die Woche</c:v>
                </c:pt>
                <c:pt idx="3">
                  <c:v>3 mal die Woche</c:v>
                </c:pt>
                <c:pt idx="4">
                  <c:v>Mehr als 3 mal die Woche</c:v>
                </c:pt>
              </c:strCache>
            </c:strRef>
          </c:cat>
          <c:val>
            <c:numRef>
              <c:f>'Q1'!$B$3:$F$3</c:f>
              <c:numCache>
                <c:formatCode>0.0%</c:formatCode>
                <c:ptCount val="5"/>
                <c:pt idx="0">
                  <c:v>0.1111111111111111</c:v>
                </c:pt>
                <c:pt idx="1">
                  <c:v>0.53240740740740744</c:v>
                </c:pt>
                <c:pt idx="2">
                  <c:v>0.28240740740740738</c:v>
                </c:pt>
                <c:pt idx="3">
                  <c:v>5.5555555555555552E-2</c:v>
                </c:pt>
                <c:pt idx="4">
                  <c:v>1.8518518518518517E-2</c:v>
                </c:pt>
              </c:numCache>
            </c:numRef>
          </c:val>
        </c:ser>
        <c:dLbls>
          <c:showLegendKey val="0"/>
          <c:showVal val="0"/>
          <c:showCatName val="0"/>
          <c:showSerName val="0"/>
          <c:showPercent val="0"/>
          <c:showBubbleSize val="0"/>
        </c:dLbls>
        <c:gapWidth val="100"/>
        <c:axId val="187308672"/>
        <c:axId val="187326848"/>
      </c:barChart>
      <c:catAx>
        <c:axId val="187308672"/>
        <c:scaling>
          <c:orientation val="minMax"/>
        </c:scaling>
        <c:delete val="0"/>
        <c:axPos val="b"/>
        <c:majorTickMark val="out"/>
        <c:minorTickMark val="none"/>
        <c:tickLblPos val="nextTo"/>
        <c:crossAx val="187326848"/>
        <c:crosses val="autoZero"/>
        <c:auto val="1"/>
        <c:lblAlgn val="ctr"/>
        <c:lblOffset val="100"/>
        <c:noMultiLvlLbl val="0"/>
      </c:catAx>
      <c:valAx>
        <c:axId val="187326848"/>
        <c:scaling>
          <c:orientation val="minMax"/>
        </c:scaling>
        <c:delete val="0"/>
        <c:axPos val="l"/>
        <c:majorGridlines/>
        <c:numFmt formatCode="0.0%" sourceLinked="1"/>
        <c:majorTickMark val="out"/>
        <c:minorTickMark val="none"/>
        <c:tickLblPos val="nextTo"/>
        <c:crossAx val="187308672"/>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'Q2'!$A$4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'Q2'!$B$1:$H$1</c:f>
              <c:strCache>
                <c:ptCount val="7"/>
                <c:pt idx="0">
                  <c:v>Montag</c:v>
                </c:pt>
                <c:pt idx="1">
                  <c:v>Dienstag</c:v>
                </c:pt>
                <c:pt idx="2">
                  <c:v>Mittwoch</c:v>
                </c:pt>
                <c:pt idx="3">
                  <c:v>Donnerstag</c:v>
                </c:pt>
                <c:pt idx="4">
                  <c:v>Freitag</c:v>
                </c:pt>
                <c:pt idx="5">
                  <c:v>Samstag</c:v>
                </c:pt>
                <c:pt idx="6">
                  <c:v>Sonntag</c:v>
                </c:pt>
              </c:strCache>
            </c:strRef>
          </c:cat>
          <c:val>
            <c:numRef>
              <c:f>'Q2'!$B$4:$H$4</c:f>
              <c:numCache>
                <c:formatCode>0.0%</c:formatCode>
                <c:ptCount val="7"/>
                <c:pt idx="0">
                  <c:v>0.15625</c:v>
                </c:pt>
                <c:pt idx="1">
                  <c:v>0.15104166666666666</c:v>
                </c:pt>
                <c:pt idx="2">
                  <c:v>0.25520833333333331</c:v>
                </c:pt>
                <c:pt idx="3">
                  <c:v>0.29166666666666669</c:v>
                </c:pt>
                <c:pt idx="4">
                  <c:v>0.90104166666666663</c:v>
                </c:pt>
                <c:pt idx="5">
                  <c:v>0.859375</c:v>
                </c:pt>
                <c:pt idx="6">
                  <c:v>0.11458333333333333</c:v>
                </c:pt>
              </c:numCache>
            </c:numRef>
          </c:val>
        </c:ser>
        <c:dLbls>
          <c:showLegendKey val="0"/>
          <c:showVal val="0"/>
          <c:showCatName val="0"/>
          <c:showSerName val="0"/>
          <c:showPercent val="0"/>
          <c:showBubbleSize val="0"/>
        </c:dLbls>
        <c:gapWidth val="150"/>
        <c:axId val="187440128"/>
        <c:axId val="187441920"/>
      </c:barChart>
      <c:catAx>
        <c:axId val="187440128"/>
        <c:scaling>
          <c:orientation val="maxMin"/>
        </c:scaling>
        <c:delete val="0"/>
        <c:axPos val="l"/>
        <c:majorTickMark val="out"/>
        <c:minorTickMark val="none"/>
        <c:tickLblPos val="nextTo"/>
        <c:crossAx val="187441920"/>
        <c:crosses val="autoZero"/>
        <c:auto val="1"/>
        <c:lblAlgn val="ctr"/>
        <c:lblOffset val="100"/>
        <c:noMultiLvlLbl val="0"/>
      </c:catAx>
      <c:valAx>
        <c:axId val="187441920"/>
        <c:scaling>
          <c:orientation val="minMax"/>
        </c:scaling>
        <c:delete val="0"/>
        <c:axPos val="t"/>
        <c:majorGridlines/>
        <c:numFmt formatCode="0%" sourceLinked="0"/>
        <c:majorTickMark val="out"/>
        <c:minorTickMark val="none"/>
        <c:tickLblPos val="nextTo"/>
        <c:crossAx val="187440128"/>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'Q3'!$A$4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'Q3'!$B$1:$G$1</c:f>
              <c:strCache>
                <c:ptCount val="6"/>
                <c:pt idx="0">
                  <c:v>Mitte</c:v>
                </c:pt>
                <c:pt idx="1">
                  <c:v>Nord</c:v>
                </c:pt>
                <c:pt idx="2">
                  <c:v>Süd</c:v>
                </c:pt>
                <c:pt idx="3">
                  <c:v>Ost</c:v>
                </c:pt>
                <c:pt idx="4">
                  <c:v>West</c:v>
                </c:pt>
                <c:pt idx="5">
                  <c:v>Sonstige</c:v>
                </c:pt>
              </c:strCache>
            </c:strRef>
          </c:cat>
          <c:val>
            <c:numRef>
              <c:f>'Q3'!$B$4:$G$4</c:f>
              <c:numCache>
                <c:formatCode>0.0%</c:formatCode>
                <c:ptCount val="6"/>
                <c:pt idx="0">
                  <c:v>0.97395833333333337</c:v>
                </c:pt>
                <c:pt idx="1">
                  <c:v>9.375E-2</c:v>
                </c:pt>
                <c:pt idx="2">
                  <c:v>0.14583333333333334</c:v>
                </c:pt>
                <c:pt idx="3">
                  <c:v>9.375E-2</c:v>
                </c:pt>
                <c:pt idx="4">
                  <c:v>0.203125</c:v>
                </c:pt>
                <c:pt idx="5">
                  <c:v>5.2083333333333336E-2</c:v>
                </c:pt>
              </c:numCache>
            </c:numRef>
          </c:val>
        </c:ser>
        <c:dLbls>
          <c:showLegendKey val="0"/>
          <c:showVal val="0"/>
          <c:showCatName val="0"/>
          <c:showSerName val="0"/>
          <c:showPercent val="0"/>
          <c:showBubbleSize val="0"/>
        </c:dLbls>
        <c:gapWidth val="150"/>
        <c:axId val="187048320"/>
        <c:axId val="187049856"/>
      </c:barChart>
      <c:catAx>
        <c:axId val="187048320"/>
        <c:scaling>
          <c:orientation val="maxMin"/>
        </c:scaling>
        <c:delete val="0"/>
        <c:axPos val="l"/>
        <c:majorTickMark val="out"/>
        <c:minorTickMark val="none"/>
        <c:tickLblPos val="nextTo"/>
        <c:crossAx val="187049856"/>
        <c:crosses val="autoZero"/>
        <c:auto val="1"/>
        <c:lblAlgn val="ctr"/>
        <c:lblOffset val="100"/>
        <c:noMultiLvlLbl val="0"/>
      </c:catAx>
      <c:valAx>
        <c:axId val="187049856"/>
        <c:scaling>
          <c:orientation val="minMax"/>
          <c:max val="1"/>
        </c:scaling>
        <c:delete val="0"/>
        <c:axPos val="t"/>
        <c:majorGridlines/>
        <c:numFmt formatCode="0%" sourceLinked="0"/>
        <c:majorTickMark val="out"/>
        <c:minorTickMark val="none"/>
        <c:tickLblPos val="nextTo"/>
        <c:crossAx val="18704832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22.12.2014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22.12.2014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22.12.2014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22.12.2014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22.12.2014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22.12.2014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22.12.2014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22.12.2014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22.12.2014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22.12.2014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22.12.2014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22.12.2014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22.12.2014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20.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3.xml"/></Relationships>
</file>

<file path=ppt/slides/_rels/slide3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5.xml"/><Relationship Id="rId4" Type="http://schemas.openxmlformats.org/officeDocument/2006/relationships/slide" Target="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I </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5.5)</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Tage an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90,1%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freitags</a:t>
            </a:r>
            <a:r>
              <a:rPr lang="de-DE" sz="1600" dirty="0">
                <a:latin typeface="Arial" panose="020B0604020202020204" pitchFamily="34" charset="0"/>
                <a:cs typeface="Arial" panose="020B0604020202020204" pitchFamily="34" charset="0"/>
              </a:rPr>
              <a:t> etwas trinken und </a:t>
            </a:r>
            <a:r>
              <a:rPr lang="de-DE" sz="1600" b="1" dirty="0" smtClean="0">
                <a:latin typeface="Arial" panose="020B0604020202020204" pitchFamily="34" charset="0"/>
                <a:cs typeface="Arial" panose="020B0604020202020204" pitchFamily="34" charset="0"/>
              </a:rPr>
              <a:t>85,9%</a:t>
            </a:r>
            <a:r>
              <a:rPr lang="de-DE" sz="1600" dirty="0" smtClean="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samstags</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An </a:t>
            </a:r>
            <a:r>
              <a:rPr lang="de-DE" sz="1600" dirty="0">
                <a:latin typeface="Arial" panose="020B0604020202020204" pitchFamily="34" charset="0"/>
                <a:cs typeface="Arial" panose="020B0604020202020204" pitchFamily="34" charset="0"/>
              </a:rPr>
              <a:t>diesen Tagen sollte mehr als eine vordefinierte Route angeboten werden </a:t>
            </a:r>
            <a:r>
              <a:rPr lang="de-DE" sz="1600" dirty="0" smtClean="0">
                <a:latin typeface="Arial" panose="020B0604020202020204" pitchFamily="34" charset="0"/>
                <a:cs typeface="Arial" panose="020B0604020202020204" pitchFamily="34" charset="0"/>
              </a:rPr>
              <a:t>um den Nutzern mehr </a:t>
            </a:r>
            <a:r>
              <a:rPr lang="de-DE" sz="1600" dirty="0">
                <a:latin typeface="Arial" panose="020B0604020202020204" pitchFamily="34" charset="0"/>
                <a:cs typeface="Arial" panose="020B0604020202020204" pitchFamily="34" charset="0"/>
              </a:rPr>
              <a:t>Auswahlmöglichkeiten zu bieten.</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 </a:t>
            </a:r>
            <a:r>
              <a:rPr lang="de-DE" sz="1600" dirty="0">
                <a:latin typeface="Arial" panose="020B0604020202020204" pitchFamily="34" charset="0"/>
                <a:cs typeface="Arial" panose="020B0604020202020204" pitchFamily="34" charset="0"/>
              </a:rPr>
              <a:t>– An welchen Tagen gehst du etwas trinken</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239009713"/>
              </p:ext>
            </p:extLst>
          </p:nvPr>
        </p:nvGraphicFramePr>
        <p:xfrm>
          <a:off x="1403648" y="1651298"/>
          <a:ext cx="6336704" cy="343388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199923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Stadtgebiete in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97%</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bevorzugen </a:t>
            </a:r>
            <a:r>
              <a:rPr lang="de-DE" sz="1600" b="1" dirty="0" smtClean="0">
                <a:latin typeface="Arial" panose="020B0604020202020204" pitchFamily="34" charset="0"/>
                <a:cs typeface="Arial" panose="020B0604020202020204" pitchFamily="34" charset="0"/>
              </a:rPr>
              <a:t>Stuttgart-Mitte </a:t>
            </a:r>
            <a:r>
              <a:rPr lang="de-DE" sz="1600" dirty="0" smtClean="0">
                <a:latin typeface="Arial" panose="020B0604020202020204" pitchFamily="34" charset="0"/>
                <a:cs typeface="Arial" panose="020B0604020202020204" pitchFamily="34" charset="0"/>
              </a:rPr>
              <a:t>um etwas trinken zu gehen.</a:t>
            </a:r>
          </a:p>
          <a:p>
            <a:pPr marL="720725" indent="-274638"/>
            <a:r>
              <a:rPr lang="de-DE" sz="1600" dirty="0" smtClean="0">
                <a:latin typeface="Arial" panose="020B0604020202020204" pitchFamily="34" charset="0"/>
                <a:cs typeface="Arial" panose="020B0604020202020204" pitchFamily="34" charset="0"/>
              </a:rPr>
              <a:t>Gefolgt von: S-West</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S-Süd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S-Ost </a:t>
            </a:r>
            <a:r>
              <a:rPr lang="de-DE" sz="1600" dirty="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rPr>
              <a:t>S-Nord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S-Vaihingen</a:t>
            </a:r>
          </a:p>
          <a:p>
            <a:pPr marL="720725" indent="-274638"/>
            <a:r>
              <a:rPr lang="de-DE" sz="1600" u="sng" dirty="0">
                <a:latin typeface="Arial" panose="020B0604020202020204" pitchFamily="34" charset="0"/>
                <a:cs typeface="Arial" panose="020B0604020202020204" pitchFamily="34" charset="0"/>
              </a:rPr>
              <a:t>Schlussfolgerung:</a:t>
            </a:r>
            <a:r>
              <a:rPr lang="de-DE" sz="1600" dirty="0">
                <a:latin typeface="Arial" panose="020B0604020202020204" pitchFamily="34" charset="0"/>
                <a:cs typeface="Arial" panose="020B0604020202020204" pitchFamily="34" charset="0"/>
              </a:rPr>
              <a:t> Der Fokus bei der Datenbeschaffung </a:t>
            </a:r>
            <a:r>
              <a:rPr lang="de-DE" sz="1600" dirty="0" smtClean="0">
                <a:latin typeface="Arial" panose="020B0604020202020204" pitchFamily="34" charset="0"/>
                <a:cs typeface="Arial" panose="020B0604020202020204" pitchFamily="34" charset="0"/>
              </a:rPr>
              <a:t>sollte auf S-Mitte </a:t>
            </a:r>
            <a:r>
              <a:rPr lang="de-DE" sz="1600" dirty="0">
                <a:latin typeface="Arial" panose="020B0604020202020204" pitchFamily="34" charset="0"/>
                <a:cs typeface="Arial" panose="020B0604020202020204" pitchFamily="34" charset="0"/>
              </a:rPr>
              <a:t>liegen.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Wo gehst du etwas trinken?</a:t>
            </a:r>
          </a:p>
          <a:p>
            <a:pPr lvl="0" algn="ctr"/>
            <a:r>
              <a:rPr lang="de-DE" sz="900" dirty="0">
                <a:solidFill>
                  <a:prstClr val="white"/>
                </a:solidFill>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7647077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469986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Größe der Gruppen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56,8%</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in einer Gruppe von </a:t>
            </a:r>
            <a:r>
              <a:rPr lang="de-DE" sz="1600" b="1" dirty="0">
                <a:latin typeface="Arial" panose="020B0604020202020204" pitchFamily="34" charset="0"/>
                <a:cs typeface="Arial" panose="020B0604020202020204" pitchFamily="34" charset="0"/>
              </a:rPr>
              <a:t>zwei bis vier </a:t>
            </a:r>
            <a:r>
              <a:rPr lang="de-DE" sz="1600" dirty="0">
                <a:latin typeface="Arial" panose="020B0604020202020204" pitchFamily="34" charset="0"/>
                <a:cs typeface="Arial" panose="020B0604020202020204" pitchFamily="34" charset="0"/>
              </a:rPr>
              <a:t>Personen</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etwas trinken und mehr als </a:t>
            </a:r>
            <a:r>
              <a:rPr lang="de-DE" sz="1600" b="1" dirty="0">
                <a:latin typeface="Arial" panose="020B0604020202020204" pitchFamily="34" charset="0"/>
                <a:cs typeface="Arial" panose="020B0604020202020204" pitchFamily="34" charset="0"/>
              </a:rPr>
              <a:t>38%</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sogar mit </a:t>
            </a:r>
            <a:r>
              <a:rPr lang="de-DE" sz="1600" dirty="0">
                <a:latin typeface="Arial" panose="020B0604020202020204" pitchFamily="34" charset="0"/>
                <a:cs typeface="Arial" panose="020B0604020202020204" pitchFamily="34" charset="0"/>
              </a:rPr>
              <a:t>einer Gruppe von </a:t>
            </a:r>
            <a:r>
              <a:rPr lang="de-DE" sz="1600" b="1" dirty="0">
                <a:latin typeface="Arial" panose="020B0604020202020204" pitchFamily="34" charset="0"/>
                <a:cs typeface="Arial" panose="020B0604020202020204" pitchFamily="34" charset="0"/>
              </a:rPr>
              <a:t>fünf bis </a:t>
            </a:r>
            <a:r>
              <a:rPr lang="de-DE" sz="1600" b="1" dirty="0" smtClean="0">
                <a:latin typeface="Arial" panose="020B0604020202020204" pitchFamily="34" charset="0"/>
                <a:cs typeface="Arial" panose="020B0604020202020204" pitchFamily="34" charset="0"/>
              </a:rPr>
              <a:t>sieben </a:t>
            </a:r>
            <a:r>
              <a:rPr lang="de-DE" sz="1600" dirty="0" smtClean="0">
                <a:latin typeface="Arial" panose="020B0604020202020204" pitchFamily="34" charset="0"/>
                <a:cs typeface="Arial" panose="020B0604020202020204" pitchFamily="34" charset="0"/>
              </a:rPr>
              <a:t>Personen.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Sharing-Funktion unterstützt </a:t>
            </a:r>
            <a:r>
              <a:rPr lang="de-DE" sz="1600" dirty="0" smtClean="0">
                <a:latin typeface="Arial" panose="020B0604020202020204" pitchFamily="34" charset="0"/>
                <a:cs typeface="Arial" panose="020B0604020202020204" pitchFamily="34" charset="0"/>
              </a:rPr>
              <a:t>somit die </a:t>
            </a:r>
            <a:r>
              <a:rPr lang="de-DE" sz="1600" dirty="0">
                <a:latin typeface="Arial" panose="020B0604020202020204" pitchFamily="34" charset="0"/>
                <a:cs typeface="Arial" panose="020B0604020202020204" pitchFamily="34" charset="0"/>
              </a:rPr>
              <a:t>Abendplanung in einer </a:t>
            </a:r>
            <a:r>
              <a:rPr lang="de-DE" sz="1600" dirty="0" smtClean="0">
                <a:latin typeface="Arial" panose="020B0604020202020204" pitchFamily="34" charset="0"/>
                <a:cs typeface="Arial" panose="020B0604020202020204" pitchFamily="34" charset="0"/>
              </a:rPr>
              <a:t>(größeren) Gruppe</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Mit wie vielen Leuten, inklusive dir, gehst du etwas trinken? </a:t>
            </a:r>
          </a:p>
        </p:txBody>
      </p:sp>
      <p:graphicFrame>
        <p:nvGraphicFramePr>
          <p:cNvPr id="10" name="Diagramm 9"/>
          <p:cNvGraphicFramePr>
            <a:graphicFrameLocks/>
          </p:cNvGraphicFramePr>
          <p:nvPr>
            <p:extLst>
              <p:ext uri="{D42A27DB-BD31-4B8C-83A1-F6EECF244321}">
                <p14:modId xmlns:p14="http://schemas.microsoft.com/office/powerpoint/2010/main" val="341251742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96211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Aufenthaltsdauer in einer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40,1%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geben an </a:t>
            </a:r>
            <a:r>
              <a:rPr lang="de-DE" sz="1600" b="1" dirty="0">
                <a:latin typeface="Arial" panose="020B0604020202020204" pitchFamily="34" charset="0"/>
                <a:cs typeface="Arial" panose="020B0604020202020204" pitchFamily="34" charset="0"/>
              </a:rPr>
              <a:t>zwei Stunden </a:t>
            </a:r>
            <a:r>
              <a:rPr lang="de-DE" sz="1600" dirty="0">
                <a:latin typeface="Arial" panose="020B0604020202020204" pitchFamily="34" charset="0"/>
                <a:cs typeface="Arial" panose="020B0604020202020204" pitchFamily="34" charset="0"/>
              </a:rPr>
              <a:t>in einer Location zu bleiben. </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Verweildauer-Funktion unterstützt die Abendplanung in Bezug auf die eigenen Präferenzen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Q5 </a:t>
            </a:r>
            <a:r>
              <a:rPr lang="de-DE" sz="1600" dirty="0">
                <a:latin typeface="Arial" panose="020B0604020202020204" pitchFamily="34" charset="0"/>
                <a:cs typeface="Arial" panose="020B0604020202020204" pitchFamily="34" charset="0"/>
              </a:rPr>
              <a:t>– Wie viel Zeit verbringst du im Durchschnitt in einer Location?</a:t>
            </a:r>
          </a:p>
        </p:txBody>
      </p:sp>
      <p:graphicFrame>
        <p:nvGraphicFramePr>
          <p:cNvPr id="10" name="Diagramm 9"/>
          <p:cNvGraphicFramePr>
            <a:graphicFrameLocks/>
          </p:cNvGraphicFramePr>
          <p:nvPr>
            <p:extLst>
              <p:ext uri="{D42A27DB-BD31-4B8C-83A1-F6EECF244321}">
                <p14:modId xmlns:p14="http://schemas.microsoft.com/office/powerpoint/2010/main" val="616702854"/>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9300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Einordnung von Gedanken zu Happy Hour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86%</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verbinden </a:t>
            </a:r>
            <a:r>
              <a:rPr lang="de-DE" sz="1600" dirty="0" smtClean="0">
                <a:latin typeface="Arial" panose="020B0604020202020204" pitchFamily="34" charset="0"/>
                <a:cs typeface="Arial" panose="020B0604020202020204" pitchFamily="34" charset="0"/>
              </a:rPr>
              <a:t>mit „Happy </a:t>
            </a:r>
            <a:r>
              <a:rPr lang="de-DE" sz="1600" dirty="0">
                <a:latin typeface="Arial" panose="020B0604020202020204" pitchFamily="34" charset="0"/>
                <a:cs typeface="Arial" panose="020B0604020202020204" pitchFamily="34" charset="0"/>
              </a:rPr>
              <a:t>Hour</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günstige </a:t>
            </a:r>
            <a:r>
              <a:rPr lang="de-DE" sz="1600" b="1" dirty="0">
                <a:latin typeface="Arial" panose="020B0604020202020204" pitchFamily="34" charset="0"/>
                <a:cs typeface="Arial" panose="020B0604020202020204" pitchFamily="34" charset="0"/>
              </a:rPr>
              <a:t>Cocktails </a:t>
            </a:r>
            <a:r>
              <a:rPr lang="de-DE" sz="1600" dirty="0">
                <a:latin typeface="Arial" panose="020B0604020202020204" pitchFamily="34" charset="0"/>
                <a:cs typeface="Arial" panose="020B0604020202020204" pitchFamily="34" charset="0"/>
              </a:rPr>
              <a:t>und somit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Möglichkeit </a:t>
            </a:r>
            <a:r>
              <a:rPr lang="de-DE" sz="1600" b="1" dirty="0">
                <a:latin typeface="Arial" panose="020B0604020202020204" pitchFamily="34" charset="0"/>
                <a:cs typeface="Arial" panose="020B0604020202020204" pitchFamily="34" charset="0"/>
              </a:rPr>
              <a:t>Geld zu sparen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Q6 </a:t>
            </a:r>
            <a:r>
              <a:rPr lang="de-DE" sz="1600" dirty="0">
                <a:latin typeface="Arial" panose="020B0604020202020204" pitchFamily="34" charset="0"/>
                <a:cs typeface="Arial" panose="020B0604020202020204" pitchFamily="34" charset="0"/>
              </a:rPr>
              <a:t>– Mit "Happy Hour" verbinde ich</a:t>
            </a:r>
            <a:r>
              <a:rPr lang="de-DE" sz="1600" dirty="0" smtClean="0">
                <a:latin typeface="Arial" panose="020B0604020202020204" pitchFamily="34" charset="0"/>
                <a:cs typeface="Arial" panose="020B0604020202020204" pitchFamily="34" charset="0"/>
              </a:rPr>
              <a:t>...</a:t>
            </a:r>
          </a:p>
          <a:p>
            <a:pPr algn="ctr"/>
            <a:r>
              <a:rPr lang="de-DE" sz="900" dirty="0">
                <a:latin typeface="Arial" panose="020B0604020202020204" pitchFamily="34" charset="0"/>
                <a:cs typeface="Arial" panose="020B0604020202020204" pitchFamily="34" charset="0"/>
              </a:rPr>
              <a:t>(Multiple Choice) </a:t>
            </a:r>
          </a:p>
        </p:txBody>
      </p:sp>
      <p:graphicFrame>
        <p:nvGraphicFramePr>
          <p:cNvPr id="10" name="Diagramm 9"/>
          <p:cNvGraphicFramePr>
            <a:graphicFrameLocks/>
          </p:cNvGraphicFramePr>
          <p:nvPr>
            <p:extLst>
              <p:ext uri="{D42A27DB-BD31-4B8C-83A1-F6EECF244321}">
                <p14:modId xmlns:p14="http://schemas.microsoft.com/office/powerpoint/2010/main" val="179358256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74898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Nutzungsverhalten von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88% </a:t>
            </a:r>
            <a:r>
              <a:rPr lang="de-DE" sz="1600" dirty="0" smtClean="0">
                <a:latin typeface="Arial" panose="020B0604020202020204" pitchFamily="34" charset="0"/>
                <a:cs typeface="Arial" panose="020B0604020202020204" pitchFamily="34" charset="0"/>
              </a:rPr>
              <a:t>der Befragten geben an </a:t>
            </a:r>
            <a:r>
              <a:rPr lang="de-DE" sz="1600" b="1" dirty="0" smtClean="0">
                <a:latin typeface="Arial" panose="020B0604020202020204" pitchFamily="34" charset="0"/>
                <a:cs typeface="Arial" panose="020B0604020202020204" pitchFamily="34" charset="0"/>
              </a:rPr>
              <a:t>Happy Hour</a:t>
            </a:r>
            <a:r>
              <a:rPr lang="de-DE" sz="1600" dirty="0" smtClean="0">
                <a:latin typeface="Arial" panose="020B0604020202020204" pitchFamily="34" charset="0"/>
                <a:cs typeface="Arial" panose="020B0604020202020204" pitchFamily="34" charset="0"/>
              </a:rPr>
              <a:t>s</a:t>
            </a:r>
            <a:r>
              <a:rPr lang="de-DE" sz="1600" b="1"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zu </a:t>
            </a:r>
            <a:r>
              <a:rPr lang="de-DE" sz="1600" b="1" dirty="0" smtClean="0">
                <a:latin typeface="Arial" panose="020B0604020202020204" pitchFamily="34" charset="0"/>
                <a:cs typeface="Arial" panose="020B0604020202020204" pitchFamily="34" charset="0"/>
              </a:rPr>
              <a:t>nutzen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Nutzt du Happy Hours?</a:t>
            </a:r>
          </a:p>
        </p:txBody>
      </p:sp>
      <p:graphicFrame>
        <p:nvGraphicFramePr>
          <p:cNvPr id="10" name="Diagramm 9"/>
          <p:cNvGraphicFramePr>
            <a:graphicFrameLocks/>
          </p:cNvGraphicFramePr>
          <p:nvPr>
            <p:extLst>
              <p:ext uri="{D42A27DB-BD31-4B8C-83A1-F6EECF244321}">
                <p14:modId xmlns:p14="http://schemas.microsoft.com/office/powerpoint/2010/main" val="611407289"/>
              </p:ext>
            </p:extLst>
          </p:nvPr>
        </p:nvGraphicFramePr>
        <p:xfrm>
          <a:off x="1403648" y="1630090"/>
          <a:ext cx="6387380" cy="34550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237688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Zusammenhang zwischen Happy Hour und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Auf einer Skala von 0-10 hat eine Happy Hour im Schnitt einen </a:t>
            </a:r>
            <a:r>
              <a:rPr lang="de-DE" sz="1600" b="1" dirty="0" smtClean="0">
                <a:latin typeface="Arial" panose="020B0604020202020204" pitchFamily="34" charset="0"/>
                <a:cs typeface="Arial" panose="020B0604020202020204" pitchFamily="34" charset="0"/>
              </a:rPr>
              <a:t>Einfluss</a:t>
            </a:r>
            <a:r>
              <a:rPr lang="de-DE" sz="1600" dirty="0" smtClean="0">
                <a:latin typeface="Arial" panose="020B0604020202020204" pitchFamily="34" charset="0"/>
                <a:cs typeface="Arial" panose="020B0604020202020204" pitchFamily="34" charset="0"/>
              </a:rPr>
              <a:t> von </a:t>
            </a:r>
            <a:r>
              <a:rPr lang="de-DE" sz="1600" b="1" dirty="0" smtClean="0">
                <a:latin typeface="Arial" panose="020B0604020202020204" pitchFamily="34" charset="0"/>
                <a:cs typeface="Arial" panose="020B0604020202020204" pitchFamily="34" charset="0"/>
              </a:rPr>
              <a:t>5,4</a:t>
            </a:r>
            <a:r>
              <a:rPr lang="de-DE" sz="1600" dirty="0" smtClean="0">
                <a:latin typeface="Arial" panose="020B0604020202020204" pitchFamily="34" charset="0"/>
                <a:cs typeface="Arial" panose="020B0604020202020204" pitchFamily="34" charset="0"/>
              </a:rPr>
              <a:t> auf die </a:t>
            </a:r>
            <a:r>
              <a:rPr lang="de-DE" sz="1600" b="1" dirty="0" smtClean="0">
                <a:latin typeface="Arial" panose="020B0604020202020204" pitchFamily="34" charset="0"/>
                <a:cs typeface="Arial" panose="020B0604020202020204" pitchFamily="34" charset="0"/>
              </a:rPr>
              <a:t>Wahl der Location</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Happy </a:t>
            </a:r>
            <a:r>
              <a:rPr lang="de-DE" sz="1600" dirty="0">
                <a:latin typeface="Arial" panose="020B0604020202020204" pitchFamily="34" charset="0"/>
                <a:cs typeface="Arial" panose="020B0604020202020204" pitchFamily="34" charset="0"/>
              </a:rPr>
              <a:t>Hours </a:t>
            </a:r>
            <a:r>
              <a:rPr lang="de-DE" sz="1600" b="1" dirty="0">
                <a:latin typeface="Arial" panose="020B0604020202020204" pitchFamily="34" charset="0"/>
                <a:cs typeface="Arial" panose="020B0604020202020204" pitchFamily="34" charset="0"/>
              </a:rPr>
              <a:t>spielen eine wichtige Rolle </a:t>
            </a:r>
            <a:r>
              <a:rPr lang="de-DE" sz="1600" dirty="0">
                <a:latin typeface="Arial" panose="020B0604020202020204" pitchFamily="34" charset="0"/>
                <a:cs typeface="Arial" panose="020B0604020202020204" pitchFamily="34" charset="0"/>
              </a:rPr>
              <a:t>bei der Wahl der Location, aber es gibt auch noch </a:t>
            </a:r>
            <a:r>
              <a:rPr lang="de-DE" sz="1600" b="1" dirty="0">
                <a:latin typeface="Arial" panose="020B0604020202020204" pitchFamily="34" charset="0"/>
                <a:cs typeface="Arial" panose="020B0604020202020204" pitchFamily="34" charset="0"/>
              </a:rPr>
              <a:t>andere Einflussfaktoren</a:t>
            </a:r>
            <a:r>
              <a:rPr lang="de-DE" sz="1600" dirty="0">
                <a:latin typeface="Arial" panose="020B0604020202020204" pitchFamily="34" charset="0"/>
                <a:cs typeface="Arial" panose="020B0604020202020204" pitchFamily="34" charset="0"/>
              </a:rPr>
              <a:t>.</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Q8 </a:t>
            </a:r>
            <a:r>
              <a:rPr lang="de-DE" sz="1600" dirty="0">
                <a:latin typeface="Arial" panose="020B0604020202020204" pitchFamily="34" charset="0"/>
                <a:cs typeface="Arial" panose="020B0604020202020204" pitchFamily="34" charset="0"/>
              </a:rPr>
              <a:t>– Wie viel Einfluss hat eine Happy Hour auf die Wahl deiner Location</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0-10)</a:t>
            </a:r>
            <a:endParaRPr lang="de-DE" sz="900" dirty="0">
              <a:latin typeface="Arial" panose="020B0604020202020204" pitchFamily="34" charset="0"/>
              <a:cs typeface="Arial" panose="020B0604020202020204" pitchFamily="34" charset="0"/>
            </a:endParaRPr>
          </a:p>
        </p:txBody>
      </p:sp>
      <p:graphicFrame>
        <p:nvGraphicFramePr>
          <p:cNvPr id="9" name="Diagramm 8"/>
          <p:cNvGraphicFramePr>
            <a:graphicFrameLocks/>
          </p:cNvGraphicFramePr>
          <p:nvPr>
            <p:extLst>
              <p:ext uri="{D42A27DB-BD31-4B8C-83A1-F6EECF244321}">
                <p14:modId xmlns:p14="http://schemas.microsoft.com/office/powerpoint/2010/main" val="40862238"/>
              </p:ext>
            </p:extLst>
          </p:nvPr>
        </p:nvGraphicFramePr>
        <p:xfrm>
          <a:off x="1331640" y="1663998"/>
          <a:ext cx="6459388" cy="3421186"/>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cxnSp>
        <p:nvCxnSpPr>
          <p:cNvPr id="12" name="Gerade Verbindung 11"/>
          <p:cNvCxnSpPr/>
          <p:nvPr/>
        </p:nvCxnSpPr>
        <p:spPr>
          <a:xfrm>
            <a:off x="4872732" y="1812950"/>
            <a:ext cx="0" cy="2952000"/>
          </a:xfrm>
          <a:prstGeom prst="line">
            <a:avLst/>
          </a:prstGeom>
          <a:ln w="19050">
            <a:solidFill>
              <a:srgbClr val="3F51B5"/>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830044" y="1862495"/>
            <a:ext cx="380232" cy="261610"/>
          </a:xfrm>
          <a:prstGeom prst="rect">
            <a:avLst/>
          </a:prstGeom>
          <a:noFill/>
        </p:spPr>
        <p:txBody>
          <a:bodyPr wrap="none" rtlCol="0">
            <a:spAutoFit/>
          </a:bodyPr>
          <a:lstStyle/>
          <a:p>
            <a:r>
              <a:rPr lang="de-DE" sz="1050" dirty="0" smtClean="0">
                <a:latin typeface="Arial" panose="020B0604020202020204" pitchFamily="34" charset="0"/>
                <a:cs typeface="Arial" panose="020B0604020202020204" pitchFamily="34" charset="0"/>
              </a:rPr>
              <a:t>5,4</a:t>
            </a:r>
            <a:endParaRPr lang="de-DE"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41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84%</a:t>
            </a:r>
            <a:r>
              <a:rPr lang="de-DE" sz="1600" dirty="0">
                <a:latin typeface="Arial" panose="020B0604020202020204" pitchFamily="34" charset="0"/>
                <a:cs typeface="Arial" panose="020B0604020202020204" pitchFamily="34" charset="0"/>
              </a:rPr>
              <a:t> der Befragten sagen aus, dass sie </a:t>
            </a:r>
            <a:r>
              <a:rPr lang="de-DE" sz="1600" b="1" dirty="0">
                <a:latin typeface="Arial" panose="020B0604020202020204" pitchFamily="34" charset="0"/>
                <a:cs typeface="Arial" panose="020B0604020202020204" pitchFamily="34" charset="0"/>
              </a:rPr>
              <a:t>nicht</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mehr als eine Happy Hour</a:t>
            </a:r>
            <a:r>
              <a:rPr lang="de-DE" sz="1600" dirty="0">
                <a:latin typeface="Arial" panose="020B0604020202020204" pitchFamily="34" charset="0"/>
                <a:cs typeface="Arial" panose="020B0604020202020204" pitchFamily="34" charset="0"/>
              </a:rPr>
              <a:t> pro Abend besuchen.</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Aus </a:t>
            </a:r>
            <a:r>
              <a:rPr lang="de-DE" sz="1600" dirty="0">
                <a:latin typeface="Arial" panose="020B0604020202020204" pitchFamily="34" charset="0"/>
                <a:cs typeface="Arial" panose="020B0604020202020204" pitchFamily="34" charset="0"/>
              </a:rPr>
              <a:t>Marketingsicht stellt sich hier die Herausforderung der </a:t>
            </a:r>
            <a:r>
              <a:rPr lang="de-DE" sz="1600" dirty="0" smtClean="0">
                <a:latin typeface="Arial" panose="020B0604020202020204" pitchFamily="34" charset="0"/>
                <a:cs typeface="Arial" panose="020B0604020202020204" pitchFamily="34" charset="0"/>
              </a:rPr>
              <a:t>Herausstellung der Vorteile </a:t>
            </a:r>
            <a:r>
              <a:rPr lang="de-DE" sz="1600" dirty="0">
                <a:latin typeface="Arial" panose="020B0604020202020204" pitchFamily="34" charset="0"/>
                <a:cs typeface="Arial" panose="020B0604020202020204" pitchFamily="34" charset="0"/>
              </a:rPr>
              <a:t>von Go </a:t>
            </a:r>
            <a:r>
              <a:rPr lang="de-DE" sz="1600" dirty="0" smtClean="0">
                <a:latin typeface="Arial" panose="020B0604020202020204" pitchFamily="34" charset="0"/>
                <a:cs typeface="Arial" panose="020B0604020202020204" pitchFamily="34" charset="0"/>
              </a:rPr>
              <a:t>Happy für die Nutzer.</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Besuchst du mehr als eine Happy Hour an einem Abend?</a:t>
            </a:r>
          </a:p>
        </p:txBody>
      </p:sp>
      <p:graphicFrame>
        <p:nvGraphicFramePr>
          <p:cNvPr id="10" name="Diagramm 9"/>
          <p:cNvGraphicFramePr>
            <a:graphicFrameLocks/>
          </p:cNvGraphicFramePr>
          <p:nvPr>
            <p:extLst>
              <p:ext uri="{D42A27DB-BD31-4B8C-83A1-F6EECF244321}">
                <p14:modId xmlns:p14="http://schemas.microsoft.com/office/powerpoint/2010/main" val="175141660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237941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Von den 12% der Befragten, welche bei Frage 9 angegeben haben mehr als eine Location zu besuchen haben </a:t>
            </a:r>
            <a:r>
              <a:rPr lang="de-DE" sz="1600" b="1" dirty="0" smtClean="0">
                <a:latin typeface="Arial" panose="020B0604020202020204" pitchFamily="34" charset="0"/>
                <a:cs typeface="Arial" panose="020B0604020202020204" pitchFamily="34" charset="0"/>
              </a:rPr>
              <a:t>80%</a:t>
            </a:r>
            <a:r>
              <a:rPr lang="de-DE" sz="1600" dirty="0" smtClean="0">
                <a:latin typeface="Arial" panose="020B0604020202020204" pitchFamily="34" charset="0"/>
                <a:cs typeface="Arial" panose="020B0604020202020204" pitchFamily="34" charset="0"/>
              </a:rPr>
              <a:t> diese Frage beantwortet.</a:t>
            </a:r>
          </a:p>
          <a:p>
            <a:pPr marL="720725" indent="-274638"/>
            <a:r>
              <a:rPr lang="de-DE" sz="1600" dirty="0" smtClean="0">
                <a:latin typeface="Arial" panose="020B0604020202020204" pitchFamily="34" charset="0"/>
                <a:cs typeface="Arial" panose="020B0604020202020204" pitchFamily="34" charset="0"/>
              </a:rPr>
              <a:t>Im </a:t>
            </a:r>
            <a:r>
              <a:rPr lang="de-DE" sz="1600" dirty="0">
                <a:latin typeface="Arial" panose="020B0604020202020204" pitchFamily="34" charset="0"/>
                <a:cs typeface="Arial" panose="020B0604020202020204" pitchFamily="34" charset="0"/>
              </a:rPr>
              <a:t>Schnitt </a:t>
            </a:r>
            <a:r>
              <a:rPr lang="de-DE" sz="1600" dirty="0" smtClean="0">
                <a:latin typeface="Arial" panose="020B0604020202020204" pitchFamily="34" charset="0"/>
                <a:cs typeface="Arial" panose="020B0604020202020204" pitchFamily="34" charset="0"/>
              </a:rPr>
              <a:t>besuchen diese Befragten </a:t>
            </a:r>
            <a:r>
              <a:rPr lang="de-DE" sz="1600" b="1" dirty="0" smtClean="0">
                <a:latin typeface="Arial" panose="020B0604020202020204" pitchFamily="34" charset="0"/>
                <a:cs typeface="Arial" panose="020B0604020202020204" pitchFamily="34" charset="0"/>
              </a:rPr>
              <a:t>zwei </a:t>
            </a:r>
            <a:r>
              <a:rPr lang="de-DE" sz="1600" b="1" dirty="0">
                <a:latin typeface="Arial" panose="020B0604020202020204" pitchFamily="34" charset="0"/>
                <a:cs typeface="Arial" panose="020B0604020202020204" pitchFamily="34" charset="0"/>
              </a:rPr>
              <a:t>Locations </a:t>
            </a:r>
            <a:r>
              <a:rPr lang="de-DE" sz="1600" dirty="0">
                <a:latin typeface="Arial" panose="020B0604020202020204" pitchFamily="34" charset="0"/>
                <a:cs typeface="Arial" panose="020B0604020202020204" pitchFamily="34" charset="0"/>
              </a:rPr>
              <a:t>an einem </a:t>
            </a:r>
            <a:r>
              <a:rPr lang="de-DE" sz="1600" dirty="0" smtClean="0">
                <a:latin typeface="Arial" panose="020B0604020202020204" pitchFamily="34" charset="0"/>
                <a:cs typeface="Arial" panose="020B0604020202020204" pitchFamily="34" charset="0"/>
              </a:rPr>
              <a:t>Abend.</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smtClean="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Q10* </a:t>
            </a:r>
            <a:r>
              <a:rPr lang="de-DE" sz="1600" dirty="0">
                <a:latin typeface="Arial" panose="020B0604020202020204" pitchFamily="34" charset="0"/>
                <a:cs typeface="Arial" panose="020B0604020202020204" pitchFamily="34" charset="0"/>
              </a:rPr>
              <a:t>– Wenn ja, wie viele besuchst du an einem Abend?</a:t>
            </a: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24</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18</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5" name="Tabelle 14"/>
          <p:cNvGraphicFramePr>
            <a:graphicFrameLocks noGrp="1"/>
          </p:cNvGraphicFramePr>
          <p:nvPr>
            <p:extLst>
              <p:ext uri="{D42A27DB-BD31-4B8C-83A1-F6EECF244321}">
                <p14:modId xmlns:p14="http://schemas.microsoft.com/office/powerpoint/2010/main" val="194528324"/>
              </p:ext>
            </p:extLst>
          </p:nvPr>
        </p:nvGraphicFramePr>
        <p:xfrm>
          <a:off x="2305100" y="1802431"/>
          <a:ext cx="2232248" cy="3240362"/>
        </p:xfrm>
        <a:graphic>
          <a:graphicData uri="http://schemas.openxmlformats.org/drawingml/2006/table">
            <a:tbl>
              <a:tblPr>
                <a:tableStyleId>{2D5ABB26-0587-4C30-8999-92F81FD0307C}</a:tableStyleId>
              </a:tblPr>
              <a:tblGrid>
                <a:gridCol w="2232248"/>
              </a:tblGrid>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166">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9431">
                <a:tc>
                  <a:txBody>
                    <a:bodyPr/>
                    <a:lstStyle/>
                    <a:p>
                      <a:pPr algn="ctr" fontAlgn="b"/>
                      <a:r>
                        <a:rPr lang="de-DE" sz="1000" u="none" strike="noStrike" dirty="0">
                          <a:effectLst/>
                        </a:rPr>
                        <a:t>1,2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2490101417"/>
              </p:ext>
            </p:extLst>
          </p:nvPr>
        </p:nvGraphicFramePr>
        <p:xfrm>
          <a:off x="4860032" y="1883358"/>
          <a:ext cx="1516856" cy="3057811"/>
        </p:xfrm>
        <a:graphic>
          <a:graphicData uri="http://schemas.openxmlformats.org/drawingml/2006/table">
            <a:tbl>
              <a:tblPr>
                <a:tableStyleId>{2D5ABB26-0587-4C30-8999-92F81FD0307C}</a:tableStyleId>
              </a:tblPr>
              <a:tblGrid>
                <a:gridCol w="1516856"/>
              </a:tblGrid>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01689">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597">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15970">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50187">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446689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Fortbewegungsmittel zwischen den Locations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Ungefähr </a:t>
            </a:r>
            <a:r>
              <a:rPr lang="de-DE" sz="1600" b="1" dirty="0">
                <a:latin typeface="Arial" panose="020B0604020202020204" pitchFamily="34" charset="0"/>
                <a:cs typeface="Arial" panose="020B0604020202020204" pitchFamily="34" charset="0"/>
              </a:rPr>
              <a:t>86% </a:t>
            </a:r>
            <a:r>
              <a:rPr lang="de-DE" sz="1600" dirty="0">
                <a:latin typeface="Arial" panose="020B0604020202020204" pitchFamily="34" charset="0"/>
                <a:cs typeface="Arial" panose="020B0604020202020204" pitchFamily="34" charset="0"/>
              </a:rPr>
              <a:t>der Befragten sind zu </a:t>
            </a:r>
            <a:r>
              <a:rPr lang="de-DE" sz="1600" b="1" dirty="0">
                <a:latin typeface="Arial" panose="020B0604020202020204" pitchFamily="34" charset="0"/>
                <a:cs typeface="Arial" panose="020B0604020202020204" pitchFamily="34" charset="0"/>
              </a:rPr>
              <a:t>Fuß</a:t>
            </a:r>
            <a:r>
              <a:rPr lang="de-DE" sz="1600" dirty="0">
                <a:latin typeface="Arial" panose="020B0604020202020204" pitchFamily="34" charset="0"/>
                <a:cs typeface="Arial" panose="020B0604020202020204" pitchFamily="34" charset="0"/>
              </a:rPr>
              <a:t> zwischen den Locations unterwegs und </a:t>
            </a:r>
            <a:r>
              <a:rPr lang="de-DE" sz="1600" b="1" dirty="0">
                <a:latin typeface="Arial" panose="020B0604020202020204" pitchFamily="34" charset="0"/>
                <a:cs typeface="Arial" panose="020B0604020202020204" pitchFamily="34" charset="0"/>
              </a:rPr>
              <a:t>68%</a:t>
            </a:r>
            <a:r>
              <a:rPr lang="de-DE" sz="1600" dirty="0">
                <a:latin typeface="Arial" panose="020B0604020202020204" pitchFamily="34" charset="0"/>
                <a:cs typeface="Arial" panose="020B0604020202020204" pitchFamily="34" charset="0"/>
              </a:rPr>
              <a:t> der Befragten mit den </a:t>
            </a:r>
            <a:r>
              <a:rPr lang="de-DE" sz="1600" b="1" dirty="0">
                <a:latin typeface="Arial" panose="020B0604020202020204" pitchFamily="34" charset="0"/>
                <a:cs typeface="Arial" panose="020B0604020202020204" pitchFamily="34" charset="0"/>
              </a:rPr>
              <a:t>öffentlichen Verkehrsmitteln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Überlegung: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Aufnahme von öffentlichen Verkehrsmitteln </a:t>
            </a:r>
            <a:r>
              <a:rPr lang="de-DE" sz="1600" dirty="0">
                <a:latin typeface="Arial" panose="020B0604020202020204" pitchFamily="34" charset="0"/>
                <a:cs typeface="Arial" panose="020B0604020202020204" pitchFamily="34" charset="0"/>
              </a:rPr>
              <a:t>in </a:t>
            </a:r>
            <a:r>
              <a:rPr lang="de-DE" sz="1600" dirty="0" smtClean="0">
                <a:latin typeface="Arial" panose="020B0604020202020204" pitchFamily="34" charset="0"/>
                <a:cs typeface="Arial" panose="020B0604020202020204" pitchFamily="34" charset="0"/>
              </a:rPr>
              <a:t>die Routenplanung.</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Q11 </a:t>
            </a:r>
            <a:r>
              <a:rPr lang="de-DE" sz="1600" dirty="0" smtClean="0">
                <a:latin typeface="Arial" panose="020B0604020202020204" pitchFamily="34" charset="0"/>
                <a:cs typeface="Arial" panose="020B0604020202020204" pitchFamily="34" charset="0"/>
              </a:rPr>
              <a:t>– Welches Fortbewegungsmittel nutzt du zwischen den Locations an einem Abend?</a:t>
            </a:r>
            <a:r>
              <a:rPr lang="de-DE" sz="900" dirty="0">
                <a:solidFill>
                  <a:prstClr val="white"/>
                </a:solidFill>
                <a:latin typeface="Arial" panose="020B0604020202020204" pitchFamily="34" charset="0"/>
                <a:cs typeface="Arial" panose="020B0604020202020204" pitchFamily="34" charset="0"/>
              </a:rPr>
              <a:t> (Multiple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37592376"/>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03860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ieren 38"/>
          <p:cNvGrpSpPr/>
          <p:nvPr/>
        </p:nvGrpSpPr>
        <p:grpSpPr>
          <a:xfrm>
            <a:off x="-19050" y="5523193"/>
            <a:ext cx="8892480" cy="504056"/>
            <a:chOff x="-22860" y="1655088"/>
            <a:chExt cx="8892480" cy="504056"/>
          </a:xfrm>
        </p:grpSpPr>
        <p:sp>
          <p:nvSpPr>
            <p:cNvPr id="40" name="Rechteck 39"/>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Verzögerung 4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7</a:t>
              </a:r>
            </a:p>
          </p:txBody>
        </p:sp>
        <p:sp>
          <p:nvSpPr>
            <p:cNvPr id="42" name="Rechteck 41"/>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p:cNvGrpSpPr/>
          <p:nvPr/>
        </p:nvGrpSpPr>
        <p:grpSpPr>
          <a:xfrm>
            <a:off x="-22860" y="4890733"/>
            <a:ext cx="8892480" cy="504056"/>
            <a:chOff x="-22860" y="1655088"/>
            <a:chExt cx="8892480" cy="504056"/>
          </a:xfrm>
        </p:grpSpPr>
        <p:sp>
          <p:nvSpPr>
            <p:cNvPr id="36" name="Rechteck 3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Verzögerung 3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6</a:t>
              </a:r>
            </a:p>
          </p:txBody>
        </p:sp>
        <p:sp>
          <p:nvSpPr>
            <p:cNvPr id="38" name="Rechteck 3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p:nvGrpSpPr>
        <p:grpSpPr>
          <a:xfrm>
            <a:off x="-26670" y="4246843"/>
            <a:ext cx="8892480" cy="504056"/>
            <a:chOff x="-22860" y="1655088"/>
            <a:chExt cx="8892480" cy="504056"/>
          </a:xfrm>
        </p:grpSpPr>
        <p:sp>
          <p:nvSpPr>
            <p:cNvPr id="32" name="Rechteck 31"/>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Verzögerung 32"/>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latin typeface="Arial" panose="020B0604020202020204" pitchFamily="34" charset="0"/>
                  <a:cs typeface="Arial" panose="020B0604020202020204" pitchFamily="34" charset="0"/>
                </a:rPr>
                <a:t>5</a:t>
              </a:r>
              <a:endParaRPr lang="de-DE" b="1" dirty="0" smtClean="0">
                <a:solidFill>
                  <a:schemeClr val="bg1"/>
                </a:solidFill>
                <a:latin typeface="Arial" panose="020B0604020202020204" pitchFamily="34" charset="0"/>
                <a:cs typeface="Arial" panose="020B0604020202020204" pitchFamily="34" charset="0"/>
              </a:endParaRPr>
            </a:p>
          </p:txBody>
        </p:sp>
        <p:sp>
          <p:nvSpPr>
            <p:cNvPr id="34" name="Rechteck 33"/>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19050" y="3625813"/>
            <a:ext cx="8892480" cy="504056"/>
            <a:chOff x="-22860" y="1655088"/>
            <a:chExt cx="8892480" cy="504056"/>
          </a:xfrm>
        </p:grpSpPr>
        <p:sp>
          <p:nvSpPr>
            <p:cNvPr id="28" name="Rechteck 27"/>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4</a:t>
              </a:r>
              <a:endParaRPr lang="de-DE" b="1" dirty="0">
                <a:solidFill>
                  <a:schemeClr val="bg1"/>
                </a:solidFill>
                <a:latin typeface="Arial" panose="020B0604020202020204" pitchFamily="34" charset="0"/>
                <a:cs typeface="Arial" panose="020B0604020202020204" pitchFamily="34" charset="0"/>
              </a:endParaRPr>
            </a:p>
          </p:txBody>
        </p:sp>
        <p:sp>
          <p:nvSpPr>
            <p:cNvPr id="30" name="Rechteck 29"/>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lnSpcReduction="10000"/>
          </a:bodyPr>
          <a:lstStyle/>
          <a:p>
            <a:pPr marL="0" indent="0">
              <a:lnSpc>
                <a:spcPct val="250000"/>
              </a:lnSpc>
              <a:buNone/>
            </a:pPr>
            <a:r>
              <a:rPr lang="de-DE" sz="1600" b="1" dirty="0" smtClean="0">
                <a:latin typeface="Arial" panose="020B0604020202020204" pitchFamily="34" charset="0"/>
                <a:cs typeface="Arial" panose="020B0604020202020204" pitchFamily="34" charset="0"/>
              </a:rPr>
              <a:t>Allgemeines</a:t>
            </a:r>
          </a:p>
          <a:p>
            <a:pPr marL="0" indent="0">
              <a:lnSpc>
                <a:spcPct val="250000"/>
              </a:lnSpc>
              <a:buNone/>
            </a:pPr>
            <a:r>
              <a:rPr lang="de-DE" sz="1600" b="1" dirty="0" smtClean="0">
                <a:latin typeface="Arial" panose="020B0604020202020204" pitchFamily="34" charset="0"/>
                <a:cs typeface="Arial" panose="020B0604020202020204" pitchFamily="34" charset="0"/>
              </a:rPr>
              <a:t>Ausgehverhalten</a:t>
            </a:r>
          </a:p>
          <a:p>
            <a:pPr marL="0" indent="0">
              <a:lnSpc>
                <a:spcPct val="250000"/>
              </a:lnSpc>
              <a:buNone/>
            </a:pPr>
            <a:r>
              <a:rPr lang="de-DE" sz="1600" b="1" dirty="0" smtClean="0">
                <a:latin typeface="Arial" panose="020B0604020202020204" pitchFamily="34" charset="0"/>
                <a:cs typeface="Arial" panose="020B0604020202020204" pitchFamily="34" charset="0"/>
              </a:rPr>
              <a:t>Happy Hours</a:t>
            </a:r>
          </a:p>
          <a:p>
            <a:pPr marL="0" indent="0">
              <a:lnSpc>
                <a:spcPct val="250000"/>
              </a:lnSpc>
              <a:buNone/>
            </a:pPr>
            <a:r>
              <a:rPr lang="de-DE" sz="1600" b="1" dirty="0" smtClean="0">
                <a:latin typeface="Arial" panose="020B0604020202020204" pitchFamily="34" charset="0"/>
                <a:cs typeface="Arial" panose="020B0604020202020204" pitchFamily="34" charset="0"/>
              </a:rPr>
              <a:t>Route</a:t>
            </a:r>
          </a:p>
          <a:p>
            <a:pPr marL="0" indent="0">
              <a:lnSpc>
                <a:spcPct val="250000"/>
              </a:lnSpc>
              <a:buNone/>
            </a:pPr>
            <a:r>
              <a:rPr lang="de-DE" sz="1600" b="1" dirty="0" smtClean="0">
                <a:latin typeface="Arial" panose="020B0604020202020204" pitchFamily="34" charset="0"/>
                <a:cs typeface="Arial" panose="020B0604020202020204" pitchFamily="34" charset="0"/>
              </a:rPr>
              <a:t>Informationen zu Locations</a:t>
            </a:r>
          </a:p>
          <a:p>
            <a:pPr marL="0" indent="0">
              <a:lnSpc>
                <a:spcPct val="250000"/>
              </a:lnSpc>
              <a:buNone/>
            </a:pPr>
            <a:r>
              <a:rPr lang="de-DE" sz="1600" b="1" dirty="0" smtClean="0">
                <a:latin typeface="Arial" panose="020B0604020202020204" pitchFamily="34" charset="0"/>
                <a:cs typeface="Arial" panose="020B0604020202020204" pitchFamily="34" charset="0"/>
              </a:rPr>
              <a:t>Erkenntnisse</a:t>
            </a:r>
          </a:p>
          <a:p>
            <a:pPr marL="0" indent="0">
              <a:lnSpc>
                <a:spcPct val="250000"/>
              </a:lnSpc>
              <a:buNone/>
            </a:pPr>
            <a:r>
              <a:rPr lang="de-DE" sz="1600" b="1" dirty="0" smtClean="0">
                <a:latin typeface="Arial" panose="020B0604020202020204" pitchFamily="34" charset="0"/>
                <a:cs typeface="Arial" panose="020B0604020202020204" pitchFamily="34" charset="0"/>
              </a:rPr>
              <a:t>Weiteres</a:t>
            </a:r>
          </a:p>
          <a:p>
            <a:pPr marL="354013" indent="-354013">
              <a:lnSpc>
                <a:spcPct val="250000"/>
              </a:lnSpc>
              <a:buFont typeface="+mj-lt"/>
              <a:buAutoNum type="arabicPeriod"/>
            </a:pP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Bereitschaft zu Fuß zu gehen in Minuten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50%</a:t>
            </a:r>
            <a:r>
              <a:rPr lang="de-DE" sz="1600" dirty="0">
                <a:latin typeface="Arial" panose="020B0604020202020204" pitchFamily="34" charset="0"/>
                <a:cs typeface="Arial" panose="020B0604020202020204" pitchFamily="34" charset="0"/>
              </a:rPr>
              <a:t> der Befragten sind bereit </a:t>
            </a:r>
            <a:r>
              <a:rPr lang="de-DE" sz="1600" b="1" dirty="0">
                <a:latin typeface="Arial" panose="020B0604020202020204" pitchFamily="34" charset="0"/>
                <a:cs typeface="Arial" panose="020B0604020202020204" pitchFamily="34" charset="0"/>
              </a:rPr>
              <a:t>sechs bis zehn Minuten Fußweg </a:t>
            </a:r>
            <a:r>
              <a:rPr lang="de-DE" sz="1600" dirty="0">
                <a:latin typeface="Arial" panose="020B0604020202020204" pitchFamily="34" charset="0"/>
                <a:cs typeface="Arial" panose="020B0604020202020204" pitchFamily="34" charset="0"/>
              </a:rPr>
              <a:t>zwischen den Locations auf sich zu nehmen. </a:t>
            </a:r>
            <a:r>
              <a:rPr lang="de-DE" sz="1600" b="1" dirty="0" smtClean="0">
                <a:latin typeface="Arial" panose="020B0604020202020204" pitchFamily="34" charset="0"/>
                <a:cs typeface="Arial" panose="020B0604020202020204" pitchFamily="34" charset="0"/>
              </a:rPr>
              <a:t>38</a:t>
            </a:r>
            <a:r>
              <a:rPr lang="de-DE" sz="1600" b="1"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 sogar </a:t>
            </a:r>
            <a:r>
              <a:rPr lang="de-DE" sz="1600" b="1" dirty="0">
                <a:latin typeface="Arial" panose="020B0604020202020204" pitchFamily="34" charset="0"/>
                <a:cs typeface="Arial" panose="020B0604020202020204" pitchFamily="34" charset="0"/>
              </a:rPr>
              <a:t>11 bis 15 Minuten</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Diese </a:t>
            </a:r>
            <a:r>
              <a:rPr lang="de-DE" sz="1600" dirty="0">
                <a:latin typeface="Arial" panose="020B0604020202020204" pitchFamily="34" charset="0"/>
                <a:cs typeface="Arial" panose="020B0604020202020204" pitchFamily="34" charset="0"/>
              </a:rPr>
              <a:t>Werte </a:t>
            </a:r>
            <a:r>
              <a:rPr lang="de-DE" sz="1600" dirty="0" smtClean="0">
                <a:latin typeface="Arial" panose="020B0604020202020204" pitchFamily="34" charset="0"/>
                <a:cs typeface="Arial" panose="020B0604020202020204" pitchFamily="34" charset="0"/>
              </a:rPr>
              <a:t>sollten bei </a:t>
            </a:r>
            <a:r>
              <a:rPr lang="de-DE" sz="1600" dirty="0">
                <a:latin typeface="Arial" panose="020B0604020202020204" pitchFamily="34" charset="0"/>
                <a:cs typeface="Arial" panose="020B0604020202020204" pitchFamily="34" charset="0"/>
              </a:rPr>
              <a:t>den vordefinierten Routen beachtet werden</a:t>
            </a:r>
            <a:r>
              <a:rPr lang="de-DE" sz="1600" dirty="0" smtClean="0">
                <a:latin typeface="Arial" panose="020B0604020202020204" pitchFamily="34" charset="0"/>
                <a:cs typeface="Arial" panose="020B0604020202020204" pitchFamily="34" charset="0"/>
              </a:rPr>
              <a:t>. Außerdem sollten die </a:t>
            </a:r>
            <a:r>
              <a:rPr lang="de-DE" sz="1600" dirty="0">
                <a:latin typeface="Arial" panose="020B0604020202020204" pitchFamily="34" charset="0"/>
                <a:cs typeface="Arial" panose="020B0604020202020204" pitchFamily="34" charset="0"/>
              </a:rPr>
              <a:t>G</a:t>
            </a:r>
            <a:r>
              <a:rPr lang="de-DE" sz="1600" dirty="0" smtClean="0">
                <a:latin typeface="Arial" panose="020B0604020202020204" pitchFamily="34" charset="0"/>
                <a:cs typeface="Arial" panose="020B0604020202020204" pitchFamily="34" charset="0"/>
              </a:rPr>
              <a:t>ehminuten in der App angezeigt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Q12 </a:t>
            </a:r>
            <a:r>
              <a:rPr lang="de-DE" sz="1600" dirty="0">
                <a:latin typeface="Arial" panose="020B0604020202020204" pitchFamily="34" charset="0"/>
                <a:cs typeface="Arial" panose="020B0604020202020204" pitchFamily="34" charset="0"/>
              </a:rPr>
              <a:t>– Wenn du zu Fuß unterwegs bist, wie lange bist du bereit zur nächsten Location zu laufen?</a:t>
            </a:r>
          </a:p>
        </p:txBody>
      </p:sp>
      <p:graphicFrame>
        <p:nvGraphicFramePr>
          <p:cNvPr id="10" name="Diagramm 9"/>
          <p:cNvGraphicFramePr>
            <a:graphicFrameLocks/>
          </p:cNvGraphicFramePr>
          <p:nvPr>
            <p:extLst>
              <p:ext uri="{D42A27DB-BD31-4B8C-83A1-F6EECF244321}">
                <p14:modId xmlns:p14="http://schemas.microsoft.com/office/powerpoint/2010/main" val="72479232"/>
              </p:ext>
            </p:extLst>
          </p:nvPr>
        </p:nvGraphicFramePr>
        <p:xfrm>
          <a:off x="1331640" y="1642790"/>
          <a:ext cx="6459388" cy="34423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584215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Planung des Abends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63%</a:t>
            </a:r>
            <a:r>
              <a:rPr lang="de-DE" sz="1600" dirty="0">
                <a:latin typeface="Arial" panose="020B0604020202020204" pitchFamily="34" charset="0"/>
                <a:cs typeface="Arial" panose="020B0604020202020204" pitchFamily="34" charset="0"/>
              </a:rPr>
              <a:t> der Befragten planen ihre Route </a:t>
            </a:r>
            <a:r>
              <a:rPr lang="de-DE" sz="1600" b="1" dirty="0">
                <a:latin typeface="Arial" panose="020B0604020202020204" pitchFamily="34" charset="0"/>
                <a:cs typeface="Arial" panose="020B0604020202020204" pitchFamily="34" charset="0"/>
              </a:rPr>
              <a:t>ab und </a:t>
            </a:r>
            <a:r>
              <a:rPr lang="de-DE" sz="1600" b="1" dirty="0" smtClean="0">
                <a:latin typeface="Arial" panose="020B0604020202020204" pitchFamily="34" charset="0"/>
                <a:cs typeface="Arial" panose="020B0604020202020204" pitchFamily="34" charset="0"/>
              </a:rPr>
              <a:t>zu </a:t>
            </a:r>
            <a:r>
              <a:rPr lang="de-DE" sz="1600" dirty="0" smtClean="0">
                <a:latin typeface="Arial" panose="020B0604020202020204" pitchFamily="34" charset="0"/>
                <a:cs typeface="Arial" panose="020B0604020202020204" pitchFamily="34" charset="0"/>
              </a:rPr>
              <a:t>vorab; </a:t>
            </a:r>
            <a:r>
              <a:rPr lang="de-DE" sz="1600" b="1" dirty="0">
                <a:latin typeface="Arial" panose="020B0604020202020204" pitchFamily="34" charset="0"/>
                <a:cs typeface="Arial" panose="020B0604020202020204" pitchFamily="34" charset="0"/>
              </a:rPr>
              <a:t>26%</a:t>
            </a:r>
            <a:r>
              <a:rPr lang="de-DE" sz="1600" dirty="0">
                <a:latin typeface="Arial" panose="020B0604020202020204" pitchFamily="34" charset="0"/>
                <a:cs typeface="Arial" panose="020B0604020202020204" pitchFamily="34" charset="0"/>
              </a:rPr>
              <a:t> planen ihre Route </a:t>
            </a:r>
            <a:r>
              <a:rPr lang="de-DE" sz="1600" b="1" dirty="0" smtClean="0">
                <a:latin typeface="Arial" panose="020B0604020202020204" pitchFamily="34" charset="0"/>
                <a:cs typeface="Arial" panose="020B0604020202020204" pitchFamily="34" charset="0"/>
              </a:rPr>
              <a:t>immer </a:t>
            </a:r>
            <a:r>
              <a:rPr lang="de-DE" sz="1600" dirty="0" smtClean="0">
                <a:latin typeface="Arial" panose="020B0604020202020204" pitchFamily="34" charset="0"/>
                <a:cs typeface="Arial" panose="020B0604020202020204" pitchFamily="34" charset="0"/>
              </a:rPr>
              <a:t>vorab</a:t>
            </a:r>
            <a:r>
              <a:rPr lang="de-DE" sz="1600" b="1"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Planst du im Voraus, welche Locations du am Abend besuchst? </a:t>
            </a:r>
          </a:p>
        </p:txBody>
      </p:sp>
      <p:graphicFrame>
        <p:nvGraphicFramePr>
          <p:cNvPr id="10" name="Diagramm 9"/>
          <p:cNvGraphicFramePr>
            <a:graphicFrameLocks/>
          </p:cNvGraphicFramePr>
          <p:nvPr>
            <p:extLst>
              <p:ext uri="{D42A27DB-BD31-4B8C-83A1-F6EECF244321}">
                <p14:modId xmlns:p14="http://schemas.microsoft.com/office/powerpoint/2010/main" val="318845514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05287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Knapp </a:t>
            </a:r>
            <a:r>
              <a:rPr lang="de-DE" sz="1600" b="1" dirty="0">
                <a:latin typeface="Arial" panose="020B0604020202020204" pitchFamily="34" charset="0"/>
                <a:cs typeface="Arial" panose="020B0604020202020204" pitchFamily="34" charset="0"/>
              </a:rPr>
              <a:t>80%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eine </a:t>
            </a:r>
            <a:r>
              <a:rPr lang="de-DE" sz="1600" b="1" dirty="0">
                <a:latin typeface="Arial" panose="020B0604020202020204" pitchFamily="34" charset="0"/>
                <a:cs typeface="Arial" panose="020B0604020202020204" pitchFamily="34" charset="0"/>
              </a:rPr>
              <a:t>vordefinierte Route </a:t>
            </a:r>
            <a:r>
              <a:rPr lang="de-DE" sz="1600" dirty="0" smtClean="0">
                <a:latin typeface="Arial" panose="020B0604020202020204" pitchFamily="34" charset="0"/>
                <a:cs typeface="Arial" panose="020B0604020202020204" pitchFamily="34" charset="0"/>
              </a:rPr>
              <a:t>nutzen würden.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Routenfunktion erfüllt die Wünsche </a:t>
            </a:r>
            <a:r>
              <a:rPr lang="de-DE" sz="1600" dirty="0" smtClean="0">
                <a:latin typeface="Arial" panose="020B0604020202020204" pitchFamily="34" charset="0"/>
                <a:cs typeface="Arial" panose="020B0604020202020204" pitchFamily="34" charset="0"/>
              </a:rPr>
              <a:t>der Befragten und unserer Zielgruppe.</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p>
        </p:txBody>
      </p:sp>
      <p:graphicFrame>
        <p:nvGraphicFramePr>
          <p:cNvPr id="10" name="Diagramm 9"/>
          <p:cNvGraphicFramePr>
            <a:graphicFrameLocks/>
          </p:cNvGraphicFramePr>
          <p:nvPr>
            <p:extLst>
              <p:ext uri="{D42A27DB-BD31-4B8C-83A1-F6EECF244321}">
                <p14:modId xmlns:p14="http://schemas.microsoft.com/office/powerpoint/2010/main" val="340421278"/>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807630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30" b="1" dirty="0" smtClean="0">
                <a:latin typeface="Arial" panose="020B0604020202020204" pitchFamily="34" charset="0"/>
                <a:cs typeface="Arial" panose="020B0604020202020204" pitchFamily="34" charset="0"/>
              </a:rPr>
              <a:t>86,7%</a:t>
            </a:r>
            <a:r>
              <a:rPr lang="de-DE" sz="1530" dirty="0" smtClean="0">
                <a:latin typeface="Arial" panose="020B0604020202020204" pitchFamily="34" charset="0"/>
                <a:cs typeface="Arial" panose="020B0604020202020204" pitchFamily="34" charset="0"/>
              </a:rPr>
              <a:t> </a:t>
            </a:r>
            <a:r>
              <a:rPr lang="de-DE" sz="1530" dirty="0">
                <a:latin typeface="Arial" panose="020B0604020202020204" pitchFamily="34" charset="0"/>
                <a:cs typeface="Arial" panose="020B0604020202020204" pitchFamily="34" charset="0"/>
              </a:rPr>
              <a:t>der Befragten die angegeben haben mehr als eine Happy Hour pro Abend zu </a:t>
            </a:r>
            <a:r>
              <a:rPr lang="de-DE" sz="1530" dirty="0" smtClean="0">
                <a:latin typeface="Arial" panose="020B0604020202020204" pitchFamily="34" charset="0"/>
                <a:cs typeface="Arial" panose="020B0604020202020204" pitchFamily="34" charset="0"/>
              </a:rPr>
              <a:t>besuchen, </a:t>
            </a:r>
            <a:r>
              <a:rPr lang="de-DE" sz="1530" dirty="0">
                <a:latin typeface="Arial" panose="020B0604020202020204" pitchFamily="34" charset="0"/>
                <a:cs typeface="Arial" panose="020B0604020202020204" pitchFamily="34" charset="0"/>
              </a:rPr>
              <a:t>würden </a:t>
            </a:r>
            <a:r>
              <a:rPr lang="de-DE" sz="1530" dirty="0" smtClean="0">
                <a:latin typeface="Arial" panose="020B0604020202020204" pitchFamily="34" charset="0"/>
                <a:cs typeface="Arial" panose="020B0604020202020204" pitchFamily="34" charset="0"/>
              </a:rPr>
              <a:t>eine vordefinierte Happy Hour Route nutzen.</a:t>
            </a:r>
          </a:p>
          <a:p>
            <a:pPr marL="720725" indent="-274638"/>
            <a:r>
              <a:rPr lang="de-DE" sz="1530" dirty="0" smtClean="0">
                <a:latin typeface="Arial" panose="020B0604020202020204" pitchFamily="34" charset="0"/>
                <a:cs typeface="Arial" panose="020B0604020202020204" pitchFamily="34" charset="0"/>
              </a:rPr>
              <a:t>Immerhin noch </a:t>
            </a:r>
            <a:r>
              <a:rPr lang="de-DE" sz="1530" b="1" dirty="0" smtClean="0">
                <a:latin typeface="Arial" panose="020B0604020202020204" pitchFamily="34" charset="0"/>
                <a:cs typeface="Arial" panose="020B0604020202020204" pitchFamily="34" charset="0"/>
              </a:rPr>
              <a:t>78,4% </a:t>
            </a:r>
            <a:r>
              <a:rPr lang="de-DE" sz="1530" dirty="0" smtClean="0">
                <a:latin typeface="Arial" panose="020B0604020202020204" pitchFamily="34" charset="0"/>
                <a:cs typeface="Arial" panose="020B0604020202020204" pitchFamily="34" charset="0"/>
              </a:rPr>
              <a:t>der Befragten </a:t>
            </a:r>
            <a:r>
              <a:rPr lang="de-DE" sz="1530" dirty="0">
                <a:latin typeface="Arial" panose="020B0604020202020204" pitchFamily="34" charset="0"/>
                <a:cs typeface="Arial" panose="020B0604020202020204" pitchFamily="34" charset="0"/>
              </a:rPr>
              <a:t>die angegeben haben </a:t>
            </a:r>
            <a:r>
              <a:rPr lang="de-DE" sz="1530" dirty="0" smtClean="0">
                <a:latin typeface="Arial" panose="020B0604020202020204" pitchFamily="34" charset="0"/>
                <a:cs typeface="Arial" panose="020B0604020202020204" pitchFamily="34" charset="0"/>
              </a:rPr>
              <a:t>nicht mehr </a:t>
            </a:r>
            <a:r>
              <a:rPr lang="de-DE" sz="1530" dirty="0">
                <a:latin typeface="Arial" panose="020B0604020202020204" pitchFamily="34" charset="0"/>
                <a:cs typeface="Arial" panose="020B0604020202020204" pitchFamily="34" charset="0"/>
              </a:rPr>
              <a:t>als eine Happy Hour pro Abend zu </a:t>
            </a:r>
            <a:r>
              <a:rPr lang="de-DE" sz="1530" dirty="0" smtClean="0">
                <a:latin typeface="Arial" panose="020B0604020202020204" pitchFamily="34" charset="0"/>
                <a:cs typeface="Arial" panose="020B0604020202020204" pitchFamily="34" charset="0"/>
              </a:rPr>
              <a:t>besuchen, </a:t>
            </a:r>
            <a:r>
              <a:rPr lang="de-DE" sz="1530" dirty="0">
                <a:latin typeface="Arial" panose="020B0604020202020204" pitchFamily="34" charset="0"/>
                <a:cs typeface="Arial" panose="020B0604020202020204" pitchFamily="34" charset="0"/>
              </a:rPr>
              <a:t>würden eine vordefinierte Happy Hour Route nutzen.</a:t>
            </a:r>
          </a:p>
          <a:p>
            <a:pPr marL="720725" indent="-274638"/>
            <a:endParaRPr lang="de-DE" sz="153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Q9</a:t>
            </a:r>
            <a:r>
              <a:rPr lang="de-DE" sz="1600" dirty="0">
                <a:latin typeface="Arial" panose="020B0604020202020204" pitchFamily="34" charset="0"/>
                <a:cs typeface="Arial" panose="020B0604020202020204" pitchFamily="34" charset="0"/>
              </a:rPr>
              <a:t> – Besuchst du mehr als eine Happy Hour pro Abend? </a:t>
            </a:r>
            <a:r>
              <a:rPr lang="de-DE" sz="900" dirty="0">
                <a:latin typeface="Arial" panose="020B0604020202020204" pitchFamily="34" charset="0"/>
                <a:cs typeface="Arial" panose="020B0604020202020204" pitchFamily="34" charset="0"/>
              </a:rPr>
              <a:t>(Kreuztabelle)</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419198735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5976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a:latin typeface="Arial" panose="020B0604020202020204" pitchFamily="34" charset="0"/>
                <a:cs typeface="Arial" panose="020B0604020202020204" pitchFamily="34" charset="0"/>
              </a:rPr>
              <a:t>– Funktion: Vordefinierte </a:t>
            </a:r>
            <a:r>
              <a:rPr lang="de-DE" sz="2000" dirty="0" smtClean="0">
                <a:latin typeface="Arial" panose="020B0604020202020204" pitchFamily="34" charset="0"/>
                <a:cs typeface="Arial" panose="020B0604020202020204" pitchFamily="34" charset="0"/>
              </a:rPr>
              <a:t>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Häufige </a:t>
            </a:r>
            <a:r>
              <a:rPr lang="de-DE" sz="1600" dirty="0" smtClean="0">
                <a:latin typeface="Arial" panose="020B0604020202020204" pitchFamily="34" charset="0"/>
                <a:cs typeface="Arial" panose="020B0604020202020204" pitchFamily="34" charset="0"/>
              </a:rPr>
              <a:t>Gründe für das nicht Nutzen wollen einer vordefinierten Route sind die </a:t>
            </a:r>
            <a:r>
              <a:rPr lang="de-DE" sz="1600" b="1" dirty="0">
                <a:latin typeface="Arial" panose="020B0604020202020204" pitchFamily="34" charset="0"/>
                <a:cs typeface="Arial" panose="020B0604020202020204" pitchFamily="34" charset="0"/>
              </a:rPr>
              <a:t>fehlende Spontanität </a:t>
            </a:r>
            <a:r>
              <a:rPr lang="de-DE" sz="1600" dirty="0">
                <a:latin typeface="Arial" panose="020B0604020202020204" pitchFamily="34" charset="0"/>
                <a:cs typeface="Arial" panose="020B0604020202020204" pitchFamily="34" charset="0"/>
              </a:rPr>
              <a:t>und der </a:t>
            </a:r>
            <a:r>
              <a:rPr lang="de-DE" sz="1600" b="1" dirty="0">
                <a:latin typeface="Arial" panose="020B0604020202020204" pitchFamily="34" charset="0"/>
                <a:cs typeface="Arial" panose="020B0604020202020204" pitchFamily="34" charset="0"/>
              </a:rPr>
              <a:t>erhöhte Aufwand</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Zu mindestens der zweite Punkt kann durch eine einfache Bedienung der Web-App vermieden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Q15* </a:t>
            </a:r>
            <a:r>
              <a:rPr lang="de-DE" sz="1600" dirty="0">
                <a:latin typeface="Arial" panose="020B0604020202020204" pitchFamily="34" charset="0"/>
                <a:cs typeface="Arial" panose="020B0604020202020204" pitchFamily="34" charset="0"/>
              </a:rPr>
              <a:t>– Wenn nein, warum nicht</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a:t>
            </a:r>
            <a:r>
              <a:rPr lang="de-DE" sz="900" dirty="0">
                <a:latin typeface="Arial" panose="020B0604020202020204" pitchFamily="34" charset="0"/>
                <a:cs typeface="Arial" panose="020B0604020202020204" pitchFamily="34" charset="0"/>
              </a:rPr>
              <a:t>Bezug </a:t>
            </a:r>
            <a:r>
              <a:rPr lang="de-DE" sz="900" dirty="0" smtClean="0">
                <a:latin typeface="Arial" panose="020B0604020202020204" pitchFamily="34" charset="0"/>
                <a:cs typeface="Arial" panose="020B0604020202020204" pitchFamily="34" charset="0"/>
              </a:rPr>
              <a:t>Q14) </a:t>
            </a:r>
            <a:endParaRPr lang="de-DE" sz="105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29</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4" name="Tabelle 13"/>
          <p:cNvGraphicFramePr>
            <a:graphicFrameLocks noGrp="1"/>
          </p:cNvGraphicFramePr>
          <p:nvPr>
            <p:extLst>
              <p:ext uri="{D42A27DB-BD31-4B8C-83A1-F6EECF244321}">
                <p14:modId xmlns:p14="http://schemas.microsoft.com/office/powerpoint/2010/main" val="2405661154"/>
              </p:ext>
            </p:extLst>
          </p:nvPr>
        </p:nvGraphicFramePr>
        <p:xfrm>
          <a:off x="1331640" y="1857521"/>
          <a:ext cx="3048000" cy="2808314"/>
        </p:xfrm>
        <a:graphic>
          <a:graphicData uri="http://schemas.openxmlformats.org/drawingml/2006/table">
            <a:tbl>
              <a:tblPr>
                <a:tableStyleId>{5C22544A-7EE6-4342-B048-85BDC9FD1C3A}</a:tableStyleId>
              </a:tblPr>
              <a:tblGrid>
                <a:gridCol w="3048000"/>
              </a:tblGrid>
              <a:tr h="162883">
                <a:tc>
                  <a:txBody>
                    <a:bodyPr/>
                    <a:lstStyle/>
                    <a:p>
                      <a:pPr algn="l" fontAlgn="b"/>
                      <a:r>
                        <a:rPr lang="de-DE" sz="1000" u="none" strike="noStrike" dirty="0">
                          <a:effectLst/>
                        </a:rPr>
                        <a:t>Kein Interesse</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a:effectLst/>
                        </a:rPr>
                        <a:t>Zuviel Aufwand. Teilweise geringe Ersparnis</a:t>
                      </a:r>
                      <a:endParaRPr lang="de-DE" sz="1000" b="0" i="0" u="none" strike="noStrike">
                        <a:solidFill>
                          <a:srgbClr val="000000"/>
                        </a:solidFill>
                        <a:effectLst/>
                        <a:latin typeface="Calibri"/>
                      </a:endParaRPr>
                    </a:p>
                  </a:txBody>
                  <a:tcPr marL="0" marR="0" marT="0" marB="0" anchor="b"/>
                </a:tc>
              </a:tr>
              <a:tr h="356307">
                <a:tc>
                  <a:txBody>
                    <a:bodyPr/>
                    <a:lstStyle/>
                    <a:p>
                      <a:pPr algn="l" fontAlgn="b"/>
                      <a:r>
                        <a:rPr lang="de-DE" sz="1000" u="none" strike="noStrike">
                          <a:effectLst/>
                        </a:rPr>
                        <a:t>Ich mag es lieber wenn ich mir die Locations selbst raussuchen kann</a:t>
                      </a:r>
                      <a:endParaRPr lang="de-DE" sz="1000" b="0" i="0" u="none" strike="noStrike">
                        <a:solidFill>
                          <a:srgbClr val="000000"/>
                        </a:solidFill>
                        <a:effectLst/>
                        <a:latin typeface="Calibri"/>
                      </a:endParaRPr>
                    </a:p>
                  </a:txBody>
                  <a:tcPr marL="0" marR="0" marT="0" marB="0" anchor="b"/>
                </a:tc>
              </a:tr>
              <a:tr h="212365">
                <a:tc>
                  <a:txBody>
                    <a:bodyPr/>
                    <a:lstStyle/>
                    <a:p>
                      <a:pPr algn="l" fontAlgn="b"/>
                      <a:r>
                        <a:rPr lang="de-DE" sz="1000" u="none" strike="noStrike">
                          <a:effectLst/>
                        </a:rPr>
                        <a:t>Zu unspontan; Muss nicht immer alles durch geplant seib</a:t>
                      </a:r>
                      <a:endParaRPr lang="de-DE" sz="1000" b="0" i="0" u="none" strike="noStrike">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Weil das dann wohl überlaufen sein wird</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Happy Hour Bars sind langweilig</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Ich gehe in Bars wenn sie gut sind unabhängig von der happy Hour</a:t>
                      </a:r>
                      <a:endParaRPr lang="de-DE" sz="1000" b="0" i="0" u="none" strike="noStrike" dirty="0">
                        <a:solidFill>
                          <a:srgbClr val="000000"/>
                        </a:solidFill>
                        <a:effectLst/>
                        <a:latin typeface="Calibri"/>
                      </a:endParaRPr>
                    </a:p>
                  </a:txBody>
                  <a:tcPr marL="0" marR="0" marT="0" marB="0" anchor="b"/>
                </a:tc>
              </a:tr>
              <a:tr h="488649">
                <a:tc>
                  <a:txBody>
                    <a:bodyPr/>
                    <a:lstStyle/>
                    <a:p>
                      <a:pPr algn="l" fontAlgn="b"/>
                      <a:r>
                        <a:rPr lang="de-DE" sz="1000" u="none" strike="noStrike" dirty="0">
                          <a:effectLst/>
                        </a:rPr>
                        <a:t>Weil ich mir gerne selbst aussuchen will, wohin ich wann gehen will. Die Happy Hour Auflistung finde ich gut, aber eine vorgegebene Route brauche ich nicht.</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Weil ich meinen Abend nicht nach der Happy Hour richten möchte!!! (Dies ist eine Reaktanz. :D )</a:t>
                      </a:r>
                      <a:endParaRPr lang="de-DE" sz="1000" b="0" i="0" u="none" strike="noStrike" dirty="0">
                        <a:solidFill>
                          <a:srgbClr val="000000"/>
                        </a:solidFill>
                        <a:effectLst/>
                        <a:latin typeface="Calibri"/>
                      </a:endParaRPr>
                    </a:p>
                  </a:txBody>
                  <a:tcPr marL="0" marR="0" marT="0" marB="0" anchor="b"/>
                </a:tc>
              </a:tr>
              <a:tr h="32576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Ich will dahin, wo mir die Lokation gefällt und habe keine Lust nur den Happy Hours hinterher zu eilen.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1575564430"/>
              </p:ext>
            </p:extLst>
          </p:nvPr>
        </p:nvGraphicFramePr>
        <p:xfrm>
          <a:off x="4541936" y="1847473"/>
          <a:ext cx="2834262" cy="2824222"/>
        </p:xfrm>
        <a:graphic>
          <a:graphicData uri="http://schemas.openxmlformats.org/drawingml/2006/table">
            <a:tbl>
              <a:tblPr>
                <a:tableStyleId>{5C22544A-7EE6-4342-B048-85BDC9FD1C3A}</a:tableStyleId>
              </a:tblPr>
              <a:tblGrid>
                <a:gridCol w="2834262"/>
              </a:tblGrid>
              <a:tr h="147202">
                <a:tc>
                  <a:txBody>
                    <a:bodyPr/>
                    <a:lstStyle/>
                    <a:p>
                      <a:pPr algn="l" fontAlgn="b"/>
                      <a:r>
                        <a:rPr lang="de-DE" sz="1000" u="none" strike="noStrike" dirty="0">
                          <a:effectLst/>
                        </a:rPr>
                        <a:t>weil es dann alle benutzen -&gt; voll</a:t>
                      </a:r>
                      <a:endParaRPr lang="de-DE" sz="1000" b="0" i="0" u="none" strike="noStrike" dirty="0">
                        <a:solidFill>
                          <a:srgbClr val="000000"/>
                        </a:solidFill>
                        <a:effectLst/>
                        <a:latin typeface="Calibri"/>
                      </a:endParaRPr>
                    </a:p>
                  </a:txBody>
                  <a:tcPr marL="0" marR="0" marT="0" marB="0" anchor="b"/>
                </a:tc>
              </a:tr>
              <a:tr h="147202">
                <a:tc>
                  <a:txBody>
                    <a:bodyPr/>
                    <a:lstStyle/>
                    <a:p>
                      <a:pPr algn="l" fontAlgn="b"/>
                      <a:r>
                        <a:rPr lang="de-DE" sz="1000" u="none" strike="noStrike" dirty="0">
                          <a:effectLst/>
                        </a:rPr>
                        <a:t>Die Lokale dieser Route wären bestimmt gnadenlos überfüllt.</a:t>
                      </a:r>
                      <a:endParaRPr lang="de-DE" sz="10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viel aufwand</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a:effectLst/>
                        </a:rPr>
                        <a:t>Spontane Abendplanung bestimmt den Weg</a:t>
                      </a:r>
                      <a:endParaRPr lang="de-DE" sz="900" b="0" i="0" u="none" strike="noStrike">
                        <a:solidFill>
                          <a:srgbClr val="000000"/>
                        </a:solidFill>
                        <a:effectLst/>
                        <a:latin typeface="Calibri"/>
                      </a:endParaRPr>
                    </a:p>
                  </a:txBody>
                  <a:tcPr marL="0" marR="0" marT="0" marB="0" anchor="b"/>
                </a:tc>
              </a:tr>
              <a:tr h="223614">
                <a:tc>
                  <a:txBody>
                    <a:bodyPr/>
                    <a:lstStyle/>
                    <a:p>
                      <a:pPr algn="l" fontAlgn="b"/>
                      <a:r>
                        <a:rPr lang="de-DE" sz="900" u="none" strike="noStrike">
                          <a:effectLst/>
                        </a:rPr>
                        <a:t>Ich suche eine Bar/etc. nicht nach der Happy Hour aus.</a:t>
                      </a:r>
                      <a:endParaRPr lang="de-DE" sz="900" b="0" i="0" u="none" strike="noStrike">
                        <a:solidFill>
                          <a:srgbClr val="000000"/>
                        </a:solidFill>
                        <a:effectLst/>
                        <a:latin typeface="Calibri"/>
                      </a:endParaRPr>
                    </a:p>
                  </a:txBody>
                  <a:tcPr marL="0" marR="0" marT="0" marB="0" anchor="b"/>
                </a:tc>
              </a:tr>
              <a:tr h="309997">
                <a:tc>
                  <a:txBody>
                    <a:bodyPr/>
                    <a:lstStyle/>
                    <a:p>
                      <a:pPr algn="l" fontAlgn="b"/>
                      <a:r>
                        <a:rPr lang="de-DE" sz="900" u="none" strike="noStrike">
                          <a:effectLst/>
                        </a:rPr>
                        <a:t>Ich geh in eine Bar, weil es mir dort gefällt und nicht wegen einer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a:effectLst/>
                        </a:rPr>
                        <a:t>Kein Interesse an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Ich möchte nicht oft die Location wechseln</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Da ich meistens in einer Location bleibe.</a:t>
                      </a:r>
                      <a:endParaRPr lang="de-DE" sz="900" b="0" i="0" u="none" strike="noStrike" dirty="0">
                        <a:solidFill>
                          <a:srgbClr val="000000"/>
                        </a:solidFill>
                        <a:effectLst/>
                        <a:latin typeface="Calibri"/>
                      </a:endParaRPr>
                    </a:p>
                  </a:txBody>
                  <a:tcPr marL="0" marR="0" marT="0" marB="0" anchor="b"/>
                </a:tc>
              </a:tr>
              <a:tr h="309997">
                <a:tc>
                  <a:txBody>
                    <a:bodyPr/>
                    <a:lstStyle/>
                    <a:p>
                      <a:pPr algn="l" fontAlgn="b"/>
                      <a:r>
                        <a:rPr lang="de-DE" sz="900" u="none" strike="noStrike">
                          <a:effectLst/>
                        </a:rPr>
                        <a:t>Ich such meine locations nicht nach der Happy hör raus sondern danach wos mir gefällt</a:t>
                      </a:r>
                      <a:endParaRPr lang="de-DE" sz="900" b="0" i="0" u="none" strike="noStrike">
                        <a:solidFill>
                          <a:srgbClr val="000000"/>
                        </a:solidFill>
                        <a:effectLst/>
                        <a:latin typeface="Calibri"/>
                      </a:endParaRPr>
                    </a:p>
                  </a:txBody>
                  <a:tcPr marL="0" marR="0" marT="0" marB="0" anchor="b"/>
                </a:tc>
              </a:tr>
              <a:tr h="460568">
                <a:tc>
                  <a:txBody>
                    <a:bodyPr/>
                    <a:lstStyle/>
                    <a:p>
                      <a:pPr algn="l" fontAlgn="b"/>
                      <a:r>
                        <a:rPr lang="de-DE" sz="900" u="none" strike="noStrike">
                          <a:effectLst/>
                        </a:rPr>
                        <a:t>Ich finde Abende kann man nicht komplett im Voraus planen, daher würde ich vermutlich auch keiner vordefinierten Route folgen</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verplant, keine situative Entscheidungsfreiheit</a:t>
                      </a:r>
                      <a:endParaRPr lang="de-DE" sz="900" b="0" i="0" u="none" strike="noStrike" dirty="0">
                        <a:solidFill>
                          <a:srgbClr val="000000"/>
                        </a:solidFill>
                        <a:effectLst/>
                        <a:latin typeface="Calibri"/>
                      </a:endParaRPr>
                    </a:p>
                  </a:txBody>
                  <a:tcPr marL="0" marR="0" marT="0" marB="0" anchor="b"/>
                </a:tc>
              </a:tr>
            </a:tbl>
          </a:graphicData>
        </a:graphic>
      </p:graphicFrame>
      <p:sp>
        <p:nvSpPr>
          <p:cNvPr id="17" name="Textfeld 16"/>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433481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68,2%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a:t>
            </a:r>
            <a:r>
              <a:rPr lang="de-DE" sz="1600" b="1" dirty="0" smtClean="0">
                <a:latin typeface="Arial" panose="020B0604020202020204" pitchFamily="34" charset="0"/>
                <a:cs typeface="Arial" panose="020B0604020202020204" pitchFamily="34" charset="0"/>
              </a:rPr>
              <a:t>kein </a:t>
            </a:r>
            <a:r>
              <a:rPr lang="de-DE" sz="1600" b="1" dirty="0">
                <a:latin typeface="Arial" panose="020B0604020202020204" pitchFamily="34" charset="0"/>
                <a:cs typeface="Arial" panose="020B0604020202020204" pitchFamily="34" charset="0"/>
              </a:rPr>
              <a:t>Interesse </a:t>
            </a:r>
            <a:r>
              <a:rPr lang="de-DE" sz="1600" dirty="0" smtClean="0">
                <a:latin typeface="Arial" panose="020B0604020202020204" pitchFamily="34" charset="0"/>
                <a:cs typeface="Arial" panose="020B0604020202020204" pitchFamily="34" charset="0"/>
              </a:rPr>
              <a:t>daran haben eine </a:t>
            </a:r>
            <a:r>
              <a:rPr lang="de-DE" sz="1600" b="1" dirty="0" smtClean="0">
                <a:latin typeface="Arial" panose="020B0604020202020204" pitchFamily="34" charset="0"/>
                <a:cs typeface="Arial" panose="020B0604020202020204" pitchFamily="34" charset="0"/>
              </a:rPr>
              <a:t>eigene </a:t>
            </a:r>
            <a:r>
              <a:rPr lang="de-DE" sz="1600" b="1" dirty="0">
                <a:latin typeface="Arial" panose="020B0604020202020204" pitchFamily="34" charset="0"/>
                <a:cs typeface="Arial" panose="020B0604020202020204" pitchFamily="34" charset="0"/>
              </a:rPr>
              <a:t>Routen zu erstellen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Aufgabe Marketing: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Vorteile herausstellen und deutlich </a:t>
            </a:r>
            <a:r>
              <a:rPr lang="de-DE" sz="1600" dirty="0">
                <a:latin typeface="Arial" panose="020B0604020202020204" pitchFamily="34" charset="0"/>
                <a:cs typeface="Arial" panose="020B0604020202020204" pitchFamily="34" charset="0"/>
              </a:rPr>
              <a:t>machen der einfachen Möglichkeit eine Route zu </a:t>
            </a:r>
            <a:r>
              <a:rPr lang="de-DE" sz="1600" dirty="0" smtClean="0">
                <a:latin typeface="Arial" panose="020B0604020202020204" pitchFamily="34" charset="0"/>
                <a:cs typeface="Arial" panose="020B0604020202020204" pitchFamily="34" charset="0"/>
              </a:rPr>
              <a:t>erstellen.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 Würdest du gerne eine Happy Hour Route selber erstellen? </a:t>
            </a:r>
          </a:p>
        </p:txBody>
      </p:sp>
      <p:graphicFrame>
        <p:nvGraphicFramePr>
          <p:cNvPr id="10" name="Diagramm 9"/>
          <p:cNvGraphicFramePr>
            <a:graphicFrameLocks/>
          </p:cNvGraphicFramePr>
          <p:nvPr>
            <p:extLst>
              <p:ext uri="{D42A27DB-BD31-4B8C-83A1-F6EECF244321}">
                <p14:modId xmlns:p14="http://schemas.microsoft.com/office/powerpoint/2010/main" val="2427251519"/>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15740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56,7%</a:t>
            </a:r>
            <a:r>
              <a:rPr lang="de-DE" sz="1600" dirty="0" smtClean="0">
                <a:latin typeface="Arial" panose="020B0604020202020204" pitchFamily="34" charset="0"/>
                <a:cs typeface="Arial" panose="020B0604020202020204" pitchFamily="34" charset="0"/>
              </a:rPr>
              <a:t> der Befragten die angegeben haben mehr als eine Happy Hour pro Abend zu besuchen, würden auch eine eigene Happy Hour Route erstellen.</a:t>
            </a:r>
          </a:p>
          <a:p>
            <a:pPr marL="720725" indent="-274638"/>
            <a:r>
              <a:rPr lang="de-DE" sz="1600" dirty="0" smtClean="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27,2%</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Befragten die angegeben haben </a:t>
            </a:r>
            <a:r>
              <a:rPr lang="de-DE" sz="1600" dirty="0" smtClean="0">
                <a:latin typeface="Arial" panose="020B0604020202020204" pitchFamily="34" charset="0"/>
                <a:cs typeface="Arial" panose="020B0604020202020204" pitchFamily="34" charset="0"/>
              </a:rPr>
              <a:t>nicht mehr </a:t>
            </a:r>
            <a:r>
              <a:rPr lang="de-DE" sz="1600" dirty="0">
                <a:latin typeface="Arial" panose="020B0604020202020204" pitchFamily="34" charset="0"/>
                <a:cs typeface="Arial" panose="020B0604020202020204" pitchFamily="34" charset="0"/>
              </a:rPr>
              <a:t>als eine Happy Hour pro Abend zu besuchen </a:t>
            </a:r>
            <a:r>
              <a:rPr lang="de-DE" sz="1600" dirty="0" smtClean="0">
                <a:latin typeface="Arial" panose="020B0604020202020204" pitchFamily="34" charset="0"/>
                <a:cs typeface="Arial" panose="020B0604020202020204" pitchFamily="34" charset="0"/>
              </a:rPr>
              <a:t>würden, </a:t>
            </a:r>
            <a:r>
              <a:rPr lang="de-DE" sz="1600" dirty="0">
                <a:latin typeface="Arial" panose="020B0604020202020204" pitchFamily="34" charset="0"/>
                <a:cs typeface="Arial" panose="020B0604020202020204" pitchFamily="34" charset="0"/>
              </a:rPr>
              <a:t>auch eine eigene Happy Hour Route erstellen.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Q16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Würdest du gerne eine Happy Hour Route selber </a:t>
            </a:r>
            <a:r>
              <a:rPr lang="de-DE" sz="1600" dirty="0" smtClean="0">
                <a:latin typeface="Arial" panose="020B0604020202020204" pitchFamily="34" charset="0"/>
                <a:cs typeface="Arial" panose="020B0604020202020204" pitchFamily="34" charset="0"/>
              </a:rPr>
              <a:t>erstellen? * </a:t>
            </a:r>
            <a:r>
              <a:rPr lang="de-DE" sz="1600" b="1" dirty="0" smtClean="0">
                <a:latin typeface="Arial" panose="020B0604020202020204" pitchFamily="34" charset="0"/>
                <a:cs typeface="Arial" panose="020B0604020202020204" pitchFamily="34" charset="0"/>
              </a:rPr>
              <a:t>Q9</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t>
            </a:r>
            <a:r>
              <a:rPr lang="de-DE" sz="1600" dirty="0" smtClean="0">
                <a:latin typeface="Arial" panose="020B0604020202020204" pitchFamily="34" charset="0"/>
                <a:cs typeface="Arial" panose="020B0604020202020204" pitchFamily="34" charset="0"/>
              </a:rPr>
              <a:t> Besuchst du mehr als eine Happy Hour pro Abend? </a:t>
            </a:r>
            <a:r>
              <a:rPr lang="de-DE" sz="900" dirty="0" smtClean="0">
                <a:latin typeface="Arial" panose="020B0604020202020204" pitchFamily="34" charset="0"/>
                <a:cs typeface="Arial" panose="020B0604020202020204" pitchFamily="34" charset="0"/>
              </a:rPr>
              <a:t>(Kreuztabelle)</a:t>
            </a:r>
            <a:endParaRPr lang="de-DE" sz="9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26</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3061882950"/>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3481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Vor allem folgende Punkte sind den Befragten bei der Erstellung einer eigenen Route wichtig: </a:t>
            </a:r>
            <a:r>
              <a:rPr lang="de-DE" sz="1600" b="1" dirty="0" smtClean="0">
                <a:latin typeface="Arial" panose="020B0604020202020204" pitchFamily="34" charset="0"/>
                <a:cs typeface="Arial" panose="020B0604020202020204" pitchFamily="34" charset="0"/>
              </a:rPr>
              <a:t>Art </a:t>
            </a:r>
            <a:r>
              <a:rPr lang="de-DE" sz="1600" b="1" dirty="0">
                <a:latin typeface="Arial" panose="020B0604020202020204" pitchFamily="34" charset="0"/>
                <a:cs typeface="Arial" panose="020B0604020202020204" pitchFamily="34" charset="0"/>
              </a:rPr>
              <a:t>der Location</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Preisindex</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Entfernung zwischen Locations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Flexible </a:t>
            </a:r>
            <a:r>
              <a:rPr lang="de-DE" sz="1600" b="1" dirty="0" smtClean="0">
                <a:latin typeface="Arial" panose="020B0604020202020204" pitchFamily="34" charset="0"/>
                <a:cs typeface="Arial" panose="020B0604020202020204" pitchFamily="34" charset="0"/>
              </a:rPr>
              <a:t>Einstellungsmöglichkeiten</a:t>
            </a:r>
            <a:endParaRPr lang="de-DE" sz="1600" b="1"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Q17* </a:t>
            </a:r>
            <a:r>
              <a:rPr lang="de-DE" sz="1600" dirty="0">
                <a:latin typeface="Arial" panose="020B0604020202020204" pitchFamily="34" charset="0"/>
                <a:cs typeface="Arial" panose="020B0604020202020204" pitchFamily="34" charset="0"/>
              </a:rPr>
              <a:t>– Wenn ja, was wäre dir dabei wichtig? </a:t>
            </a:r>
            <a:endParaRPr lang="de-DE" sz="1600" dirty="0" smtClean="0">
              <a:latin typeface="Arial" panose="020B0604020202020204" pitchFamily="34" charset="0"/>
              <a:cs typeface="Arial" panose="020B0604020202020204" pitchFamily="34" charset="0"/>
            </a:endParaRPr>
          </a:p>
          <a:p>
            <a:pPr algn="ctr"/>
            <a:r>
              <a:rPr lang="de-DE" sz="900" dirty="0" smtClean="0">
                <a:latin typeface="Arial" panose="020B0604020202020204" pitchFamily="34" charset="0"/>
                <a:cs typeface="Arial" panose="020B0604020202020204" pitchFamily="34" charset="0"/>
              </a:rPr>
              <a:t>(Bezug Q16)</a:t>
            </a:r>
            <a:endParaRPr lang="de-DE" sz="9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2" name="Tabelle 11"/>
          <p:cNvGraphicFramePr>
            <a:graphicFrameLocks noGrp="1"/>
          </p:cNvGraphicFramePr>
          <p:nvPr>
            <p:extLst>
              <p:ext uri="{D42A27DB-BD31-4B8C-83A1-F6EECF244321}">
                <p14:modId xmlns:p14="http://schemas.microsoft.com/office/powerpoint/2010/main" val="1921346246"/>
              </p:ext>
            </p:extLst>
          </p:nvPr>
        </p:nvGraphicFramePr>
        <p:xfrm>
          <a:off x="1217216" y="1678544"/>
          <a:ext cx="3048000" cy="3157935"/>
        </p:xfrm>
        <a:graphic>
          <a:graphicData uri="http://schemas.openxmlformats.org/drawingml/2006/table">
            <a:tbl>
              <a:tblPr>
                <a:tableStyleId>{5C22544A-7EE6-4342-B048-85BDC9FD1C3A}</a:tableStyleId>
              </a:tblPr>
              <a:tblGrid>
                <a:gridCol w="3048000"/>
              </a:tblGrid>
              <a:tr h="190500">
                <a:tc>
                  <a:txBody>
                    <a:bodyPr/>
                    <a:lstStyle/>
                    <a:p>
                      <a:pPr algn="l" fontAlgn="b"/>
                      <a:r>
                        <a:rPr lang="de-DE" sz="1000" u="none" strike="noStrike" dirty="0">
                          <a:effectLst/>
                        </a:rPr>
                        <a:t>räumliche Nähe der Locations, Preise</a:t>
                      </a:r>
                      <a:endParaRPr lang="de-DE" sz="1000" b="0" i="0" u="none" strike="noStrike" dirty="0">
                        <a:solidFill>
                          <a:srgbClr val="000000"/>
                        </a:solidFill>
                        <a:effectLst/>
                        <a:latin typeface="Calibri"/>
                      </a:endParaRPr>
                    </a:p>
                  </a:txBody>
                  <a:tcPr marL="0" marR="0" marT="0" marB="0" anchor="b"/>
                </a:tc>
              </a:tr>
              <a:tr h="167085">
                <a:tc>
                  <a:txBody>
                    <a:bodyPr/>
                    <a:lstStyle/>
                    <a:p>
                      <a:pPr algn="l" fontAlgn="b"/>
                      <a:r>
                        <a:rPr lang="de-DE" sz="1000" u="none" strike="noStrike">
                          <a:effectLst/>
                        </a:rPr>
                        <a:t>flexible Planung</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Unterscheidung zwischen Club, Kneipe, Bar etc., Variable Verweildauer der einzelnen Stationen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Die Locations auf einer Karte zu sehen mit Bahnhaltestellen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das ich eingeben aknn wo ich unterwegs sein will und wie lange</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Sollen nicht weit voneinander weg sein</a:t>
                      </a:r>
                      <a:endParaRPr lang="de-DE" sz="1000" b="0" i="0" u="none" strike="noStrike" dirty="0">
                        <a:solidFill>
                          <a:srgbClr val="000000"/>
                        </a:solidFill>
                        <a:effectLst/>
                        <a:latin typeface="Calibri"/>
                      </a:endParaRPr>
                    </a:p>
                  </a:txBody>
                  <a:tcPr marL="0" marR="0" marT="0" marB="0" anchor="b"/>
                </a:tc>
              </a:tr>
              <a:tr h="657225">
                <a:tc>
                  <a:txBody>
                    <a:bodyPr/>
                    <a:lstStyle/>
                    <a:p>
                      <a:pPr algn="l" fontAlgn="b"/>
                      <a:r>
                        <a:rPr lang="de-DE" sz="1000" u="none" strike="noStrike">
                          <a:effectLst/>
                        </a:rPr>
                        <a:t>plan vorher erstellen und ohne internet darauf zugreifen zu können (route speichern); wissen wie lange man von location zu location braucht; ungefähre Preise in der jeweiligen Location</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Dass die Locations abwechslungsreich sind vom Ambiente und der Musik. Und auch unterschiedliche Getränke anbieten. Die Locations sollten auch nicht allzu weit voneinander entfernt sein, sodass man auch bei schlechtem Wetter unterwegs sein kann.</a:t>
                      </a:r>
                      <a:endParaRPr lang="de-DE" sz="1000" b="0" i="0" u="none" strike="noStrike" dirty="0">
                        <a:solidFill>
                          <a:srgbClr val="000000"/>
                        </a:solidFill>
                        <a:effectLst/>
                        <a:latin typeface="Calibri"/>
                      </a:endParaRPr>
                    </a:p>
                  </a:txBody>
                  <a:tcPr marL="0" marR="0" marT="0"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Absprache mit Freunden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3690736124"/>
              </p:ext>
            </p:extLst>
          </p:nvPr>
        </p:nvGraphicFramePr>
        <p:xfrm>
          <a:off x="4355976" y="1665734"/>
          <a:ext cx="3048000" cy="3162300"/>
        </p:xfrm>
        <a:graphic>
          <a:graphicData uri="http://schemas.openxmlformats.org/drawingml/2006/table">
            <a:tbl>
              <a:tblPr>
                <a:tableStyleId>{5C22544A-7EE6-4342-B048-85BDC9FD1C3A}</a:tableStyleId>
              </a:tblPr>
              <a:tblGrid>
                <a:gridCol w="3048000"/>
              </a:tblGrid>
              <a:tr h="495300">
                <a:tc>
                  <a:txBody>
                    <a:bodyPr/>
                    <a:lstStyle/>
                    <a:p>
                      <a:pPr algn="l" fontAlgn="b"/>
                      <a:r>
                        <a:rPr lang="de-DE" sz="1000" u="none" strike="noStrike" dirty="0">
                          <a:effectLst/>
                        </a:rPr>
                        <a:t>Nicht zu viele Locations, gute Musik, schnell erreichbar, gute Mischungen, gute Preise, Location wo was los ist man aber noch rein kommt, ...</a:t>
                      </a:r>
                      <a:endParaRPr lang="de-DE" sz="1000" b="0" i="0" u="none" strike="noStrike" dirty="0">
                        <a:solidFill>
                          <a:srgbClr val="000000"/>
                        </a:solidFill>
                        <a:effectLst/>
                        <a:latin typeface="Calibri"/>
                      </a:endParaRPr>
                    </a:p>
                  </a:txBody>
                  <a:tcPr marL="0" marR="0" marT="0" marB="0" anchor="b"/>
                </a:tc>
              </a:tr>
              <a:tr h="819150">
                <a:tc>
                  <a:txBody>
                    <a:bodyPr/>
                    <a:lstStyle/>
                    <a:p>
                      <a:pPr algn="l" fontAlgn="b"/>
                      <a:r>
                        <a:rPr lang="de-DE" sz="1000" u="none" strike="noStrike">
                          <a:effectLst/>
                        </a:rPr>
                        <a:t>Eine Verbindung mit maps oder einer anderen Navigationsanwendung um die locations leicht zu erreichen. ; Auswahl was man trinken möchte und eine Übersicht ob und wenn ja was in einer location noch so los ist z.B. Karaoke oder so</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Kriterien wie Bar/Kneipe/Club dadurch könnte man dann seine Tour noch individueller abstimmen</a:t>
                      </a:r>
                      <a:endParaRPr lang="de-DE" sz="1000" b="0" i="0" u="none" strike="noStrike">
                        <a:solidFill>
                          <a:srgbClr val="000000"/>
                        </a:solidFill>
                        <a:effectLst/>
                        <a:latin typeface="Calibri"/>
                      </a:endParaRPr>
                    </a:p>
                  </a:txBody>
                  <a:tcPr marL="0" marR="0" marT="0" marB="0" anchor="b"/>
                </a:tc>
              </a:tr>
              <a:tr h="495300">
                <a:tc>
                  <a:txBody>
                    <a:bodyPr/>
                    <a:lstStyle/>
                    <a:p>
                      <a:pPr algn="l" fontAlgn="b"/>
                      <a:r>
                        <a:rPr lang="de-DE" sz="1000" u="none" strike="noStrike">
                          <a:effectLst/>
                        </a:rPr>
                        <a:t>möglichst nicht hin und her sonder eine straighte Route,; am besten noch mit Essen / Snacks, z.b. 2 zum Preis von 1 oder so als Sonderhinweis</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dirty="0">
                          <a:effectLst/>
                        </a:rPr>
                        <a:t>Anzahl und </a:t>
                      </a:r>
                      <a:r>
                        <a:rPr lang="de-DE" sz="1000" u="none" strike="noStrike" dirty="0" err="1">
                          <a:effectLst/>
                        </a:rPr>
                        <a:t>Reihefolge</a:t>
                      </a:r>
                      <a:r>
                        <a:rPr lang="de-DE" sz="1000" u="none" strike="noStrike" dirty="0">
                          <a:effectLst/>
                        </a:rPr>
                        <a:t> flexibel und einfach einstellen </a:t>
                      </a:r>
                      <a:r>
                        <a:rPr lang="de-DE" sz="1000" u="none" strike="noStrike" dirty="0" err="1">
                          <a:effectLst/>
                        </a:rPr>
                        <a:t>bzw</a:t>
                      </a:r>
                      <a:r>
                        <a:rPr lang="de-DE" sz="1000" u="none" strike="noStrike" dirty="0">
                          <a:effectLst/>
                        </a:rPr>
                        <a:t> ändern</a:t>
                      </a:r>
                      <a:endParaRPr lang="de-DE" sz="1000" b="0" i="0" u="none" strike="noStrike" dirty="0">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Wahl der Art der Location</a:t>
                      </a:r>
                      <a:endParaRPr lang="de-DE" sz="1000" b="0" i="0" u="none" strike="noStrike" dirty="0">
                        <a:solidFill>
                          <a:srgbClr val="000000"/>
                        </a:solidFill>
                        <a:effectLst/>
                        <a:latin typeface="Calibri"/>
                      </a:endParaRPr>
                    </a:p>
                  </a:txBody>
                  <a:tcPr marL="0" marR="0" marT="0" marB="0" anchor="b"/>
                </a:tc>
              </a:tr>
              <a:tr h="495300">
                <a:tc>
                  <a:txBody>
                    <a:bodyPr/>
                    <a:lstStyle/>
                    <a:p>
                      <a:pPr algn="l" fontAlgn="b"/>
                      <a:r>
                        <a:rPr lang="de-DE" sz="1000" u="none" strike="noStrike" dirty="0">
                          <a:effectLst/>
                        </a:rPr>
                        <a:t>Dass ich ein paar Parameter angeben kann, z.B. Art der Happy-Hours (Cocktails, Bier </a:t>
                      </a:r>
                      <a:r>
                        <a:rPr lang="de-DE" sz="1000" u="none" strike="noStrike" dirty="0" err="1">
                          <a:effectLst/>
                        </a:rPr>
                        <a:t>etc</a:t>
                      </a:r>
                      <a:r>
                        <a:rPr lang="de-DE" sz="1000" u="none" strike="noStrike" dirty="0">
                          <a:effectLst/>
                        </a:rPr>
                        <a:t>) und länge. </a:t>
                      </a:r>
                      <a:r>
                        <a:rPr lang="de-DE" sz="1000" u="none" strike="noStrike" dirty="0" err="1">
                          <a:effectLst/>
                        </a:rPr>
                        <a:t>Vlt</a:t>
                      </a:r>
                      <a:r>
                        <a:rPr lang="de-DE" sz="1000" u="none" strike="noStrike" dirty="0">
                          <a:effectLst/>
                        </a:rPr>
                        <a:t> sogar so etwas wie </a:t>
                      </a:r>
                      <a:r>
                        <a:rPr lang="de-DE" sz="1000" u="none" strike="noStrike" dirty="0" err="1">
                          <a:effectLst/>
                        </a:rPr>
                        <a:t>aufstehzeit</a:t>
                      </a:r>
                      <a:r>
                        <a:rPr lang="de-DE" sz="1000" u="none" strike="noStrike" dirty="0">
                          <a:effectLst/>
                        </a:rPr>
                        <a:t> am nächsten morgen...</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17450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Informationsquelle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00" b="1" dirty="0" smtClean="0">
                <a:latin typeface="Arial" panose="020B0604020202020204" pitchFamily="34" charset="0"/>
                <a:cs typeface="Arial" panose="020B0604020202020204" pitchFamily="34" charset="0"/>
              </a:rPr>
              <a:t>85,9% </a:t>
            </a:r>
            <a:r>
              <a:rPr lang="de-DE" sz="1500" dirty="0">
                <a:latin typeface="Arial" panose="020B0604020202020204" pitchFamily="34" charset="0"/>
                <a:cs typeface="Arial" panose="020B0604020202020204" pitchFamily="34" charset="0"/>
              </a:rPr>
              <a:t>der Befragten geben als Informationsquelle </a:t>
            </a:r>
            <a:r>
              <a:rPr lang="de-DE" sz="1500" b="1" dirty="0">
                <a:latin typeface="Arial" panose="020B0604020202020204" pitchFamily="34" charset="0"/>
                <a:cs typeface="Arial" panose="020B0604020202020204" pitchFamily="34" charset="0"/>
              </a:rPr>
              <a:t>persönliche Empfehlungen </a:t>
            </a:r>
            <a:r>
              <a:rPr lang="de-DE" sz="1500" dirty="0">
                <a:latin typeface="Arial" panose="020B0604020202020204" pitchFamily="34" charset="0"/>
                <a:cs typeface="Arial" panose="020B0604020202020204" pitchFamily="34" charset="0"/>
              </a:rPr>
              <a:t>an</a:t>
            </a:r>
            <a:r>
              <a:rPr lang="de-DE" sz="1500" dirty="0" smtClean="0">
                <a:latin typeface="Arial" panose="020B0604020202020204" pitchFamily="34" charset="0"/>
                <a:cs typeface="Arial" panose="020B0604020202020204" pitchFamily="34" charset="0"/>
              </a:rPr>
              <a:t>. Weiterhin werden Informationen aus </a:t>
            </a:r>
            <a:r>
              <a:rPr lang="de-DE" sz="1500" b="1" dirty="0" smtClean="0">
                <a:latin typeface="Arial" panose="020B0604020202020204" pitchFamily="34" charset="0"/>
                <a:cs typeface="Arial" panose="020B0604020202020204" pitchFamily="34" charset="0"/>
              </a:rPr>
              <a:t>Social Media</a:t>
            </a:r>
            <a:r>
              <a:rPr lang="de-DE" sz="1500" dirty="0" smtClean="0">
                <a:latin typeface="Arial" panose="020B0604020202020204" pitchFamily="34" charset="0"/>
                <a:cs typeface="Arial" panose="020B0604020202020204" pitchFamily="34" charset="0"/>
              </a:rPr>
              <a:t> (</a:t>
            </a:r>
            <a:r>
              <a:rPr lang="de-DE" sz="1500" b="1" dirty="0" smtClean="0">
                <a:latin typeface="Arial" panose="020B0604020202020204" pitchFamily="34" charset="0"/>
                <a:cs typeface="Arial" panose="020B0604020202020204" pitchFamily="34" charset="0"/>
              </a:rPr>
              <a:t>50%</a:t>
            </a:r>
            <a:r>
              <a:rPr lang="de-DE" sz="1500" dirty="0" smtClean="0">
                <a:latin typeface="Arial" panose="020B0604020202020204" pitchFamily="34" charset="0"/>
                <a:cs typeface="Arial" panose="020B0604020202020204" pitchFamily="34" charset="0"/>
              </a:rPr>
              <a:t>) und der </a:t>
            </a:r>
            <a:r>
              <a:rPr lang="de-DE" sz="1500" b="1" dirty="0" smtClean="0">
                <a:latin typeface="Arial" panose="020B0604020202020204" pitchFamily="34" charset="0"/>
                <a:cs typeface="Arial" panose="020B0604020202020204" pitchFamily="34" charset="0"/>
              </a:rPr>
              <a:t>Website </a:t>
            </a:r>
            <a:r>
              <a:rPr lang="de-DE" sz="1500" dirty="0" smtClean="0">
                <a:latin typeface="Arial" panose="020B0604020202020204" pitchFamily="34" charset="0"/>
                <a:cs typeface="Arial" panose="020B0604020202020204" pitchFamily="34" charset="0"/>
              </a:rPr>
              <a:t>der Location (</a:t>
            </a:r>
            <a:r>
              <a:rPr lang="de-DE" sz="1500" b="1" dirty="0" smtClean="0">
                <a:latin typeface="Arial" panose="020B0604020202020204" pitchFamily="34" charset="0"/>
                <a:cs typeface="Arial" panose="020B0604020202020204" pitchFamily="34" charset="0"/>
              </a:rPr>
              <a:t>49%</a:t>
            </a:r>
            <a:r>
              <a:rPr lang="de-DE" sz="1500" dirty="0" smtClean="0">
                <a:latin typeface="Arial" panose="020B0604020202020204" pitchFamily="34" charset="0"/>
                <a:cs typeface="Arial" panose="020B0604020202020204" pitchFamily="34" charset="0"/>
              </a:rPr>
              <a:t>) bezogen.</a:t>
            </a:r>
          </a:p>
          <a:p>
            <a:pPr marL="720725" indent="-274638"/>
            <a:r>
              <a:rPr lang="de-DE" sz="1500" u="sng" dirty="0" smtClean="0">
                <a:latin typeface="Arial" panose="020B0604020202020204" pitchFamily="34" charset="0"/>
                <a:cs typeface="Arial" panose="020B0604020202020204" pitchFamily="34" charset="0"/>
              </a:rPr>
              <a:t>Schlussfolgerung:</a:t>
            </a:r>
            <a:r>
              <a:rPr lang="de-DE" sz="1500" dirty="0" smtClean="0">
                <a:latin typeface="Arial" panose="020B0604020202020204" pitchFamily="34" charset="0"/>
                <a:cs typeface="Arial" panose="020B0604020202020204" pitchFamily="34" charset="0"/>
              </a:rPr>
              <a:t> Die geplante Sharing-Funktion </a:t>
            </a:r>
            <a:r>
              <a:rPr lang="de-DE" sz="1500" dirty="0">
                <a:latin typeface="Arial" panose="020B0604020202020204" pitchFamily="34" charset="0"/>
                <a:cs typeface="Arial" panose="020B0604020202020204" pitchFamily="34" charset="0"/>
              </a:rPr>
              <a:t>unterstützt die </a:t>
            </a:r>
            <a:r>
              <a:rPr lang="de-DE" sz="1500" dirty="0" smtClean="0">
                <a:latin typeface="Arial" panose="020B0604020202020204" pitchFamily="34" charset="0"/>
                <a:cs typeface="Arial" panose="020B0604020202020204" pitchFamily="34" charset="0"/>
              </a:rPr>
              <a:t>Möglichkeit über eigene Routen </a:t>
            </a:r>
            <a:r>
              <a:rPr lang="de-DE" sz="1500" dirty="0">
                <a:latin typeface="Arial" panose="020B0604020202020204" pitchFamily="34" charset="0"/>
                <a:cs typeface="Arial" panose="020B0604020202020204" pitchFamily="34" charset="0"/>
              </a:rPr>
              <a:t>persönliche </a:t>
            </a:r>
            <a:r>
              <a:rPr lang="de-DE" sz="1500" dirty="0" smtClean="0">
                <a:latin typeface="Arial" panose="020B0604020202020204" pitchFamily="34" charset="0"/>
                <a:cs typeface="Arial" panose="020B0604020202020204" pitchFamily="34" charset="0"/>
              </a:rPr>
              <a:t>Empfehlungen </a:t>
            </a:r>
            <a:r>
              <a:rPr lang="de-DE" sz="1500" dirty="0">
                <a:latin typeface="Arial" panose="020B0604020202020204" pitchFamily="34" charset="0"/>
                <a:cs typeface="Arial" panose="020B0604020202020204" pitchFamily="34" charset="0"/>
              </a:rPr>
              <a:t>mit Freunden zu </a:t>
            </a:r>
            <a:r>
              <a:rPr lang="de-DE" sz="1500" dirty="0" smtClean="0">
                <a:latin typeface="Arial" panose="020B0604020202020204" pitchFamily="34" charset="0"/>
                <a:cs typeface="Arial" panose="020B0604020202020204" pitchFamily="34" charset="0"/>
              </a:rPr>
              <a:t>teilen.</a:t>
            </a:r>
            <a:endParaRPr lang="de-DE" sz="15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a:t>
            </a:r>
            <a:endParaRPr lang="de-DE" sz="900" dirty="0" smtClean="0">
              <a:solidFill>
                <a:prstClr val="white"/>
              </a:solidFill>
              <a:latin typeface="Arial" panose="020B0604020202020204" pitchFamily="34" charset="0"/>
              <a:cs typeface="Arial" panose="020B0604020202020204" pitchFamily="34" charset="0"/>
            </a:endParaRPr>
          </a:p>
          <a:p>
            <a:pPr lvl="0" algn="ctr"/>
            <a:r>
              <a:rPr lang="de-DE" sz="900" dirty="0" smtClean="0">
                <a:solidFill>
                  <a:prstClr val="white"/>
                </a:solidFill>
                <a:latin typeface="Arial" panose="020B0604020202020204" pitchFamily="34" charset="0"/>
                <a:cs typeface="Arial" panose="020B0604020202020204" pitchFamily="34" charset="0"/>
              </a:rPr>
              <a:t>(</a:t>
            </a:r>
            <a:r>
              <a:rPr lang="de-DE" sz="900" dirty="0">
                <a:solidFill>
                  <a:prstClr val="white"/>
                </a:solidFill>
                <a:latin typeface="Arial" panose="020B0604020202020204" pitchFamily="34" charset="0"/>
                <a:cs typeface="Arial" panose="020B0604020202020204" pitchFamily="34" charset="0"/>
              </a:rPr>
              <a:t>Multiple Choice) </a:t>
            </a:r>
            <a:endParaRPr lang="de-DE" sz="12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147906660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1201146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Art der Informationen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90" dirty="0" smtClean="0">
                <a:latin typeface="Arial" panose="020B0604020202020204" pitchFamily="34" charset="0"/>
                <a:cs typeface="Arial" panose="020B0604020202020204" pitchFamily="34" charset="0"/>
              </a:rPr>
              <a:t>Folgende Informationen sind den Befragten besonders wichtig: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Happy Hour Zeiten</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 &amp; Preisindex</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Adresse, Speise-/ </a:t>
            </a:r>
            <a:r>
              <a:rPr lang="de-DE" sz="1590" b="1" dirty="0" smtClean="0">
                <a:latin typeface="Arial" panose="020B0604020202020204" pitchFamily="34" charset="0"/>
                <a:cs typeface="Arial" panose="020B0604020202020204" pitchFamily="34" charset="0"/>
              </a:rPr>
              <a:t>Getränkekarte</a:t>
            </a:r>
            <a:endParaRPr lang="de-DE" sz="1590" dirty="0">
              <a:latin typeface="Arial" panose="020B0604020202020204" pitchFamily="34" charset="0"/>
              <a:cs typeface="Arial" panose="020B0604020202020204" pitchFamily="34" charset="0"/>
            </a:endParaRPr>
          </a:p>
          <a:p>
            <a:pPr marL="720725" indent="-274638"/>
            <a:r>
              <a:rPr lang="de-DE" sz="1590" dirty="0" smtClean="0">
                <a:latin typeface="Arial" panose="020B0604020202020204" pitchFamily="34" charset="0"/>
                <a:cs typeface="Arial" panose="020B0604020202020204" pitchFamily="34" charset="0"/>
              </a:rPr>
              <a:t>Diese Aspekte beinhaltet das </a:t>
            </a:r>
            <a:r>
              <a:rPr lang="de-DE" sz="1590" dirty="0">
                <a:latin typeface="Arial" panose="020B0604020202020204" pitchFamily="34" charset="0"/>
                <a:cs typeface="Arial" panose="020B0604020202020204" pitchFamily="34" charset="0"/>
              </a:rPr>
              <a:t>bisherige Konzept </a:t>
            </a:r>
            <a:r>
              <a:rPr lang="de-DE" sz="1590" dirty="0" smtClean="0">
                <a:latin typeface="Arial" panose="020B0604020202020204" pitchFamily="34" charset="0"/>
                <a:cs typeface="Arial" panose="020B0604020202020204" pitchFamily="34" charset="0"/>
              </a:rPr>
              <a:t>nicht: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Speise-/ Getränkekarte</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Q19 </a:t>
            </a:r>
            <a:r>
              <a:rPr lang="de-DE" sz="1600" dirty="0">
                <a:latin typeface="Arial" panose="020B0604020202020204" pitchFamily="34" charset="0"/>
                <a:cs typeface="Arial" panose="020B0604020202020204" pitchFamily="34" charset="0"/>
              </a:rPr>
              <a:t>– Welche Informationen über Locations sind dir wichtig</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(Multiple Choice) </a:t>
            </a:r>
            <a:endParaRPr lang="de-DE" sz="9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29663715"/>
              </p:ext>
            </p:extLst>
          </p:nvPr>
        </p:nvGraphicFramePr>
        <p:xfrm>
          <a:off x="1331640" y="1635150"/>
          <a:ext cx="6459389"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921240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Vertrauen bei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Ein </a:t>
            </a:r>
            <a:r>
              <a:rPr lang="de-DE" sz="1600" dirty="0">
                <a:latin typeface="Arial" panose="020B0604020202020204" pitchFamily="34" charset="0"/>
                <a:cs typeface="Arial" panose="020B0604020202020204" pitchFamily="34" charset="0"/>
              </a:rPr>
              <a:t>Großteil der Befragten vertraut </a:t>
            </a:r>
            <a:r>
              <a:rPr lang="de-DE" sz="1600" dirty="0" smtClean="0">
                <a:latin typeface="Arial" panose="020B0604020202020204" pitchFamily="34" charset="0"/>
                <a:cs typeface="Arial" panose="020B0604020202020204" pitchFamily="34" charset="0"/>
              </a:rPr>
              <a:t>am meisten auf </a:t>
            </a:r>
            <a:r>
              <a:rPr lang="de-DE" sz="1600" b="1" dirty="0">
                <a:latin typeface="Arial" panose="020B0604020202020204" pitchFamily="34" charset="0"/>
                <a:cs typeface="Arial" panose="020B0604020202020204" pitchFamily="34" charset="0"/>
              </a:rPr>
              <a:t>persönliche Empfehlungen von Familie und Freunden</a:t>
            </a:r>
            <a:r>
              <a:rPr lang="de-DE" sz="1600" dirty="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Weiterhin </a:t>
            </a:r>
            <a:r>
              <a:rPr lang="de-DE" sz="1600" dirty="0">
                <a:latin typeface="Arial" panose="020B0604020202020204" pitchFamily="34" charset="0"/>
                <a:cs typeface="Arial" panose="020B0604020202020204" pitchFamily="34" charset="0"/>
              </a:rPr>
              <a:t>vertrauen die Befragten </a:t>
            </a:r>
            <a:r>
              <a:rPr lang="de-DE" sz="1600" b="1" dirty="0" smtClean="0">
                <a:latin typeface="Arial" panose="020B0604020202020204" pitchFamily="34" charset="0"/>
                <a:cs typeface="Arial" panose="020B0604020202020204" pitchFamily="34" charset="0"/>
              </a:rPr>
              <a:t>Bewertungsportalen</a:t>
            </a:r>
            <a:r>
              <a:rPr lang="de-DE" sz="1600" dirty="0" smtClean="0">
                <a:latin typeface="Arial" panose="020B0604020202020204" pitchFamily="34" charset="0"/>
                <a:cs typeface="Arial" panose="020B0604020202020204" pitchFamily="34" charset="0"/>
              </a:rPr>
              <a:t> und </a:t>
            </a:r>
            <a:r>
              <a:rPr lang="de-DE" sz="1600" b="1" dirty="0" smtClean="0">
                <a:latin typeface="Arial" panose="020B0604020202020204" pitchFamily="34" charset="0"/>
                <a:cs typeface="Arial" panose="020B0604020202020204" pitchFamily="34" charset="0"/>
              </a:rPr>
              <a:t>Social </a:t>
            </a:r>
            <a:r>
              <a:rPr lang="de-DE" sz="1600" b="1" dirty="0">
                <a:latin typeface="Arial" panose="020B0604020202020204" pitchFamily="34" charset="0"/>
                <a:cs typeface="Arial" panose="020B0604020202020204" pitchFamily="34" charset="0"/>
              </a:rPr>
              <a:t>Media </a:t>
            </a:r>
            <a:r>
              <a:rPr lang="de-DE" sz="1600" dirty="0" smtClean="0">
                <a:latin typeface="Arial" panose="020B0604020202020204" pitchFamily="34" charset="0"/>
                <a:cs typeface="Arial" panose="020B0604020202020204" pitchFamily="34" charset="0"/>
              </a:rPr>
              <a:t>Werbung überdurchschnittlich.</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Q20 </a:t>
            </a:r>
            <a:r>
              <a:rPr lang="de-DE" sz="1600" dirty="0">
                <a:latin typeface="Arial" panose="020B0604020202020204" pitchFamily="34" charset="0"/>
                <a:cs typeface="Arial" panose="020B0604020202020204" pitchFamily="34" charset="0"/>
              </a:rPr>
              <a:t>– Wem vertraust du bei Empfehlungen für Locations</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1-6)  </a:t>
            </a:r>
            <a:endParaRPr lang="de-DE" sz="7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65048045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1977648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Erfahrungen mit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Positive Erfahrungen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Persönliche Empfehlungen haben sich oft bewahrheitet</a:t>
            </a:r>
          </a:p>
          <a:p>
            <a:pPr marL="720725" indent="-274638"/>
            <a:r>
              <a:rPr lang="de-DE" sz="1600" b="1" dirty="0" smtClean="0">
                <a:latin typeface="Arial" panose="020B0604020202020204" pitchFamily="34" charset="0"/>
                <a:cs typeface="Arial" panose="020B0604020202020204" pitchFamily="34" charset="0"/>
              </a:rPr>
              <a:t>Negative Erfahrungen</a:t>
            </a:r>
            <a:r>
              <a:rPr lang="de-DE" sz="1600" dirty="0" smtClean="0">
                <a:latin typeface="Arial" panose="020B0604020202020204" pitchFamily="34" charset="0"/>
                <a:cs typeface="Arial" panose="020B0604020202020204" pitchFamily="34" charset="0"/>
              </a:rPr>
              <a:t>: Die Aktualität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Informationen war nicht gegeben, Die Bewertungen sind oftmals sehr Subjektiv</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Q21* </a:t>
            </a:r>
            <a:r>
              <a:rPr lang="de-DE" sz="1600" dirty="0">
                <a:latin typeface="Arial" panose="020B0604020202020204" pitchFamily="34" charset="0"/>
                <a:cs typeface="Arial" panose="020B0604020202020204" pitchFamily="34" charset="0"/>
              </a:rPr>
              <a:t>– Welche positiven oder negativen Erfahrungen hast du mit Empfehlungen zu Locations gemacht?  </a:t>
            </a:r>
            <a:endParaRPr lang="de-DE" sz="12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22</a:t>
            </a:r>
            <a:endParaRPr lang="de-DE" sz="1400" dirty="0">
              <a:solidFill>
                <a:schemeClr val="tx1"/>
              </a:solidFill>
              <a:latin typeface="Arial" panose="020B0604020202020204" pitchFamily="34" charset="0"/>
              <a:cs typeface="Arial" panose="020B0604020202020204" pitchFamily="34" charset="0"/>
            </a:endParaRPr>
          </a:p>
        </p:txBody>
      </p:sp>
      <p:sp>
        <p:nvSpPr>
          <p:cNvPr id="7" name="Textfeld 6"/>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31</a:t>
            </a:fld>
            <a:endParaRPr lang="de-DE"/>
          </a:p>
        </p:txBody>
      </p:sp>
      <p:graphicFrame>
        <p:nvGraphicFramePr>
          <p:cNvPr id="12" name="Tabelle 11"/>
          <p:cNvGraphicFramePr>
            <a:graphicFrameLocks noGrp="1"/>
          </p:cNvGraphicFramePr>
          <p:nvPr>
            <p:extLst>
              <p:ext uri="{D42A27DB-BD31-4B8C-83A1-F6EECF244321}">
                <p14:modId xmlns:p14="http://schemas.microsoft.com/office/powerpoint/2010/main" val="706485133"/>
              </p:ext>
            </p:extLst>
          </p:nvPr>
        </p:nvGraphicFramePr>
        <p:xfrm>
          <a:off x="1187624" y="1844824"/>
          <a:ext cx="3048000" cy="2971411"/>
        </p:xfrm>
        <a:graphic>
          <a:graphicData uri="http://schemas.openxmlformats.org/drawingml/2006/table">
            <a:tbl>
              <a:tblPr>
                <a:tableStyleId>{5C22544A-7EE6-4342-B048-85BDC9FD1C3A}</a:tableStyleId>
              </a:tblPr>
              <a:tblGrid>
                <a:gridCol w="3048000"/>
              </a:tblGrid>
              <a:tr h="379896">
                <a:tc>
                  <a:txBody>
                    <a:bodyPr/>
                    <a:lstStyle/>
                    <a:p>
                      <a:pPr algn="l" fontAlgn="b"/>
                      <a:r>
                        <a:rPr lang="de-DE" sz="1000" u="none" strike="noStrike" dirty="0">
                          <a:effectLst/>
                        </a:rPr>
                        <a:t>Bisher haben alle Empfehlungen meiner Freunde mir zu einem tollen Abend verholfen.</a:t>
                      </a:r>
                      <a:endParaRPr lang="de-DE" sz="1000" b="0" i="0" u="none" strike="noStrike" dirty="0">
                        <a:solidFill>
                          <a:srgbClr val="000000"/>
                        </a:solidFill>
                        <a:effectLst/>
                        <a:latin typeface="Calibri"/>
                      </a:endParaRPr>
                    </a:p>
                  </a:txBody>
                  <a:tcPr marL="0" marR="0" marT="0" marB="0" anchor="b"/>
                </a:tc>
              </a:tr>
              <a:tr h="933457">
                <a:tc>
                  <a:txBody>
                    <a:bodyPr/>
                    <a:lstStyle/>
                    <a:p>
                      <a:pPr algn="l" fontAlgn="b"/>
                      <a:r>
                        <a:rPr lang="de-DE" sz="1000" u="none" strike="noStrike">
                          <a:effectLst/>
                        </a:rPr>
                        <a:t>Mittlerweile sind sämtliche Empfehlungen im Internet gefälscht bzw. von den Inhabern selbst verfasst.; Auch "geprüfte" Seiten sind mittlerweile unseriös geworden.; Vertrauen in die digitale Machenschaft fehlt komplett (im gesamten Freundes- und Bekanntenkreis)!</a:t>
                      </a:r>
                      <a:endParaRPr lang="de-DE" sz="1000" b="0" i="0" u="none" strike="noStrike">
                        <a:solidFill>
                          <a:srgbClr val="000000"/>
                        </a:solidFill>
                        <a:effectLst/>
                        <a:latin typeface="Calibri"/>
                      </a:endParaRPr>
                    </a:p>
                  </a:txBody>
                  <a:tcPr marL="0" marR="0" marT="0" marB="0" anchor="b"/>
                </a:tc>
              </a:tr>
              <a:tr h="409829">
                <a:tc>
                  <a:txBody>
                    <a:bodyPr/>
                    <a:lstStyle/>
                    <a:p>
                      <a:pPr algn="l" fontAlgn="b"/>
                      <a:r>
                        <a:rPr lang="de-DE" sz="1000" u="none" strike="noStrike" dirty="0">
                          <a:effectLst/>
                        </a:rPr>
                        <a:t>wenn es ein schlechter besuch war hört man das immer im </a:t>
                      </a:r>
                      <a:r>
                        <a:rPr lang="de-DE" sz="1000" u="none" strike="noStrike" dirty="0" err="1">
                          <a:effectLst/>
                        </a:rPr>
                        <a:t>internet</a:t>
                      </a:r>
                      <a:r>
                        <a:rPr lang="de-DE" sz="1000" u="none" strike="noStrike" dirty="0">
                          <a:effectLst/>
                        </a:rPr>
                        <a:t>, </a:t>
                      </a:r>
                      <a:r>
                        <a:rPr lang="de-DE" sz="1000" u="none" strike="noStrike" dirty="0" err="1">
                          <a:effectLst/>
                        </a:rPr>
                        <a:t>wenns</a:t>
                      </a:r>
                      <a:r>
                        <a:rPr lang="de-DE" sz="1000" u="none" strike="noStrike" dirty="0">
                          <a:effectLst/>
                        </a:rPr>
                        <a:t> gut war hört man nie was</a:t>
                      </a:r>
                      <a:endParaRPr lang="de-DE" sz="1000" b="0" i="0" u="none" strike="noStrike" dirty="0">
                        <a:solidFill>
                          <a:srgbClr val="000000"/>
                        </a:solidFill>
                        <a:effectLst/>
                        <a:latin typeface="Calibri"/>
                      </a:endParaRPr>
                    </a:p>
                  </a:txBody>
                  <a:tcPr marL="0" marR="0" marT="0" marB="0" anchor="b"/>
                </a:tc>
              </a:tr>
              <a:tr h="379896">
                <a:tc>
                  <a:txBody>
                    <a:bodyPr/>
                    <a:lstStyle/>
                    <a:p>
                      <a:pPr algn="l" fontAlgn="b"/>
                      <a:r>
                        <a:rPr lang="de-DE" sz="1000" u="none" strike="noStrike" dirty="0">
                          <a:effectLst/>
                        </a:rPr>
                        <a:t>Je nachdem wie alt eine Bewertung ist, kann es sein, dass sich seitdem einiges geändert hat.</a:t>
                      </a:r>
                      <a:endParaRPr lang="de-DE" sz="1000" b="0" i="0" u="none" strike="noStrike" dirty="0">
                        <a:solidFill>
                          <a:srgbClr val="000000"/>
                        </a:solidFill>
                        <a:effectLst/>
                        <a:latin typeface="Calibri"/>
                      </a:endParaRPr>
                    </a:p>
                  </a:txBody>
                  <a:tcPr marL="0" marR="0" marT="0" marB="0" anchor="b"/>
                </a:tc>
              </a:tr>
              <a:tr h="86833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Geschmack ist subjektiv. Die Musik war in manchen Locations zu laut und dadurch störend. ; Durch Empfehlungen bin ich schon in Locations gegangen, die ich von mir aus nie besucht hätte und war positiv überrascht was das Ambiente anging.</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2425282404"/>
              </p:ext>
            </p:extLst>
          </p:nvPr>
        </p:nvGraphicFramePr>
        <p:xfrm>
          <a:off x="4411202" y="1844824"/>
          <a:ext cx="3048000" cy="2971412"/>
        </p:xfrm>
        <a:graphic>
          <a:graphicData uri="http://schemas.openxmlformats.org/drawingml/2006/table">
            <a:tbl>
              <a:tblPr>
                <a:tableStyleId>{5C22544A-7EE6-4342-B048-85BDC9FD1C3A}</a:tableStyleId>
              </a:tblPr>
              <a:tblGrid>
                <a:gridCol w="3048000"/>
              </a:tblGrid>
              <a:tr h="417225">
                <a:tc>
                  <a:txBody>
                    <a:bodyPr/>
                    <a:lstStyle/>
                    <a:p>
                      <a:pPr algn="l" fontAlgn="b"/>
                      <a:r>
                        <a:rPr lang="de-DE" sz="1000" u="none" strike="noStrike" dirty="0">
                          <a:effectLst/>
                        </a:rPr>
                        <a:t>Habe bisher immer super Abende bei Empfehlungen verbracht :)</a:t>
                      </a:r>
                      <a:endParaRPr lang="de-DE" sz="1000" b="0" i="0" u="none" strike="noStrike" dirty="0">
                        <a:solidFill>
                          <a:srgbClr val="000000"/>
                        </a:solidFill>
                        <a:effectLst/>
                        <a:latin typeface="Calibri"/>
                      </a:endParaRPr>
                    </a:p>
                  </a:txBody>
                  <a:tcPr marL="0" marR="0" marT="0" marB="0" anchor="b"/>
                </a:tc>
              </a:tr>
              <a:tr h="590192">
                <a:tc>
                  <a:txBody>
                    <a:bodyPr/>
                    <a:lstStyle/>
                    <a:p>
                      <a:pPr algn="l" fontAlgn="b"/>
                      <a:r>
                        <a:rPr lang="de-DE" sz="1000" u="none" strike="noStrike" dirty="0">
                          <a:effectLst/>
                        </a:rPr>
                        <a:t>Lokation enttäuschte hinsichtlich des Publikums,; Entgegen des Versprechens des Promoters war die Lokation so gut wie leer</a:t>
                      </a:r>
                      <a:endParaRPr lang="de-DE" sz="1000" b="0" i="0" u="none" strike="noStrike" dirty="0">
                        <a:solidFill>
                          <a:srgbClr val="000000"/>
                        </a:solidFill>
                        <a:effectLst/>
                        <a:latin typeface="Calibri"/>
                      </a:endParaRPr>
                    </a:p>
                  </a:txBody>
                  <a:tcPr marL="0" marR="0" marT="0" marB="0" anchor="b"/>
                </a:tc>
              </a:tr>
              <a:tr h="247923">
                <a:tc>
                  <a:txBody>
                    <a:bodyPr/>
                    <a:lstStyle/>
                    <a:p>
                      <a:pPr algn="l" fontAlgn="b"/>
                      <a:r>
                        <a:rPr lang="de-DE" sz="1000" u="none" strike="noStrike" dirty="0">
                          <a:effectLst/>
                        </a:rPr>
                        <a:t>Sehr positive bei Empfehlungen von Freunden/Familie</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dirty="0">
                          <a:effectLst/>
                        </a:rPr>
                        <a:t>Unterschiedlicher Musikgeschmack</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a:effectLst/>
                        </a:rPr>
                        <a:t>Es ist oftmals sehr stark Geschmackssache</a:t>
                      </a:r>
                      <a:endParaRPr lang="de-DE" sz="1000" b="0" i="0" u="none" strike="noStrike">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Manchmal gehen die eigene Vorstellung und die von dem der die Empfehlung ausspricht auseinander</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Portale sind häufig sehr negativ und deshalb irrelevant</a:t>
                      </a:r>
                      <a:endParaRPr lang="de-DE" sz="1000" b="0" i="0" u="none" strike="noStrike" dirty="0">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auf Bewertungsportalen teils veraltete Bewertungen, Empfehlungen von Freunden stimmen meist</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Positive erweisen sich nicht immer als positive für mich.</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812888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Freitags </a:t>
            </a:r>
            <a:r>
              <a:rPr lang="de-DE" sz="1600" dirty="0">
                <a:latin typeface="Arial" panose="020B0604020202020204" pitchFamily="34" charset="0"/>
                <a:cs typeface="Arial" panose="020B0604020202020204" pitchFamily="34" charset="0"/>
              </a:rPr>
              <a:t>und </a:t>
            </a:r>
            <a:r>
              <a:rPr lang="de-DE" sz="1600" dirty="0" smtClean="0">
                <a:latin typeface="Arial" panose="020B0604020202020204" pitchFamily="34" charset="0"/>
                <a:cs typeface="Arial" panose="020B0604020202020204" pitchFamily="34" charset="0"/>
              </a:rPr>
              <a:t>samstags sollte mehr </a:t>
            </a:r>
            <a:r>
              <a:rPr lang="de-DE" sz="1600" dirty="0">
                <a:latin typeface="Arial" panose="020B0604020202020204" pitchFamily="34" charset="0"/>
                <a:cs typeface="Arial" panose="020B0604020202020204" pitchFamily="34" charset="0"/>
              </a:rPr>
              <a:t>als </a:t>
            </a:r>
            <a:r>
              <a:rPr lang="de-DE" sz="1600" dirty="0" smtClean="0">
                <a:latin typeface="Arial" panose="020B0604020202020204" pitchFamily="34" charset="0"/>
                <a:cs typeface="Arial" panose="020B0604020202020204" pitchFamily="34" charset="0"/>
              </a:rPr>
              <a:t>nur eine </a:t>
            </a:r>
            <a:r>
              <a:rPr lang="de-DE" sz="1600" dirty="0">
                <a:latin typeface="Arial" panose="020B0604020202020204" pitchFamily="34" charset="0"/>
                <a:cs typeface="Arial" panose="020B0604020202020204" pitchFamily="34" charset="0"/>
              </a:rPr>
              <a:t>vordefinierte Route angeboten werden </a:t>
            </a:r>
            <a:r>
              <a:rPr lang="de-DE" sz="1600" dirty="0" smtClean="0">
                <a:latin typeface="Arial" panose="020B0604020202020204" pitchFamily="34" charset="0"/>
                <a:cs typeface="Arial" panose="020B0604020202020204" pitchFamily="34" charset="0"/>
              </a:rPr>
              <a:t>um dem Nutzer mehr </a:t>
            </a:r>
            <a:r>
              <a:rPr lang="de-DE" sz="1600" dirty="0">
                <a:latin typeface="Arial" panose="020B0604020202020204" pitchFamily="34" charset="0"/>
                <a:cs typeface="Arial" panose="020B0604020202020204" pitchFamily="34" charset="0"/>
              </a:rPr>
              <a:t>Auswahlmöglichkeiten zu bieten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2" action="ppaction://hlinksldjump"/>
              </a:rPr>
              <a:t>Folie </a:t>
            </a:r>
            <a:r>
              <a:rPr lang="de-DE" sz="1600" dirty="0">
                <a:latin typeface="Arial" panose="020B0604020202020204" pitchFamily="34" charset="0"/>
                <a:cs typeface="Arial" panose="020B0604020202020204" pitchFamily="34" charset="0"/>
                <a:hlinkClick r:id="rId2" action="ppaction://hlinksldjump"/>
              </a:rPr>
              <a:t>10</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t>
            </a:r>
            <a:r>
              <a:rPr lang="de-DE" sz="1600" dirty="0">
                <a:latin typeface="Arial" panose="020B0604020202020204" pitchFamily="34" charset="0"/>
                <a:cs typeface="Arial" panose="020B0604020202020204" pitchFamily="34" charset="0"/>
              </a:rPr>
              <a:t>als 97% der Befragten </a:t>
            </a:r>
            <a:r>
              <a:rPr lang="de-DE" sz="1600" dirty="0" smtClean="0">
                <a:latin typeface="Arial" panose="020B0604020202020204" pitchFamily="34" charset="0"/>
                <a:cs typeface="Arial" panose="020B0604020202020204" pitchFamily="34" charset="0"/>
              </a:rPr>
              <a:t>Stuttgart-Mitte bevorzugen um etwas trinken zu </a:t>
            </a:r>
            <a:r>
              <a:rPr lang="de-DE" sz="1600" dirty="0">
                <a:latin typeface="Arial" panose="020B0604020202020204" pitchFamily="34" charset="0"/>
                <a:cs typeface="Arial" panose="020B0604020202020204" pitchFamily="34" charset="0"/>
              </a:rPr>
              <a:t>gehen, </a:t>
            </a:r>
            <a:r>
              <a:rPr lang="de-DE" sz="1600" dirty="0" smtClean="0">
                <a:latin typeface="Arial" panose="020B0604020202020204" pitchFamily="34" charset="0"/>
                <a:cs typeface="Arial" panose="020B0604020202020204" pitchFamily="34" charset="0"/>
              </a:rPr>
              <a:t>sollte </a:t>
            </a:r>
            <a:r>
              <a:rPr lang="de-DE" sz="1600" dirty="0">
                <a:latin typeface="Arial" panose="020B0604020202020204" pitchFamily="34" charset="0"/>
                <a:cs typeface="Arial" panose="020B0604020202020204" pitchFamily="34" charset="0"/>
              </a:rPr>
              <a:t>der Fokus bei der Datenbeschaffung  vor allem auf diesem Gebiet liegen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3" action="ppaction://hlinksldjump"/>
              </a:rPr>
              <a:t>Folie </a:t>
            </a:r>
            <a:r>
              <a:rPr lang="de-DE" sz="1600" dirty="0">
                <a:latin typeface="Arial" panose="020B0604020202020204" pitchFamily="34" charset="0"/>
                <a:cs typeface="Arial" panose="020B0604020202020204" pitchFamily="34" charset="0"/>
                <a:hlinkClick r:id="rId3" action="ppaction://hlinksldjump"/>
              </a:rPr>
              <a:t>11</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Eine </a:t>
            </a:r>
            <a:r>
              <a:rPr lang="de-DE" sz="1600" dirty="0" smtClean="0">
                <a:latin typeface="Arial" panose="020B0604020202020204" pitchFamily="34" charset="0"/>
                <a:cs typeface="Arial" panose="020B0604020202020204" pitchFamily="34" charset="0"/>
              </a:rPr>
              <a:t>Verweildauer in einer Location die </a:t>
            </a:r>
            <a:r>
              <a:rPr lang="de-DE" sz="1600" dirty="0">
                <a:latin typeface="Arial" panose="020B0604020202020204" pitchFamily="34" charset="0"/>
                <a:cs typeface="Arial" panose="020B0604020202020204" pitchFamily="34" charset="0"/>
              </a:rPr>
              <a:t>länger als eine Stunde </a:t>
            </a:r>
            <a:r>
              <a:rPr lang="de-DE" sz="1600" dirty="0" smtClean="0">
                <a:latin typeface="Arial" panose="020B0604020202020204" pitchFamily="34" charset="0"/>
                <a:cs typeface="Arial" panose="020B0604020202020204" pitchFamily="34" charset="0"/>
              </a:rPr>
              <a:t>ist, ist </a:t>
            </a:r>
            <a:r>
              <a:rPr lang="de-DE" sz="1600" dirty="0">
                <a:latin typeface="Arial" panose="020B0604020202020204" pitchFamily="34" charset="0"/>
                <a:cs typeface="Arial" panose="020B0604020202020204" pitchFamily="34" charset="0"/>
              </a:rPr>
              <a:t>aus Marketingsicht nicht optimal, da </a:t>
            </a:r>
            <a:r>
              <a:rPr lang="de-DE" sz="1600" dirty="0" smtClean="0">
                <a:latin typeface="Arial" panose="020B0604020202020204" pitchFamily="34" charset="0"/>
                <a:cs typeface="Arial" panose="020B0604020202020204" pitchFamily="34" charset="0"/>
              </a:rPr>
              <a:t>der Sinn und Zweck der Web-App ist mehrere zu besuchen </a:t>
            </a:r>
            <a:r>
              <a:rPr lang="de-DE"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hlinkClick r:id="rId4" action="ppaction://hlinksldjump"/>
              </a:rPr>
              <a:t>Folie 13</a:t>
            </a:r>
            <a:r>
              <a:rPr lang="de-DE" sz="1600" dirty="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als 85% der Befragten sagen, das sie nur eine Happy Hour pro Abend besuchen stellt sich aus </a:t>
            </a:r>
            <a:r>
              <a:rPr lang="de-DE" sz="1600" dirty="0">
                <a:latin typeface="Arial" panose="020B0604020202020204" pitchFamily="34" charset="0"/>
                <a:cs typeface="Arial" panose="020B0604020202020204" pitchFamily="34" charset="0"/>
              </a:rPr>
              <a:t>Marketingsicht </a:t>
            </a:r>
            <a:r>
              <a:rPr lang="de-DE" sz="1600" dirty="0" smtClean="0">
                <a:latin typeface="Arial" panose="020B0604020202020204" pitchFamily="34" charset="0"/>
                <a:cs typeface="Arial" panose="020B0604020202020204" pitchFamily="34" charset="0"/>
              </a:rPr>
              <a:t>hier </a:t>
            </a:r>
            <a:r>
              <a:rPr lang="de-DE" sz="1600" dirty="0">
                <a:latin typeface="Arial" panose="020B0604020202020204" pitchFamily="34" charset="0"/>
                <a:cs typeface="Arial" panose="020B0604020202020204" pitchFamily="34" charset="0"/>
              </a:rPr>
              <a:t>die Herausforderung der Bekanntmachung von Go Happy</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5" action="ppaction://hlinksldjump"/>
              </a:rPr>
              <a:t>Folie </a:t>
            </a:r>
            <a:r>
              <a:rPr lang="de-DE" sz="1600" dirty="0">
                <a:latin typeface="Arial" panose="020B0604020202020204" pitchFamily="34" charset="0"/>
                <a:cs typeface="Arial" panose="020B0604020202020204" pitchFamily="34" charset="0"/>
                <a:hlinkClick r:id="rId5" action="ppaction://hlinksldjump"/>
              </a:rPr>
              <a:t>17</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Auf Grund der Hohen Anzahl an Befragten die Angeben beim Wechsel zwischen Locations die öffentlichen Verkehrsmittel zu nutzen gilt es zu überlegen, ob man diese in die Routenplanung mit aufnehmen kann. (</a:t>
            </a:r>
            <a:r>
              <a:rPr lang="de-DE" sz="1600" dirty="0">
                <a:latin typeface="Arial" panose="020B0604020202020204" pitchFamily="34" charset="0"/>
                <a:cs typeface="Arial" panose="020B0604020202020204" pitchFamily="34" charset="0"/>
                <a:hlinkClick r:id="rId6" action="ppaction://hlinksldjump"/>
              </a:rPr>
              <a:t>Folie</a:t>
            </a:r>
            <a:r>
              <a:rPr lang="de-DE" sz="1600" dirty="0" smtClean="0">
                <a:latin typeface="Arial" panose="020B0604020202020204" pitchFamily="34" charset="0"/>
                <a:cs typeface="Arial" panose="020B0604020202020204" pitchFamily="34" charset="0"/>
                <a:hlinkClick r:id="rId6" action="ppaction://hlinksldjump"/>
              </a:rPr>
              <a:t> </a:t>
            </a:r>
            <a:r>
              <a:rPr lang="de-DE" sz="1600" dirty="0">
                <a:latin typeface="Arial" panose="020B0604020202020204" pitchFamily="34" charset="0"/>
                <a:cs typeface="Arial" panose="020B0604020202020204" pitchFamily="34" charset="0"/>
                <a:hlinkClick r:id="rId6" action="ppaction://hlinksldjump"/>
              </a:rPr>
              <a:t>19</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Mehr als 50% der Befragten sind bereit sechs bis zehn Minuten Fußweg zwischen den Locations auf sich zu nehmen. 38% sogar 11 bis 15 Minuten. Diese Werte sollten bei den vordefinierten Routen beachtet werden. (</a:t>
            </a:r>
            <a:r>
              <a:rPr lang="de-DE" sz="1600" dirty="0">
                <a:latin typeface="Arial" panose="020B0604020202020204" pitchFamily="34" charset="0"/>
                <a:cs typeface="Arial" panose="020B0604020202020204" pitchFamily="34" charset="0"/>
                <a:hlinkClick r:id="rId7" action="ppaction://hlinksldjump"/>
              </a:rPr>
              <a:t>Folie 20</a:t>
            </a:r>
            <a:r>
              <a:rPr lang="de-DE" sz="1600" dirty="0">
                <a:latin typeface="Arial" panose="020B0604020202020204" pitchFamily="34" charset="0"/>
                <a:cs typeface="Arial" panose="020B0604020202020204" pitchFamily="34" charset="0"/>
              </a:rPr>
              <a:t>)</a:t>
            </a:r>
          </a:p>
          <a:p>
            <a:pPr>
              <a:spcBef>
                <a:spcPts val="0"/>
              </a:spcBef>
              <a:defRPr/>
            </a:pPr>
            <a:endParaRPr lang="de-DE" sz="1600" dirty="0" smtClean="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32</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Da 63% der Befragten ihren Abend vorher ab und zu planen und 23% ihn immer vorher planen ist es eine Herausforderung fürs Marketing die Botschaft rüberzukommen, dass wir (Go happy) dir bei einer einfachen Abendplanung helfen. (</a:t>
            </a:r>
            <a:r>
              <a:rPr lang="de-DE" sz="1600" dirty="0">
                <a:latin typeface="Arial" panose="020B0604020202020204" pitchFamily="34" charset="0"/>
                <a:cs typeface="Arial" panose="020B0604020202020204" pitchFamily="34" charset="0"/>
                <a:hlinkClick r:id="rId2" action="ppaction://hlinksldjump"/>
              </a:rPr>
              <a:t>Folie</a:t>
            </a:r>
            <a:r>
              <a:rPr lang="de-DE" sz="1600" dirty="0" smtClean="0">
                <a:latin typeface="Arial" panose="020B0604020202020204" pitchFamily="34" charset="0"/>
                <a:cs typeface="Arial" panose="020B0604020202020204" pitchFamily="34" charset="0"/>
                <a:hlinkClick r:id="rId2" action="ppaction://hlinksldjump"/>
              </a:rPr>
              <a:t> </a:t>
            </a:r>
            <a:r>
              <a:rPr lang="de-DE" sz="1600" dirty="0">
                <a:latin typeface="Arial" panose="020B0604020202020204" pitchFamily="34" charset="0"/>
                <a:cs typeface="Arial" panose="020B0604020202020204" pitchFamily="34" charset="0"/>
                <a:hlinkClick r:id="rId2" action="ppaction://hlinksldjump"/>
              </a:rPr>
              <a:t>21</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Knapp 80% der Befragten geben an, dass sie eine vordefinierte Route nutzen würden</a:t>
            </a:r>
            <a:r>
              <a:rPr lang="de-DE" sz="1600" dirty="0" smtClean="0">
                <a:latin typeface="Arial" panose="020B0604020202020204" pitchFamily="34" charset="0"/>
                <a:cs typeface="Arial" panose="020B0604020202020204" pitchFamily="34" charset="0"/>
              </a:rPr>
              <a:t>. Daraus lässt sich erkenne, dass die </a:t>
            </a:r>
            <a:r>
              <a:rPr lang="de-DE" sz="1600" dirty="0">
                <a:latin typeface="Arial" panose="020B0604020202020204" pitchFamily="34" charset="0"/>
                <a:cs typeface="Arial" panose="020B0604020202020204" pitchFamily="34" charset="0"/>
              </a:rPr>
              <a:t>geplante Routenfunktion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Wünsche unserer </a:t>
            </a:r>
            <a:r>
              <a:rPr lang="de-DE" sz="1600" dirty="0" smtClean="0">
                <a:latin typeface="Arial" panose="020B0604020202020204" pitchFamily="34" charset="0"/>
                <a:cs typeface="Arial" panose="020B0604020202020204" pitchFamily="34" charset="0"/>
              </a:rPr>
              <a:t>Befragten erfüllt. (</a:t>
            </a:r>
            <a:r>
              <a:rPr lang="de-DE" sz="1600" dirty="0">
                <a:latin typeface="Arial" panose="020B0604020202020204" pitchFamily="34" charset="0"/>
                <a:cs typeface="Arial" panose="020B0604020202020204" pitchFamily="34" charset="0"/>
                <a:hlinkClick r:id="rId3" action="ppaction://hlinksldjump"/>
              </a:rPr>
              <a:t>Folie</a:t>
            </a:r>
            <a:r>
              <a:rPr lang="de-DE" sz="1600" dirty="0" smtClean="0">
                <a:latin typeface="Arial" panose="020B0604020202020204" pitchFamily="34" charset="0"/>
                <a:cs typeface="Arial" panose="020B0604020202020204" pitchFamily="34" charset="0"/>
                <a:hlinkClick r:id="rId3" action="ppaction://hlinksldjump"/>
              </a:rPr>
              <a:t> </a:t>
            </a:r>
            <a:r>
              <a:rPr lang="de-DE" sz="1600" dirty="0">
                <a:latin typeface="Arial" panose="020B0604020202020204" pitchFamily="34" charset="0"/>
                <a:cs typeface="Arial" panose="020B0604020202020204" pitchFamily="34" charset="0"/>
                <a:hlinkClick r:id="rId3" action="ppaction://hlinksldjump"/>
              </a:rPr>
              <a:t>22</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Häufige Gründe für das nicht </a:t>
            </a:r>
            <a:r>
              <a:rPr lang="de-DE" sz="1600" dirty="0" smtClean="0">
                <a:latin typeface="Arial" panose="020B0604020202020204" pitchFamily="34" charset="0"/>
                <a:cs typeface="Arial" panose="020B0604020202020204" pitchFamily="34" charset="0"/>
              </a:rPr>
              <a:t>Nutzen </a:t>
            </a:r>
            <a:r>
              <a:rPr lang="de-DE" sz="1600" dirty="0">
                <a:latin typeface="Arial" panose="020B0604020202020204" pitchFamily="34" charset="0"/>
                <a:cs typeface="Arial" panose="020B0604020202020204" pitchFamily="34" charset="0"/>
              </a:rPr>
              <a:t>wollen einer vordefinierten Route sind die fehlende Spontanität und der erhöhte Aufwand</a:t>
            </a:r>
            <a:r>
              <a:rPr lang="de-DE" sz="1600" dirty="0" smtClean="0">
                <a:latin typeface="Arial" panose="020B0604020202020204" pitchFamily="34" charset="0"/>
                <a:cs typeface="Arial" panose="020B0604020202020204" pitchFamily="34" charset="0"/>
              </a:rPr>
              <a:t>. Zu </a:t>
            </a:r>
            <a:r>
              <a:rPr lang="de-DE" sz="1600" dirty="0">
                <a:latin typeface="Arial" panose="020B0604020202020204" pitchFamily="34" charset="0"/>
                <a:cs typeface="Arial" panose="020B0604020202020204" pitchFamily="34" charset="0"/>
              </a:rPr>
              <a:t>mindestens der zweite Punkt kann durch eine einfache Bedienung </a:t>
            </a:r>
            <a:r>
              <a:rPr lang="de-DE" sz="1600" dirty="0" smtClean="0">
                <a:latin typeface="Arial" panose="020B0604020202020204" pitchFamily="34" charset="0"/>
                <a:cs typeface="Arial" panose="020B0604020202020204" pitchFamily="34" charset="0"/>
              </a:rPr>
              <a:t>der Web-App vermieden </a:t>
            </a:r>
            <a:r>
              <a:rPr lang="de-DE" sz="1600" dirty="0">
                <a:latin typeface="Arial" panose="020B0604020202020204" pitchFamily="34" charset="0"/>
                <a:cs typeface="Arial" panose="020B0604020202020204" pitchFamily="34" charset="0"/>
              </a:rPr>
              <a:t>werden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hlinkClick r:id="rId4" action="ppaction://hlinksldjump"/>
              </a:rPr>
              <a:t>Folie</a:t>
            </a:r>
            <a:r>
              <a:rPr lang="de-DE" sz="1600" dirty="0" smtClean="0">
                <a:latin typeface="Arial" panose="020B0604020202020204" pitchFamily="34" charset="0"/>
                <a:cs typeface="Arial" panose="020B0604020202020204" pitchFamily="34" charset="0"/>
                <a:hlinkClick r:id="rId4" action="ppaction://hlinksldjump"/>
              </a:rPr>
              <a:t> </a:t>
            </a:r>
            <a:r>
              <a:rPr lang="de-DE" sz="1600" dirty="0" smtClean="0">
                <a:latin typeface="Arial" panose="020B0604020202020204" pitchFamily="34" charset="0"/>
                <a:cs typeface="Arial" panose="020B0604020202020204" pitchFamily="34" charset="0"/>
                <a:hlinkClick r:id="rId4" action="ppaction://hlinksldjump"/>
              </a:rPr>
              <a:t>24</a:t>
            </a:r>
            <a:r>
              <a:rPr lang="de-DE" sz="1600" dirty="0" smtClean="0">
                <a:latin typeface="Arial" panose="020B0604020202020204" pitchFamily="34" charset="0"/>
                <a:cs typeface="Arial" panose="020B0604020202020204" pitchFamily="34" charset="0"/>
              </a:rPr>
              <a:t>)</a:t>
            </a:r>
            <a:endParaRPr lang="de-DE" sz="1600" dirty="0" smtClean="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68,2% der Befragten geben an, dass sie kein Interesse daran haben eine eigene Routen zu erstellen</a:t>
            </a:r>
            <a:r>
              <a:rPr lang="de-DE" sz="1600" dirty="0" smtClean="0">
                <a:latin typeface="Arial" panose="020B0604020202020204" pitchFamily="34" charset="0"/>
                <a:cs typeface="Arial" panose="020B0604020202020204" pitchFamily="34" charset="0"/>
              </a:rPr>
              <a:t>. Hier besteht die Herausforderung für das Marketing darin deutlich zu machen, dass Go Happy eine einfache Möglichkeit bietet </a:t>
            </a:r>
            <a:r>
              <a:rPr lang="de-DE" sz="1600" dirty="0">
                <a:latin typeface="Arial" panose="020B0604020202020204" pitchFamily="34" charset="0"/>
                <a:cs typeface="Arial" panose="020B0604020202020204" pitchFamily="34" charset="0"/>
              </a:rPr>
              <a:t>eine Route zu </a:t>
            </a:r>
            <a:r>
              <a:rPr lang="de-DE" sz="1600" dirty="0" smtClean="0">
                <a:latin typeface="Arial" panose="020B0604020202020204" pitchFamily="34" charset="0"/>
                <a:cs typeface="Arial" panose="020B0604020202020204" pitchFamily="34" charset="0"/>
              </a:rPr>
              <a:t>erstellen. Außerdem müssen weitere Vorteile herausgestellt werden wie beispielsweise die Spontanität </a:t>
            </a:r>
            <a:r>
              <a:rPr lang="de-DE" sz="1600" dirty="0">
                <a:latin typeface="Arial" panose="020B0604020202020204" pitchFamily="34" charset="0"/>
                <a:cs typeface="Arial" panose="020B0604020202020204" pitchFamily="34" charset="0"/>
              </a:rPr>
              <a:t>durch </a:t>
            </a:r>
            <a:r>
              <a:rPr lang="de-DE" sz="1600" dirty="0" smtClean="0">
                <a:latin typeface="Arial" panose="020B0604020202020204" pitchFamily="34" charset="0"/>
                <a:cs typeface="Arial" panose="020B0604020202020204" pitchFamily="34" charset="0"/>
              </a:rPr>
              <a:t>Einstellungen. (</a:t>
            </a:r>
            <a:r>
              <a:rPr lang="de-DE" sz="1600" dirty="0">
                <a:latin typeface="Arial" panose="020B0604020202020204" pitchFamily="34" charset="0"/>
                <a:cs typeface="Arial" panose="020B0604020202020204" pitchFamily="34" charset="0"/>
                <a:hlinkClick r:id="rId5" action="ppaction://hlinksldjump"/>
              </a:rPr>
              <a:t>Folie</a:t>
            </a:r>
            <a:r>
              <a:rPr lang="de-DE" sz="1600" dirty="0" smtClean="0">
                <a:latin typeface="Arial" panose="020B0604020202020204" pitchFamily="34" charset="0"/>
                <a:cs typeface="Arial" panose="020B0604020202020204" pitchFamily="34" charset="0"/>
                <a:hlinkClick r:id="rId5" action="ppaction://hlinksldjump"/>
              </a:rPr>
              <a:t> </a:t>
            </a:r>
            <a:r>
              <a:rPr lang="de-DE" sz="1600" dirty="0" smtClean="0">
                <a:latin typeface="Arial" panose="020B0604020202020204" pitchFamily="34" charset="0"/>
                <a:cs typeface="Arial" panose="020B0604020202020204" pitchFamily="34" charset="0"/>
                <a:hlinkClick r:id="rId5" action="ppaction://hlinksldjump"/>
              </a:rPr>
              <a:t>25</a:t>
            </a:r>
            <a:r>
              <a:rPr lang="de-DE" sz="1600" dirty="0" smtClean="0">
                <a:latin typeface="Arial" panose="020B0604020202020204" pitchFamily="34" charset="0"/>
                <a:cs typeface="Arial" panose="020B0604020202020204" pitchFamily="34" charset="0"/>
              </a:rPr>
              <a:t>)</a:t>
            </a:r>
            <a:endParaRPr lang="de-DE" sz="1600" dirty="0" smtClean="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Folgende Informationen sind den Befragten besonders wichtig: Art der Location, Happy Hour Zeiten, Musik &amp; Preisindex, Adresse, Speise-/ </a:t>
            </a:r>
            <a:r>
              <a:rPr lang="de-DE" sz="1600" dirty="0" smtClean="0">
                <a:latin typeface="Arial" panose="020B0604020202020204" pitchFamily="34" charset="0"/>
                <a:cs typeface="Arial" panose="020B0604020202020204" pitchFamily="34" charset="0"/>
              </a:rPr>
              <a:t>Getränkekarte. Diese </a:t>
            </a:r>
            <a:r>
              <a:rPr lang="de-DE" sz="1600" dirty="0">
                <a:latin typeface="Arial" panose="020B0604020202020204" pitchFamily="34" charset="0"/>
                <a:cs typeface="Arial" panose="020B0604020202020204" pitchFamily="34" charset="0"/>
              </a:rPr>
              <a:t>Aspekte beinhaltet das bisherige Konzept </a:t>
            </a:r>
            <a:r>
              <a:rPr lang="de-DE" sz="1600" dirty="0" smtClean="0">
                <a:latin typeface="Arial" panose="020B0604020202020204" pitchFamily="34" charset="0"/>
                <a:cs typeface="Arial" panose="020B0604020202020204" pitchFamily="34" charset="0"/>
              </a:rPr>
              <a:t>noch nicht</a:t>
            </a:r>
            <a:r>
              <a:rPr lang="de-DE" sz="1600" dirty="0">
                <a:latin typeface="Arial" panose="020B0604020202020204" pitchFamily="34" charset="0"/>
                <a:cs typeface="Arial" panose="020B0604020202020204" pitchFamily="34" charset="0"/>
              </a:rPr>
              <a:t>: Art der Location, Musik, Speise-/ </a:t>
            </a:r>
            <a:r>
              <a:rPr lang="de-DE" sz="1600" dirty="0" smtClean="0">
                <a:latin typeface="Arial" panose="020B0604020202020204" pitchFamily="34" charset="0"/>
                <a:cs typeface="Arial" panose="020B0604020202020204" pitchFamily="34" charset="0"/>
              </a:rPr>
              <a:t>Getränkekarte. (</a:t>
            </a:r>
            <a:r>
              <a:rPr lang="de-DE" sz="1600" dirty="0" smtClean="0">
                <a:latin typeface="Arial" panose="020B0604020202020204" pitchFamily="34" charset="0"/>
                <a:cs typeface="Arial" panose="020B0604020202020204" pitchFamily="34" charset="0"/>
                <a:hlinkClick r:id="rId6" action="ppaction://hlinksldjump"/>
              </a:rPr>
              <a:t>Folie </a:t>
            </a:r>
            <a:r>
              <a:rPr lang="de-DE" sz="1600" dirty="0" smtClean="0">
                <a:latin typeface="Arial" panose="020B0604020202020204" pitchFamily="34" charset="0"/>
                <a:cs typeface="Arial" panose="020B0604020202020204" pitchFamily="34" charset="0"/>
                <a:hlinkClick r:id="rId6" action="ppaction://hlinksldjump"/>
              </a:rPr>
              <a:t>29</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33</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0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849342243"/>
              </p:ext>
            </p:extLst>
          </p:nvPr>
        </p:nvGraphicFramePr>
        <p:xfrm>
          <a:off x="251520" y="1196752"/>
          <a:ext cx="8568952" cy="5256582"/>
        </p:xfrm>
        <a:graphic>
          <a:graphicData uri="http://schemas.openxmlformats.org/drawingml/2006/table">
            <a:tbl>
              <a:tblPr firstRow="1" bandRow="1">
                <a:tableStyleId>{5C22544A-7EE6-4342-B048-85BDC9FD1C3A}</a:tableStyleId>
              </a:tblPr>
              <a:tblGrid>
                <a:gridCol w="1885202"/>
                <a:gridCol w="6683750"/>
              </a:tblGrid>
              <a:tr h="338362">
                <a:tc>
                  <a:txBody>
                    <a:bodyPr/>
                    <a:lstStyle/>
                    <a:p>
                      <a:r>
                        <a:rPr lang="de-DE" sz="1600" dirty="0" smtClean="0">
                          <a:latin typeface="Arial" panose="020B0604020202020204" pitchFamily="34" charset="0"/>
                          <a:cs typeface="Arial" panose="020B0604020202020204" pitchFamily="34" charset="0"/>
                        </a:rPr>
                        <a:t>Team</a:t>
                      </a:r>
                      <a:endParaRPr lang="de-DE" sz="1600" dirty="0">
                        <a:latin typeface="Arial" panose="020B0604020202020204" pitchFamily="34" charset="0"/>
                        <a:cs typeface="Arial" panose="020B0604020202020204" pitchFamily="34" charset="0"/>
                      </a:endParaRPr>
                    </a:p>
                  </a:txBody>
                  <a:tcPr>
                    <a:solidFill>
                      <a:srgbClr val="3F51B5"/>
                    </a:solidFill>
                  </a:tcPr>
                </a:tc>
                <a:tc>
                  <a:txBody>
                    <a:bodyPr/>
                    <a:lstStyle/>
                    <a:p>
                      <a:r>
                        <a:rPr lang="de-DE" sz="1600" dirty="0" smtClean="0">
                          <a:latin typeface="Arial" panose="020B0604020202020204" pitchFamily="34" charset="0"/>
                          <a:cs typeface="Arial" panose="020B0604020202020204" pitchFamily="34" charset="0"/>
                        </a:rPr>
                        <a:t>Kommentar</a:t>
                      </a:r>
                      <a:endParaRPr lang="de-DE" sz="1600" dirty="0">
                        <a:latin typeface="Arial" panose="020B0604020202020204" pitchFamily="34" charset="0"/>
                        <a:cs typeface="Arial" panose="020B0604020202020204" pitchFamily="34" charset="0"/>
                      </a:endParaRPr>
                    </a:p>
                  </a:txBody>
                  <a:tcPr>
                    <a:solidFill>
                      <a:srgbClr val="3F51B5"/>
                    </a:solidFill>
                  </a:tcPr>
                </a:tc>
              </a:tr>
              <a:tr h="1075308">
                <a:tc>
                  <a:txBody>
                    <a:bodyPr/>
                    <a:lstStyle/>
                    <a:p>
                      <a:r>
                        <a:rPr lang="de-DE" sz="1600" dirty="0" smtClean="0">
                          <a:latin typeface="Arial" panose="020B0604020202020204" pitchFamily="34" charset="0"/>
                          <a:cs typeface="Arial" panose="020B0604020202020204" pitchFamily="34" charset="0"/>
                        </a:rPr>
                        <a:t>Marketing</a:t>
                      </a:r>
                      <a:endParaRPr lang="de-DE" sz="1600" dirty="0">
                        <a:latin typeface="Arial" panose="020B0604020202020204" pitchFamily="34" charset="0"/>
                        <a:cs typeface="Arial" panose="020B0604020202020204"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Bekanntmachung und Herausstellung der Vorteile unserer einmaligen Funktionalitäten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Der</a:t>
                      </a:r>
                      <a:r>
                        <a:rPr lang="de-DE" sz="1600" baseline="0" dirty="0" smtClean="0">
                          <a:latin typeface="Arial" panose="020B0604020202020204" pitchFamily="34" charset="0"/>
                          <a:cs typeface="Arial" panose="020B0604020202020204" pitchFamily="34" charset="0"/>
                        </a:rPr>
                        <a:t> Fokus bei der Datenbeschaffung sollte vorerst auf Stuttgart-Mitte liegen.</a:t>
                      </a:r>
                      <a:endParaRPr lang="de-DE" sz="1600" dirty="0">
                        <a:latin typeface="Arial" panose="020B0604020202020204" pitchFamily="34" charset="0"/>
                        <a:cs typeface="Arial" panose="020B0604020202020204" pitchFamily="34" charset="0"/>
                      </a:endParaRPr>
                    </a:p>
                  </a:txBody>
                  <a:tcPr/>
                </a:tc>
              </a:tr>
              <a:tr h="1360626">
                <a:tc>
                  <a:txBody>
                    <a:bodyPr/>
                    <a:lstStyle/>
                    <a:p>
                      <a:r>
                        <a:rPr lang="de-DE" sz="1600" dirty="0" smtClean="0">
                          <a:latin typeface="Arial" panose="020B0604020202020204" pitchFamily="34" charset="0"/>
                          <a:cs typeface="Arial" panose="020B0604020202020204" pitchFamily="34" charset="0"/>
                        </a:rPr>
                        <a:t>Frontend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Aufnahme von öffentlichen Verkehrsmitteln in die Routenplanung</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Beachtung der Fußwege von maximal 10 Minuten in den vordefinierten Routen</a:t>
                      </a:r>
                      <a:endParaRPr lang="de-DE" sz="1600" dirty="0">
                        <a:latin typeface="Arial" panose="020B0604020202020204" pitchFamily="34" charset="0"/>
                        <a:cs typeface="Arial" panose="020B0604020202020204" pitchFamily="34" charset="0"/>
                      </a:endParaRPr>
                    </a:p>
                  </a:txBody>
                  <a:tcPr/>
                </a:tc>
              </a:tr>
              <a:tr h="1571604">
                <a:tc>
                  <a:txBody>
                    <a:bodyPr/>
                    <a:lstStyle/>
                    <a:p>
                      <a:r>
                        <a:rPr lang="de-DE" sz="1600" dirty="0" smtClean="0">
                          <a:latin typeface="Arial" panose="020B0604020202020204" pitchFamily="34" charset="0"/>
                          <a:cs typeface="Arial" panose="020B0604020202020204" pitchFamily="34" charset="0"/>
                        </a:rPr>
                        <a:t>Design</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Einfache Bedienbarkeit und Übersichtlichkeit ist den befragten zu Folge wichtig für die Nutzung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r h="910682">
                <a:tc>
                  <a:txBody>
                    <a:bodyPr/>
                    <a:lstStyle/>
                    <a:p>
                      <a:r>
                        <a:rPr lang="de-DE" sz="1600" dirty="0" smtClean="0">
                          <a:latin typeface="Arial" panose="020B0604020202020204" pitchFamily="34" charset="0"/>
                          <a:cs typeface="Arial" panose="020B0604020202020204" pitchFamily="34" charset="0"/>
                        </a:rPr>
                        <a:t>Backend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bzw. Auslesen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bl>
          </a:graphicData>
        </a:graphic>
      </p:graphicFrame>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Teamübersicht</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382308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800" b="1" dirty="0">
                <a:latin typeface="Arial" panose="020B0604020202020204" pitchFamily="34" charset="0"/>
                <a:cs typeface="Arial" panose="020B0604020202020204" pitchFamily="34" charset="0"/>
              </a:rPr>
              <a:t>Optimierungsbedarf bei Umfrage II </a:t>
            </a:r>
            <a:endParaRPr lang="de-DE" sz="1800" dirty="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Mehr Stadtgebiete als Wohnort zur Vorauswahl</a:t>
            </a:r>
          </a:p>
          <a:p>
            <a:r>
              <a:rPr lang="de-DE" sz="1800" dirty="0" smtClean="0">
                <a:latin typeface="Arial" panose="020B0604020202020204" pitchFamily="34" charset="0"/>
                <a:cs typeface="Arial" panose="020B0604020202020204" pitchFamily="34" charset="0"/>
              </a:rPr>
              <a:t>Laufzeit der Umfrage auf eine Woche beschränken mit intensiverer Ankündigung</a:t>
            </a:r>
            <a:endParaRPr lang="de-DE" sz="1800" dirty="0">
              <a:latin typeface="Arial" panose="020B0604020202020204" pitchFamily="34" charset="0"/>
              <a:cs typeface="Arial" panose="020B0604020202020204" pitchFamily="34" charset="0"/>
            </a:endParaRPr>
          </a:p>
        </p:txBody>
      </p:sp>
      <p:sp>
        <p:nvSpPr>
          <p:cNvPr id="4"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7. Weiteres</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29500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4</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Häufigkeit des Weggehens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53,2%</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1 bis 2 mal im Monat </a:t>
            </a:r>
            <a:r>
              <a:rPr lang="de-DE" sz="1600" dirty="0">
                <a:latin typeface="Arial" panose="020B0604020202020204" pitchFamily="34" charset="0"/>
                <a:cs typeface="Arial" panose="020B0604020202020204" pitchFamily="34" charset="0"/>
              </a:rPr>
              <a:t>in Stuttgart etwas trinken.</a:t>
            </a:r>
          </a:p>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35%</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mindestens einmal </a:t>
            </a:r>
            <a:r>
              <a:rPr lang="de-DE" sz="1600" dirty="0">
                <a:latin typeface="Arial" panose="020B0604020202020204" pitchFamily="34" charset="0"/>
                <a:cs typeface="Arial" panose="020B0604020202020204" pitchFamily="34" charset="0"/>
              </a:rPr>
              <a:t>oder </a:t>
            </a:r>
            <a:r>
              <a:rPr lang="de-DE" sz="1600" b="1" dirty="0">
                <a:latin typeface="Arial" panose="020B0604020202020204" pitchFamily="34" charset="0"/>
                <a:cs typeface="Arial" panose="020B0604020202020204" pitchFamily="34" charset="0"/>
              </a:rPr>
              <a:t>mehr als einmal die Woche </a:t>
            </a:r>
            <a:r>
              <a:rPr lang="de-DE" sz="1600" dirty="0">
                <a:latin typeface="Arial" panose="020B0604020202020204" pitchFamily="34" charset="0"/>
                <a:cs typeface="Arial" panose="020B0604020202020204" pitchFamily="34" charset="0"/>
              </a:rPr>
              <a:t>in Stuttgart etwas trinken</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Die Ergebnisse sind somit für unsere Zwecke Aussagekräftig.</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 </a:t>
            </a:r>
            <a:r>
              <a:rPr lang="de-DE" sz="1600" dirty="0">
                <a:latin typeface="Arial" panose="020B0604020202020204" pitchFamily="34" charset="0"/>
                <a:cs typeface="Arial" panose="020B0604020202020204" pitchFamily="34" charset="0"/>
              </a:rPr>
              <a:t>– Wie oft gehst du in Stuttgart abends etwas trinken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216</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3901881881"/>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450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3347</Words>
  <Application>Microsoft Office PowerPoint</Application>
  <PresentationFormat>Bildschirmpräsentation (4:3)</PresentationFormat>
  <Paragraphs>346</Paragraphs>
  <Slides>35</Slides>
  <Notes>0</Notes>
  <HiddenSlides>0</HiddenSlides>
  <MMClips>0</MMClips>
  <ScaleCrop>false</ScaleCrop>
  <HeadingPairs>
    <vt:vector size="4" baseType="variant">
      <vt:variant>
        <vt:lpstr>Design</vt:lpstr>
      </vt:variant>
      <vt:variant>
        <vt:i4>1</vt:i4>
      </vt:variant>
      <vt:variant>
        <vt:lpstr>Folientitel</vt:lpstr>
      </vt:variant>
      <vt:variant>
        <vt:i4>35</vt:i4>
      </vt:variant>
    </vt:vector>
  </HeadingPairs>
  <TitlesOfParts>
    <vt:vector size="36" baseType="lpstr">
      <vt:lpstr>Larissa-Design</vt:lpstr>
      <vt:lpstr>„Go Happy“ Marktforschung  - Team Marketing -    Analyse von Umfrage I  (Arbeitspaket 5.5)</vt:lpstr>
      <vt:lpstr>PowerPoint-Präsentation</vt:lpstr>
      <vt:lpstr>1. Allgemeines – Ziel, Durchführung und Analyse der Umfrage</vt:lpstr>
      <vt:lpstr>1. Allgemeines – Teilnehmerzahlen</vt:lpstr>
      <vt:lpstr>1. Allgemeines – Geschlecht der Teilnehmer</vt:lpstr>
      <vt:lpstr>1. Allgemeines – Alter der Teilnehmer</vt:lpstr>
      <vt:lpstr>1. Allgemeines – Tätigkeit der Teilnehmer</vt:lpstr>
      <vt:lpstr>1. Allgemeines – Wohnort der Teilnehmer</vt:lpstr>
      <vt:lpstr>2. Ausgehverhalten – Häufigkeit des Weggehens</vt:lpstr>
      <vt:lpstr>2. Ausgehverhalten – Tage an welchen Weggegangen wird</vt:lpstr>
      <vt:lpstr>2. Ausgehverhalten – Stadtgebiete in welchen Weggegangen wird</vt:lpstr>
      <vt:lpstr>2. Ausgehverhalten – Größe der Gruppen</vt:lpstr>
      <vt:lpstr>2. Ausgehverhalten – Aufenthaltsdauer in einer Location</vt:lpstr>
      <vt:lpstr>3. Happy Hours – Einordnung von Gedanken zu Happy Hour</vt:lpstr>
      <vt:lpstr>3. Happy Hours – Nutzungsverhalten von Happy Hours</vt:lpstr>
      <vt:lpstr>3. Happy Hours – Zusammenhang zwischen Happy Hour und Location</vt:lpstr>
      <vt:lpstr>3. Happy Hours – Anzahl der besuchten Happy Hours</vt:lpstr>
      <vt:lpstr>3. Happy Hours – Anzahl der besuchten Happy Hours</vt:lpstr>
      <vt:lpstr>4. Route – Fortbewegungsmittel zwischen den Locations</vt:lpstr>
      <vt:lpstr>4. Route – Bereitschaft zu Fuß zu gehen in Minuten</vt:lpstr>
      <vt:lpstr>4. Route – Planung des Abends</vt:lpstr>
      <vt:lpstr>4. Route – Funktion: Vordefinierte Route</vt:lpstr>
      <vt:lpstr>4. Route – Funktion: Vordefinierte Route</vt:lpstr>
      <vt:lpstr>4. Route – Funktion: Vordefinierte Route</vt:lpstr>
      <vt:lpstr>4. Route – Funktion: Selbsterstellte Route</vt:lpstr>
      <vt:lpstr>4. Route – Funktion: Selbsterstellte Route</vt:lpstr>
      <vt:lpstr>4. Route – Funktion: Selbsterstellte Route</vt:lpstr>
      <vt:lpstr>5. Informationen zu den Locations – Informationsquelle</vt:lpstr>
      <vt:lpstr>5. Informationen zu den Locations – Art der Informationen</vt:lpstr>
      <vt:lpstr>5. Informationen zu den Locations – Vertrauen bei Empfehlungen</vt:lpstr>
      <vt:lpstr>5. Informationen zu den Locations – Erfahrungen mit Empfehlungen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157</cp:revision>
  <dcterms:created xsi:type="dcterms:W3CDTF">2014-12-18T08:50:14Z</dcterms:created>
  <dcterms:modified xsi:type="dcterms:W3CDTF">2014-12-22T14:49:09Z</dcterms:modified>
</cp:coreProperties>
</file>