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315" r:id="rId4"/>
    <p:sldId id="317" r:id="rId5"/>
    <p:sldId id="321" r:id="rId6"/>
    <p:sldId id="324" r:id="rId7"/>
    <p:sldId id="320" r:id="rId8"/>
    <p:sldId id="322" r:id="rId9"/>
    <p:sldId id="325" r:id="rId10"/>
    <p:sldId id="323" r:id="rId11"/>
    <p:sldId id="332" r:id="rId12"/>
    <p:sldId id="326" r:id="rId13"/>
    <p:sldId id="333" r:id="rId14"/>
    <p:sldId id="327" r:id="rId15"/>
    <p:sldId id="328" r:id="rId16"/>
    <p:sldId id="334" r:id="rId17"/>
    <p:sldId id="330" r:id="rId18"/>
    <p:sldId id="331" r:id="rId19"/>
    <p:sldId id="335" r:id="rId20"/>
    <p:sldId id="329" r:id="rId21"/>
    <p:sldId id="319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 &amp; Agenda" id="{38E2FC1F-0DA6-4424-A86C-C88102376616}">
          <p14:sldIdLst>
            <p14:sldId id="256"/>
            <p14:sldId id="257"/>
          </p14:sldIdLst>
        </p14:section>
        <p14:section name="Allgemeines" id="{60A487B5-B36F-40D2-B848-824A81790F7F}">
          <p14:sldIdLst>
            <p14:sldId id="315"/>
          </p14:sldIdLst>
        </p14:section>
        <p14:section name="Theorie" id="{1250AFFC-8C1B-42B1-922C-8C673990507E}">
          <p14:sldIdLst>
            <p14:sldId id="317"/>
            <p14:sldId id="321"/>
            <p14:sldId id="324"/>
            <p14:sldId id="320"/>
            <p14:sldId id="322"/>
            <p14:sldId id="325"/>
            <p14:sldId id="323"/>
            <p14:sldId id="332"/>
          </p14:sldIdLst>
        </p14:section>
        <p14:section name="Produktpolitik" id="{6E3507A4-FF0B-4034-8B2A-ADCA8CDC8F1F}">
          <p14:sldIdLst>
            <p14:sldId id="326"/>
            <p14:sldId id="333"/>
          </p14:sldIdLst>
        </p14:section>
        <p14:section name="Preispolitik" id="{FA62578E-8ECB-47EF-BEA6-ECDD791E439E}">
          <p14:sldIdLst>
            <p14:sldId id="327"/>
          </p14:sldIdLst>
        </p14:section>
        <p14:section name="Kommunikationspolitik" id="{923C96BE-116F-4EAB-8703-92B4F019BBEA}">
          <p14:sldIdLst>
            <p14:sldId id="328"/>
            <p14:sldId id="334"/>
            <p14:sldId id="330"/>
            <p14:sldId id="331"/>
            <p14:sldId id="335"/>
          </p14:sldIdLst>
        </p14:section>
        <p14:section name="Vertriebspolitik" id="{AB026B3A-18A8-4708-B1E2-2548F95DC5C4}">
          <p14:sldIdLst>
            <p14:sldId id="329"/>
          </p14:sldIdLst>
        </p14:section>
        <p14:section name="Erkenntnisse" id="{1F5D3F0E-2E10-417D-B3B3-F875A4E86560}">
          <p14:sldIdLst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1B5"/>
    <a:srgbClr val="FF5722"/>
    <a:srgbClr val="05328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38" autoAdjust="0"/>
    <p:restoredTop sz="94236" autoAdjust="0"/>
  </p:normalViewPr>
  <p:slideViewPr>
    <p:cSldViewPr>
      <p:cViewPr varScale="1">
        <p:scale>
          <a:sx n="70" d="100"/>
          <a:sy n="70" d="100"/>
        </p:scale>
        <p:origin x="153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72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imo%20B&#252;hler\Documents\Studium\DHBW\5.%20Semester\Projekt\Anzahl%20Teilnehm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2298400"/>
        <c:axId val="141727216"/>
      </c:lineChart>
      <c:catAx>
        <c:axId val="14229840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de-DE"/>
          </a:p>
        </c:txPr>
        <c:crossAx val="141727216"/>
        <c:crosses val="autoZero"/>
        <c:auto val="1"/>
        <c:lblAlgn val="ctr"/>
        <c:lblOffset val="100"/>
        <c:noMultiLvlLbl val="1"/>
      </c:catAx>
      <c:valAx>
        <c:axId val="1417272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229840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A7A4A-CCA3-4709-AE5C-B70612B70DF1}" type="datetimeFigureOut">
              <a:rPr lang="de-DE" smtClean="0"/>
              <a:t>23.01.2015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17D93-6CC5-4694-AC2A-3B4F9B0852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F2883-04BD-4DAA-A948-CECBCBEE6FE5}" type="datetime1">
              <a:rPr lang="de-DE" smtClean="0"/>
              <a:t>23.01.2015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60FF-8589-41DB-9CB8-FDB1C8712399}" type="datetime1">
              <a:rPr lang="de-DE" smtClean="0"/>
              <a:t>23.01.2015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37D0-88EC-4346-89A2-12A8BFE82AE0}" type="datetime1">
              <a:rPr lang="de-DE" smtClean="0"/>
              <a:t>23.01.2015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791F-321E-4EF0-AC89-9B5E051C81F3}" type="datetime1">
              <a:rPr lang="de-DE" smtClean="0"/>
              <a:t>23.01.2015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4B83-AE53-475A-B355-0AED6E3516CC}" type="datetime1">
              <a:rPr lang="de-DE" smtClean="0"/>
              <a:t>23.01.2015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A012-88D8-4AE7-A552-67D70864FA8B}" type="datetime1">
              <a:rPr lang="de-DE" smtClean="0"/>
              <a:t>23.01.2015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CB48-45BE-499D-B356-702A3B0F6605}" type="datetime1">
              <a:rPr lang="de-DE" smtClean="0"/>
              <a:t>23.01.2015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A0AF-5ECC-4B67-9F23-F59426C3F899}" type="datetime1">
              <a:rPr lang="de-DE" smtClean="0"/>
              <a:t>23.01.2015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BF5A-73F9-4FED-85E2-9D3FB2FE8876}" type="datetime1">
              <a:rPr lang="de-DE" smtClean="0"/>
              <a:t>23.01.2015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40A4-1922-4BD0-8989-420CEAEC6415}" type="datetime1">
              <a:rPr lang="de-DE" smtClean="0"/>
              <a:t>23.01.2015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358D-4B12-427F-A2AC-2C169FFB3FF5}" type="datetime1">
              <a:rPr lang="de-DE" smtClean="0"/>
              <a:t>23.01.2015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EDF5D-2518-4F93-A6BB-C2198E8D704A}" type="datetime1">
              <a:rPr lang="de-DE" smtClean="0"/>
              <a:t>23.01.2015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199260" y="6457528"/>
            <a:ext cx="576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69062" y="2932460"/>
            <a:ext cx="8208000" cy="3240360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37687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de-DE" sz="4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„Go Happy“ </a:t>
            </a:r>
            <a:br>
              <a:rPr lang="de-DE" sz="4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Marketingkonzept </a:t>
            </a:r>
            <a:br>
              <a:rPr lang="de-DE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Klassische </a:t>
            </a:r>
            <a:r>
              <a:rPr lang="de-DE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Medien </a:t>
            </a:r>
            <a:r>
              <a:rPr lang="de-DE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(Arbeitspaket 5.8)</a:t>
            </a:r>
            <a:r>
              <a:rPr lang="de-DE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2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Logo 1 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299" y="620688"/>
            <a:ext cx="1393523" cy="139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26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Theorie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Vertriebspolitik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Absatzkanalsystem gestalten, um die räumliche und zeitliche Distanz zwischen Unternehmen und Kunde zu überwinden. 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i.d.R. auf verschiedene Absatzmittler, d.h. Händler (indirekter Vertrieb)</a:t>
            </a:r>
            <a:b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79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Marketinginstrumente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1600" dirty="0"/>
          </a:p>
        </p:txBody>
      </p:sp>
      <p:sp>
        <p:nvSpPr>
          <p:cNvPr id="9" name="Rechteck 8"/>
          <p:cNvSpPr/>
          <p:nvPr/>
        </p:nvSpPr>
        <p:spPr>
          <a:xfrm>
            <a:off x="457200" y="1608460"/>
            <a:ext cx="89318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Eingesetzte Marketinginstrumente für „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Go Happy</a:t>
            </a:r>
            <a:r>
              <a:rPr lang="de-D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“: 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47868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a) Produktpolitik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Name und Slogan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einprägsam </a:t>
            </a: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Wiedererkennungswert schaffen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Einfacher Name: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GoHappy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Slogan: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GoHappy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die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Tryin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39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a) Produktpolitik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Umfrage I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möglichen Nutzer wurden befragt (hauptsächlich Studenten)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Ziel: 	inhaltliche Aspekte festzuhalten und 			Kundenwünsche / Vorlieben aufzunehmen</a:t>
            </a:r>
          </a:p>
          <a:p>
            <a:pPr marL="457200" lvl="1" indent="0">
              <a:buNone/>
            </a:pP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Umfrage II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Layout bewertet und Verbesserungsvorschläge gesammelt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Ziel: 	Erstellung einer optimalen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WebApp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für Nutzer</a:t>
            </a:r>
          </a:p>
          <a:p>
            <a:pPr marL="0" indent="0">
              <a:buNone/>
            </a:pPr>
            <a:endParaRPr lang="de-DE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78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 b) Preispolitik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Derzeit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ist kein Preis für die Nutzung von 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„Go Happy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“ angedacht. </a:t>
            </a:r>
            <a:endParaRPr lang="de-D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Blick in die Zukunft: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Einnahmen durch Werbung?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Entwicklung einer Android- oder IOS-Lösung und Verkauf durch </a:t>
            </a:r>
            <a:r>
              <a:rPr lang="de-DE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Appstore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und Playstore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620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 c) Kommunikationspolitik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Kommunikation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mit Kunden über 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Umfragen: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Vorstellung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unserer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Web-Applikation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Kommunikation über klassische Mediawerbung: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25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 c) Kommunikationspolitik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Werbung </a:t>
            </a:r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in Printmedien: </a:t>
            </a:r>
          </a:p>
          <a:p>
            <a:pPr marL="0" indent="0">
              <a:buNone/>
            </a:pPr>
            <a:endParaRPr lang="de-D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Inserat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in Partyratgebern </a:t>
            </a:r>
            <a:endParaRPr lang="de-D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überwiegend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in kostenlosen Zeitschriften, da Zielgruppe eher Studenten und Schüler 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sind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. B. Moritz </a:t>
            </a:r>
            <a:endParaRPr lang="de-D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Anzeige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sollte in der Seite der Ausgeh-Locations/Freizeitgestaltung 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sein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98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 c) Kommunikationspolitik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Radiowerbung</a:t>
            </a:r>
            <a:endParaRPr lang="de-DE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-457200">
              <a:lnSpc>
                <a:spcPct val="110000"/>
              </a:lnSpc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Radiosender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für Stuttgart über die Web-Applikation informieren 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(evtl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Schleichwerbung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während der 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Moderation)</a:t>
            </a:r>
          </a:p>
          <a:p>
            <a:pPr marL="0" lvl="1" indent="0">
              <a:buNone/>
            </a:pPr>
            <a:endParaRPr lang="de-D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Außenwerbung</a:t>
            </a:r>
          </a:p>
          <a:p>
            <a:pPr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Plakate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gezielt platzieren, z. B. an Schulen, Hochschulen, Universitäten, Locations mit </a:t>
            </a:r>
            <a:r>
              <a:rPr lang="de-DE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HappyHours</a:t>
            </a:r>
            <a:endParaRPr lang="de-D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31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 c) Kommunikationspolitik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Flyer &amp; Plakate mit </a:t>
            </a:r>
          </a:p>
          <a:p>
            <a:pPr marL="0" indent="0">
              <a:buNone/>
            </a:pP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folgendem Layout: 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Gezielte Anbringung der Plakate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Gezielte Verteilung der Flyer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18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657360"/>
            <a:ext cx="3863984" cy="57959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7554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2800" b="1" dirty="0" smtClean="0"/>
              <a:t>3 c) Kommunikationspolitik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 Werbeartikel</a:t>
            </a:r>
          </a:p>
          <a:p>
            <a:pPr marL="0" indent="0">
              <a:buNone/>
            </a:pPr>
            <a:endParaRPr lang="de-D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Streichholzschachteln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mit Logo &amp; Slogan (in Locations auslegen)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Kugelschreiber mit Logo &amp; Slogan (in Locations auslegen)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Kärtchen mit QR-Code zur Web-Applikation „Go Happy“ (Art Visitenkarte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09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/>
          <p:cNvGrpSpPr/>
          <p:nvPr/>
        </p:nvGrpSpPr>
        <p:grpSpPr>
          <a:xfrm>
            <a:off x="-22860" y="2358405"/>
            <a:ext cx="8892480" cy="504056"/>
            <a:chOff x="-22860" y="1655088"/>
            <a:chExt cx="8892480" cy="504056"/>
          </a:xfrm>
        </p:grpSpPr>
        <p:sp>
          <p:nvSpPr>
            <p:cNvPr id="16" name="Rechteck 15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Theorie </a:t>
              </a:r>
              <a:endPara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lussdiagramm: Verzögerung 16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Titel 1"/>
          <p:cNvSpPr txBox="1">
            <a:spLocks/>
          </p:cNvSpPr>
          <p:nvPr/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-22860" y="1721763"/>
            <a:ext cx="8892480" cy="504056"/>
            <a:chOff x="-22860" y="1655088"/>
            <a:chExt cx="8892480" cy="504056"/>
          </a:xfrm>
        </p:grpSpPr>
        <p:sp>
          <p:nvSpPr>
            <p:cNvPr id="13" name="Rechteck 12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Allgemeines</a:t>
              </a:r>
              <a:endPara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lussdiagramm: Verzögerung 10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grpSp>
        <p:nvGrpSpPr>
          <p:cNvPr id="23" name="Gruppieren 22"/>
          <p:cNvGrpSpPr/>
          <p:nvPr/>
        </p:nvGrpSpPr>
        <p:grpSpPr>
          <a:xfrm>
            <a:off x="-11905" y="2996952"/>
            <a:ext cx="8892480" cy="504056"/>
            <a:chOff x="-22860" y="1655088"/>
            <a:chExt cx="8892480" cy="504056"/>
          </a:xfrm>
        </p:grpSpPr>
        <p:sp>
          <p:nvSpPr>
            <p:cNvPr id="24" name="Rechteck 23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Marketinginstrumente</a:t>
              </a:r>
              <a:endPara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lussdiagramm: Verzögerung 24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83568" y="4293096"/>
            <a:ext cx="8186052" cy="504056"/>
            <a:chOff x="-22860" y="1655088"/>
            <a:chExt cx="8892480" cy="504056"/>
          </a:xfrm>
        </p:grpSpPr>
        <p:sp>
          <p:nvSpPr>
            <p:cNvPr id="20" name="Rechteck 19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Preispolitik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lussdiagramm: Verzögerung 20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683568" y="3645024"/>
            <a:ext cx="8186052" cy="504056"/>
            <a:chOff x="-22860" y="1655088"/>
            <a:chExt cx="8892480" cy="504056"/>
          </a:xfrm>
        </p:grpSpPr>
        <p:sp>
          <p:nvSpPr>
            <p:cNvPr id="28" name="Rechteck 27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Produktpolitik</a:t>
              </a:r>
              <a:endParaRPr lang="de-DE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lussdiagramm: Verzögerung 28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0" name="Rechteck 29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683568" y="5589240"/>
            <a:ext cx="8196212" cy="504056"/>
            <a:chOff x="-22860" y="1655088"/>
            <a:chExt cx="8892480" cy="504056"/>
          </a:xfrm>
        </p:grpSpPr>
        <p:sp>
          <p:nvSpPr>
            <p:cNvPr id="33" name="Rechteck 32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Vertriebspolitik</a:t>
              </a:r>
              <a:endParaRPr lang="de-DE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lussdiagramm: Verzögerung 33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35" name="Rechteck 34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693728" y="4941168"/>
            <a:ext cx="8186052" cy="504056"/>
            <a:chOff x="-22860" y="1655088"/>
            <a:chExt cx="8892480" cy="504056"/>
          </a:xfrm>
        </p:grpSpPr>
        <p:sp>
          <p:nvSpPr>
            <p:cNvPr id="37" name="Rechteck 36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Kommunikationspolitik</a:t>
              </a:r>
              <a:endPara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lussdiagramm: Verzögerung 37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-11112" y="6237312"/>
            <a:ext cx="8892480" cy="504056"/>
            <a:chOff x="-22860" y="1655088"/>
            <a:chExt cx="8892480" cy="504056"/>
          </a:xfrm>
        </p:grpSpPr>
        <p:sp>
          <p:nvSpPr>
            <p:cNvPr id="41" name="Rechteck 40"/>
            <p:cNvSpPr/>
            <p:nvPr/>
          </p:nvSpPr>
          <p:spPr>
            <a:xfrm>
              <a:off x="573405" y="1693188"/>
              <a:ext cx="8256592" cy="432000"/>
            </a:xfrm>
            <a:prstGeom prst="rect">
              <a:avLst/>
            </a:prstGeom>
            <a:gradFill flip="none" rotWithShape="1">
              <a:gsLst>
                <a:gs pos="0">
                  <a:srgbClr val="3F51B5"/>
                </a:gs>
                <a:gs pos="48000">
                  <a:schemeClr val="accent1">
                    <a:tint val="44500"/>
                    <a:satMod val="160000"/>
                  </a:schemeClr>
                </a:gs>
                <a:gs pos="90000">
                  <a:schemeClr val="bg1"/>
                </a:gs>
                <a:gs pos="7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Fazit</a:t>
              </a:r>
              <a:endParaRPr lang="de-DE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lussdiagramm: Verzögerung 41"/>
            <p:cNvSpPr/>
            <p:nvPr/>
          </p:nvSpPr>
          <p:spPr>
            <a:xfrm>
              <a:off x="-11905" y="1665107"/>
              <a:ext cx="504000" cy="486000"/>
            </a:xfrm>
            <a:prstGeom prst="flowChartDelay">
              <a:avLst/>
            </a:prstGeom>
            <a:solidFill>
              <a:srgbClr val="3F51B5"/>
            </a:solidFill>
            <a:ln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hteck 42"/>
            <p:cNvSpPr/>
            <p:nvPr/>
          </p:nvSpPr>
          <p:spPr>
            <a:xfrm>
              <a:off x="-22860" y="1655088"/>
              <a:ext cx="8892480" cy="504056"/>
            </a:xfrm>
            <a:prstGeom prst="rect">
              <a:avLst/>
            </a:prstGeom>
            <a:noFill/>
            <a:ln w="9525">
              <a:solidFill>
                <a:srgbClr val="3F51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0411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 d) 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Vertriebspolitik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Zielgruppe: </a:t>
            </a: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Studenten</a:t>
            </a: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Schüler</a:t>
            </a: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junge Erwachsene</a:t>
            </a: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Sparsame Personen</a:t>
            </a:r>
          </a:p>
          <a:p>
            <a:pPr marL="57150" indent="0">
              <a:buNone/>
            </a:pPr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Absatzkanal: </a:t>
            </a: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Persönlich </a:t>
            </a: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Internetgestützt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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600" dirty="0" err="1"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 Media…</a:t>
            </a: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Locations mit Happy Hour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77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68760"/>
            <a:ext cx="8003232" cy="518457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endParaRPr lang="de-D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Klassische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Medien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für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die Vermarktung von „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GoHappy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“ nur in geringem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Maß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Werbemittel sollen z.B. Flyer, Streichhölzer, Plakate genutzt werden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Die Werbemittel müssen geschickt platziert werden, z.B. Plakat an Universität/Hochschule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Bei der Gestaltung der Werbemittel sollte – wie durch die Befragten mehrmals bestätigt – darauf aufmerksam gemacht werden, dass mit Hilfe der Web-Anwendung „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GoHappy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 ganz schnell eine Route für den Abend mit vielen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HappyHours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geplant werden kann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21</a:t>
            </a:fld>
            <a:endParaRPr lang="de-DE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 Fazit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19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Allgemeines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83568" y="2124100"/>
            <a:ext cx="8208000" cy="1736948"/>
          </a:xfrm>
          <a:prstGeom prst="rect">
            <a:avLst/>
          </a:prstGeom>
          <a:solidFill>
            <a:srgbClr val="3F51B5"/>
          </a:solidFill>
          <a:ln>
            <a:solidFill>
              <a:srgbClr val="3F5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611560" y="136477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Ziel und 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Durchführung </a:t>
            </a:r>
            <a:endParaRPr lang="de-DE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Planung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von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Marketingaktivitäten zur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Promotion der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Web-Applikation „Go Happy“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pic>
        <p:nvPicPr>
          <p:cNvPr id="14" name="Picture 4" descr="Logo 1 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843789"/>
            <a:ext cx="1393523" cy="139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72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Theorie </a:t>
            </a:r>
            <a:r>
              <a:rPr lang="de-DE" sz="2000" i="1" dirty="0"/>
              <a:t>(Quelle: Gabler Wirtschaftslexikon</a:t>
            </a:r>
            <a:r>
              <a:rPr lang="de-DE" sz="2000" i="1" dirty="0" smtClean="0"/>
              <a:t>)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Marketing: 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Bündel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von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marktgerichteten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Maßnahmen um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absatzpolitischen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Ziele eines Unternehmens zu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erreichen.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Herausforderung: </a:t>
            </a: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Marktveränderungen und Bedürfnisverschiebungen erkennen, um rechtzeitig Wettbewerbsvorteile aufzubauen. </a:t>
            </a:r>
          </a:p>
          <a:p>
            <a:pPr marL="0" indent="0">
              <a:buNone/>
            </a:pP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Zentrale </a:t>
            </a:r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Aufgabe des </a:t>
            </a:r>
            <a:r>
              <a:rPr lang="de-D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Marketingmanagements: 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Möglichkeiten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zur Nutzensteigerung zu identifizieren und den Nutzen für Kunden nachhaltig zu erhöhen.</a:t>
            </a:r>
          </a:p>
          <a:p>
            <a:pPr marL="0" indent="0">
              <a:buNone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 dirty="0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98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Theorie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Marketingstrategien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mit Hilfe von Marketing-Instrumenten:  </a:t>
            </a:r>
          </a:p>
          <a:p>
            <a:pPr lvl="1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Produktpolitik</a:t>
            </a:r>
          </a:p>
          <a:p>
            <a:pPr lvl="1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Preispolitik</a:t>
            </a:r>
          </a:p>
          <a:p>
            <a:pPr lvl="1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Kommunikationspolitik</a:t>
            </a:r>
          </a:p>
          <a:p>
            <a:pPr lvl="1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Vertriebspolitik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3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Theorie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Produktpolitik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Entscheidungen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die die Gestaltung des Leistungsprogramms eines Unternehmens betreffen. 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z.B. die Analyse, Planung und Umsetzung von Produktveränderungen und Serviceleistungen, die Markenpolitik, Namensgebung sowie die Verpackungsgestaltung.</a:t>
            </a:r>
          </a:p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56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Theorie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57150" indent="0">
              <a:buNone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Preispolitik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Konditionen zu denen Produkte und Leistungen angeboten werden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Entscheidungsparameter sind z.B. der Grundpreis, Rabatte, Boni und Skonti.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aphicFrame>
        <p:nvGraphicFramePr>
          <p:cNvPr id="11" name="Diagramm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4734162"/>
              </p:ext>
            </p:extLst>
          </p:nvPr>
        </p:nvGraphicFramePr>
        <p:xfrm>
          <a:off x="0" y="3166492"/>
          <a:ext cx="4571999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01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Theorie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Kommunikationspolitik:  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alle Maßnahmen, die der Kommunikation zwischen Unternehmen und ihren aktuellen und potenziellen Kunden, Mitarbeitern und Bezugsgruppen dienen.</a:t>
            </a:r>
          </a:p>
          <a:p>
            <a:pPr lvl="1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Kommunikationsinstrumente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der klassischen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Mediawerbung: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Marketing, Verkaufsförderung, Sponsoring, Public Relations, Messen und Events eingesetzt.</a:t>
            </a:r>
          </a:p>
          <a:p>
            <a:pPr lvl="2"/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33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Theorie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  <a:ln>
            <a:solidFill>
              <a:schemeClr val="accent1"/>
            </a:solidFill>
          </a:ln>
        </p:spPr>
        <p:txBody>
          <a:bodyPr>
            <a:normAutofit fontScale="85000" lnSpcReduction="10000"/>
          </a:bodyPr>
          <a:lstStyle/>
          <a:p>
            <a:pPr marL="114300" lvl="1" indent="0">
              <a:buNone/>
            </a:pPr>
            <a:endParaRPr lang="de-DE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lvl="1" indent="0">
              <a:buNone/>
            </a:pPr>
            <a:r>
              <a:rPr lang="de-DE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Klassische Mediawerbung</a:t>
            </a:r>
          </a:p>
          <a:p>
            <a:pPr marL="571500" lvl="1" indent="-457200">
              <a:lnSpc>
                <a:spcPct val="120000"/>
              </a:lnSpc>
            </a:pPr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Transport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und Verbreitung werblicher Informationen über die Belegung von Werbeträgern mit Werbemitteln im Umfeld öffentlicher Kommunikation gegen ein Entgelt, um eine Realisierung unternehmensspezifischer Kommunikationsziele zu erreichen.</a:t>
            </a:r>
          </a:p>
          <a:p>
            <a:pPr marL="114300" indent="0">
              <a:buNone/>
            </a:pPr>
            <a:r>
              <a:rPr lang="de-DE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Arten:</a:t>
            </a:r>
            <a:endParaRPr lang="de-DE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Werbung in Insertions- bzw. Printmedien </a:t>
            </a:r>
            <a:endParaRPr lang="de-D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Fernseh- </a:t>
            </a:r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und Kinowerbung</a:t>
            </a:r>
            <a:endParaRPr lang="de-DE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Radiowerbung</a:t>
            </a:r>
            <a:endParaRPr lang="de-DE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Außenwerbung</a:t>
            </a:r>
            <a:endParaRPr lang="de-DE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de-DE" sz="1600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sp>
        <p:nvSpPr>
          <p:cNvPr id="3" name="AutoShape 2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s://github.com/Roba1993/Happy-Hour/raw/master/documents/marketing/Anzahl%20Teilnehmer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71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</Words>
  <Application>Microsoft Office PowerPoint</Application>
  <PresentationFormat>Bildschirmpräsentation (4:3)</PresentationFormat>
  <Paragraphs>156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Symbol</vt:lpstr>
      <vt:lpstr>Wingdings</vt:lpstr>
      <vt:lpstr>Larissa-Design</vt:lpstr>
      <vt:lpstr>„Go Happy“    Marketingkonzept  Klassische Medien   (Arbeitspaket 5.8) </vt:lpstr>
      <vt:lpstr>PowerPoint-Präsentation</vt:lpstr>
      <vt:lpstr>1. Allgemeines</vt:lpstr>
      <vt:lpstr>2. Theorie (Quelle: Gabler Wirtschaftslexikon)</vt:lpstr>
      <vt:lpstr>2. Theorie</vt:lpstr>
      <vt:lpstr>2. Theorie</vt:lpstr>
      <vt:lpstr>2. Theorie</vt:lpstr>
      <vt:lpstr>2. Theorie</vt:lpstr>
      <vt:lpstr>2. Theorie</vt:lpstr>
      <vt:lpstr>2. Theorie</vt:lpstr>
      <vt:lpstr>PowerPoint-Präsentation</vt:lpstr>
      <vt:lpstr>3. a) Produktpolitik</vt:lpstr>
      <vt:lpstr>3. a) Produktpolitik</vt:lpstr>
      <vt:lpstr>3 b) Preispolitik</vt:lpstr>
      <vt:lpstr>3 c) Kommunikationspolitik</vt:lpstr>
      <vt:lpstr>3 c) Kommunikationspolitik</vt:lpstr>
      <vt:lpstr>3 c) Kommunikationspolitik</vt:lpstr>
      <vt:lpstr>3 c) Kommunikationspolitik</vt:lpstr>
      <vt:lpstr>3 c) Kommunikationspolitik</vt:lpstr>
      <vt:lpstr>3 d) Vertriebspolitik</vt:lpstr>
      <vt:lpstr>4. Fazit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Analyse von Umfrage 1 (5.5)</dc:title>
  <dc:creator>Daniela Gülec</dc:creator>
  <cp:lastModifiedBy>Weller Julika</cp:lastModifiedBy>
  <cp:revision>207</cp:revision>
  <dcterms:created xsi:type="dcterms:W3CDTF">2014-12-18T08:50:14Z</dcterms:created>
  <dcterms:modified xsi:type="dcterms:W3CDTF">2015-01-23T10:26:04Z</dcterms:modified>
</cp:coreProperties>
</file>