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315" r:id="rId4"/>
    <p:sldId id="317" r:id="rId5"/>
    <p:sldId id="285" r:id="rId6"/>
    <p:sldId id="286" r:id="rId7"/>
    <p:sldId id="287" r:id="rId8"/>
    <p:sldId id="288" r:id="rId9"/>
    <p:sldId id="289" r:id="rId10"/>
    <p:sldId id="290" r:id="rId11"/>
    <p:sldId id="321" r:id="rId12"/>
    <p:sldId id="336" r:id="rId13"/>
    <p:sldId id="337" r:id="rId14"/>
    <p:sldId id="322" r:id="rId15"/>
    <p:sldId id="323" r:id="rId16"/>
    <p:sldId id="324" r:id="rId17"/>
    <p:sldId id="338" r:id="rId18"/>
    <p:sldId id="326" r:id="rId19"/>
    <p:sldId id="327" r:id="rId20"/>
    <p:sldId id="329" r:id="rId21"/>
    <p:sldId id="330" r:id="rId22"/>
    <p:sldId id="325" r:id="rId23"/>
    <p:sldId id="339" r:id="rId24"/>
    <p:sldId id="331" r:id="rId25"/>
    <p:sldId id="332" r:id="rId26"/>
    <p:sldId id="340" r:id="rId27"/>
    <p:sldId id="333" r:id="rId28"/>
    <p:sldId id="334" r:id="rId29"/>
    <p:sldId id="341" r:id="rId30"/>
    <p:sldId id="335" r:id="rId31"/>
    <p:sldId id="319" r:id="rId32"/>
    <p:sldId id="258" r:id="rId3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 &amp; Agenda" id="{38E2FC1F-0DA6-4424-A86C-C88102376616}">
          <p14:sldIdLst>
            <p14:sldId id="256"/>
            <p14:sldId id="257"/>
          </p14:sldIdLst>
        </p14:section>
        <p14:section name="Allgemeines" id="{60A487B5-B36F-40D2-B848-824A81790F7F}">
          <p14:sldIdLst>
            <p14:sldId id="315"/>
            <p14:sldId id="317"/>
            <p14:sldId id="285"/>
            <p14:sldId id="286"/>
            <p14:sldId id="287"/>
            <p14:sldId id="288"/>
          </p14:sldIdLst>
        </p14:section>
        <p14:section name="Ausschlussfrage" id="{67BCA6F2-9BF8-4410-B55F-2C68D12F873E}">
          <p14:sldIdLst>
            <p14:sldId id="289"/>
          </p14:sldIdLst>
        </p14:section>
        <p14:section name="Inhalt" id="{B6CC7D0A-2870-4C15-BEDE-FAEDAC53B651}">
          <p14:sldIdLst>
            <p14:sldId id="290"/>
            <p14:sldId id="321"/>
            <p14:sldId id="336"/>
            <p14:sldId id="337"/>
            <p14:sldId id="322"/>
            <p14:sldId id="323"/>
          </p14:sldIdLst>
        </p14:section>
        <p14:section name="Funktionen" id="{A591E876-4394-4557-AF9D-A5CA61BBB890}">
          <p14:sldIdLst>
            <p14:sldId id="324"/>
            <p14:sldId id="338"/>
            <p14:sldId id="326"/>
            <p14:sldId id="327"/>
            <p14:sldId id="329"/>
            <p14:sldId id="330"/>
          </p14:sldIdLst>
        </p14:section>
        <p14:section name="Design" id="{25B594A7-EDFB-457D-AFFF-187A7360BAE5}">
          <p14:sldIdLst>
            <p14:sldId id="325"/>
            <p14:sldId id="339"/>
            <p14:sldId id="331"/>
            <p14:sldId id="332"/>
            <p14:sldId id="340"/>
            <p14:sldId id="333"/>
            <p14:sldId id="334"/>
          </p14:sldIdLst>
        </p14:section>
        <p14:section name="Verbesserungsvorschläge" id="{0FA58316-10F3-43A4-A40E-2BEDE0140DDC}">
          <p14:sldIdLst>
            <p14:sldId id="341"/>
            <p14:sldId id="335"/>
          </p14:sldIdLst>
        </p14:section>
        <p14:section name="Erkenntnisse" id="{1F5D3F0E-2E10-417D-B3B3-F875A4E86560}">
          <p14:sldIdLst>
            <p14:sldId id="319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51B5"/>
    <a:srgbClr val="FF5722"/>
    <a:srgbClr val="05328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7" autoAdjust="0"/>
    <p:restoredTop sz="94236" autoAdjust="0"/>
  </p:normalViewPr>
  <p:slideViewPr>
    <p:cSldViewPr>
      <p:cViewPr varScale="1">
        <p:scale>
          <a:sx n="83" d="100"/>
          <a:sy n="83" d="100"/>
        </p:scale>
        <p:origin x="-163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72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imo%20B&#252;hler\Documents\Studium\DHBW\5.%20Semester\Projekt\Umfrage-II%20Ergebnisse%2011.01.2015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imo%20B&#252;hler\Documents\Studium\DHBW\5.%20Semester\Projekt\Umfrage-II%20Ergebnisse%2011.01.2015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imo%20B&#252;hler\Documents\Studium\DHBW\5.%20Semester\Projekt\Umfrage-II%20Ergebnisse%2011.01.2015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imo%20B&#252;hler\Documents\Studium\DHBW\5.%20Semester\Projekt\Umfrage-II%20Ergebnisse%2011.01.2015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imo%20B&#252;hler\Documents\Studium\DHBW\5.%20Semester\Projekt\Umfrage-II%20Ergebnisse%2011.01.2015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imo%20B&#252;hler\Documents\Studium\DHBW\5.%20Semester\Projekt\Umfrage-II%20Ergebnisse%2011.01.2015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imo%20B&#252;hler\Documents\Studium\DHBW\5.%20Semester\Projekt\Umfrage-II%20Ergebnisse%2011.01.2015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imo%20B&#252;hler\Documents\Studium\DHBW\5.%20Semester\Projekt\Umfrage-II%20Ergebnisse%2011.01.2015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imo%20B&#252;hler\Documents\Studium\DHBW\5.%20Semester\Projekt\Umfrage-II%20Ergebnisse%2011.01.2015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imo%20B&#252;hler\Documents\Studium\DHBW\5.%20Semester\Projekt\Umfrage-II%20Ergebnisse%2011.01.2015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imo%20B&#252;hler\Documents\Studium\DHBW\5.%20Semester\Projekt\Umfrage-II%20Ergebnisse%2011.01.2015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imo%20B&#252;hler\Documents\Studium\DHBW\5.%20Semester\Projekt\Umfrage-II%20Ergebnisse%2011.01.2015.xlsx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imo%20B&#252;hler\Documents\Studium\DHBW\5.%20Semester\Projekt\Umfrage-II%20Ergebnisse%2011.01.2015.xlsx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imo%20B&#252;hler\Documents\Studium\DHBW\5.%20Semester\Projekt\Umfrage-II%20Ergebnisse%2011.01.2015.xlsx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imo%20B&#252;hler\Documents\Studium\DHBW\5.%20Semester\Projekt\Umfrage-II%20Ergebnisse%2011.01.2015.xlsx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imo%20B&#252;hler\Documents\Studium\DHBW\5.%20Semester\Projekt\Umfrage-II%20Ergebnisse%2011.01.2015.xlsx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imo%20B&#252;hler\Documents\Studium\DHBW\5.%20Semester\Projekt\Umfrage-II%20Ergebnisse%2011.01.2015.xlsx" TargetMode="External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imo%20B&#252;hler\Documents\Studium\DHBW\5.%20Semester\Projekt\Umfrage-II%20Ergebnisse%2011.01.2015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imo%20B&#252;hler\Documents\Studium\DHBW\5.%20Semester\Projekt\Umfrage-II%20Ergebnisse%2011.01.2015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imo%20B&#252;hler\Documents\Studium\DHBW\5.%20Semester\Projekt\Umfrage-II%20Ergebnisse%2011.01.2015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imo%20B&#252;hler\Documents\Studium\DHBW\5.%20Semester\Projekt\Umfrage-II%20Ergebnisse%2011.01.2015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imo%20B&#252;hler\Documents\Studium\DHBW\5.%20Semester\Projekt\Umfrage-II%20Ergebnisse%2011.01.2015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imo%20B&#252;hler\Documents\Studium\DHBW\5.%20Semester\Projekt\Umfrage-II%20Ergebnisse%2011.01.2015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imo%20B&#252;hler\Documents\Studium\DHBW\5.%20Semester\Projekt\Umfrage-II%20Ergebnisse%2011.01.2015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imo%20B&#252;hler\Documents\Studium\DHBW\5.%20Semester\Projekt\Umfrage-II%20Ergebnisse%2011.01.2015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3"/>
          <c:order val="0"/>
          <c:tx>
            <c:v>Neue Teilnehmer</c:v>
          </c:tx>
          <c:spPr>
            <a:ln>
              <a:solidFill>
                <a:srgbClr val="00C853"/>
              </a:solidFill>
            </a:ln>
          </c:spPr>
          <c:marker>
            <c:symbol val="none"/>
          </c:marker>
          <c:cat>
            <c:numRef>
              <c:f>Teilnehmerzahlen!$G$5:$L$5</c:f>
              <c:numCache>
                <c:formatCode>m/d/yyyy</c:formatCode>
                <c:ptCount val="6"/>
                <c:pt idx="0">
                  <c:v>42009</c:v>
                </c:pt>
                <c:pt idx="1">
                  <c:v>42010</c:v>
                </c:pt>
                <c:pt idx="2">
                  <c:v>42011</c:v>
                </c:pt>
                <c:pt idx="3">
                  <c:v>42012</c:v>
                </c:pt>
                <c:pt idx="4">
                  <c:v>42013</c:v>
                </c:pt>
                <c:pt idx="5">
                  <c:v>42014</c:v>
                </c:pt>
              </c:numCache>
            </c:numRef>
          </c:cat>
          <c:val>
            <c:numRef>
              <c:f>Teilnehmerzahlen!$G$10:$L$10</c:f>
              <c:numCache>
                <c:formatCode>General</c:formatCode>
                <c:ptCount val="6"/>
                <c:pt idx="0" formatCode="0">
                  <c:v>0</c:v>
                </c:pt>
                <c:pt idx="1">
                  <c:v>86</c:v>
                </c:pt>
                <c:pt idx="2">
                  <c:v>48</c:v>
                </c:pt>
                <c:pt idx="3">
                  <c:v>11</c:v>
                </c:pt>
                <c:pt idx="4">
                  <c:v>2</c:v>
                </c:pt>
                <c:pt idx="5">
                  <c:v>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3692544"/>
        <c:axId val="147005824"/>
      </c:lineChart>
      <c:dateAx>
        <c:axId val="1436925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de-DE"/>
          </a:p>
        </c:txPr>
        <c:crossAx val="147005824"/>
        <c:crosses val="autoZero"/>
        <c:auto val="1"/>
        <c:lblOffset val="100"/>
        <c:baseTimeUnit val="days"/>
      </c:dateAx>
      <c:valAx>
        <c:axId val="147005824"/>
        <c:scaling>
          <c:orientation val="minMax"/>
          <c:max val="250"/>
        </c:scaling>
        <c:delete val="0"/>
        <c:axPos val="l"/>
        <c:majorGridlines/>
        <c:numFmt formatCode="0" sourceLinked="1"/>
        <c:majorTickMark val="out"/>
        <c:minorTickMark val="none"/>
        <c:tickLblPos val="nextTo"/>
        <c:crossAx val="143692544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Sehr wichtig</c:v>
          </c:tx>
          <c:spPr>
            <a:solidFill>
              <a:srgbClr val="3F51B5"/>
            </a:solidFill>
            <a:ln>
              <a:noFill/>
            </a:ln>
          </c:spPr>
          <c:invertIfNegative val="0"/>
          <c:cat>
            <c:strRef>
              <c:f>'Q3'!$D$1</c:f>
              <c:strCache>
                <c:ptCount val="1"/>
                <c:pt idx="0">
                  <c:v>Radius zu weiteren Locations</c:v>
                </c:pt>
              </c:strCache>
            </c:strRef>
          </c:cat>
          <c:val>
            <c:numRef>
              <c:f>'Q3'!$D$3</c:f>
              <c:numCache>
                <c:formatCode>0.0%</c:formatCode>
                <c:ptCount val="1"/>
                <c:pt idx="0">
                  <c:v>0.44285714285714284</c:v>
                </c:pt>
              </c:numCache>
            </c:numRef>
          </c:val>
        </c:ser>
        <c:ser>
          <c:idx val="2"/>
          <c:order val="1"/>
          <c:tx>
            <c:v>Wichtig</c:v>
          </c:tx>
          <c:spPr>
            <a:solidFill>
              <a:srgbClr val="FF5722"/>
            </a:solidFill>
            <a:ln>
              <a:noFill/>
            </a:ln>
          </c:spPr>
          <c:invertIfNegative val="0"/>
          <c:cat>
            <c:strRef>
              <c:f>'Q3'!$D$1</c:f>
              <c:strCache>
                <c:ptCount val="1"/>
                <c:pt idx="0">
                  <c:v>Radius zu weiteren Locations</c:v>
                </c:pt>
              </c:strCache>
            </c:strRef>
          </c:cat>
          <c:val>
            <c:numRef>
              <c:f>'Q3'!$D$5</c:f>
              <c:numCache>
                <c:formatCode>0.0%</c:formatCode>
                <c:ptCount val="1"/>
                <c:pt idx="0">
                  <c:v>0.5</c:v>
                </c:pt>
              </c:numCache>
            </c:numRef>
          </c:val>
        </c:ser>
        <c:ser>
          <c:idx val="5"/>
          <c:order val="2"/>
          <c:tx>
            <c:v>Unwichtig</c:v>
          </c:tx>
          <c:invertIfNegative val="0"/>
          <c:dPt>
            <c:idx val="0"/>
            <c:invertIfNegative val="0"/>
            <c:bubble3D val="0"/>
            <c:spPr>
              <a:solidFill>
                <a:srgbClr val="00C853"/>
              </a:solidFill>
              <a:ln>
                <a:noFill/>
              </a:ln>
            </c:spPr>
          </c:dPt>
          <c:cat>
            <c:strRef>
              <c:f>'Q3'!$D$1</c:f>
              <c:strCache>
                <c:ptCount val="1"/>
                <c:pt idx="0">
                  <c:v>Radius zu weiteren Locations</c:v>
                </c:pt>
              </c:strCache>
            </c:strRef>
          </c:cat>
          <c:val>
            <c:numRef>
              <c:f>'Q3'!$D$7</c:f>
              <c:numCache>
                <c:formatCode>0.0%</c:formatCode>
                <c:ptCount val="1"/>
                <c:pt idx="0">
                  <c:v>5.7142857142857141E-2</c:v>
                </c:pt>
              </c:numCache>
            </c:numRef>
          </c:val>
        </c:ser>
        <c:ser>
          <c:idx val="7"/>
          <c:order val="3"/>
          <c:tx>
            <c:v>Sehr unwichtig</c:v>
          </c:tx>
          <c:spPr>
            <a:solidFill>
              <a:srgbClr val="FF0000"/>
            </a:solidFill>
          </c:spPr>
          <c:invertIfNegative val="0"/>
          <c:cat>
            <c:strRef>
              <c:f>'Q3'!$D$1</c:f>
              <c:strCache>
                <c:ptCount val="1"/>
                <c:pt idx="0">
                  <c:v>Radius zu weiteren Locations</c:v>
                </c:pt>
              </c:strCache>
            </c:strRef>
          </c:cat>
          <c:val>
            <c:numRef>
              <c:f>'Q3'!$D$9</c:f>
              <c:numCache>
                <c:formatCode>0.0%</c:formatCode>
                <c:ptCount val="1"/>
                <c:pt idx="0">
                  <c:v>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01647616"/>
        <c:axId val="201649152"/>
      </c:barChart>
      <c:catAx>
        <c:axId val="201647616"/>
        <c:scaling>
          <c:orientation val="maxMin"/>
        </c:scaling>
        <c:delete val="0"/>
        <c:axPos val="b"/>
        <c:majorTickMark val="out"/>
        <c:minorTickMark val="none"/>
        <c:tickLblPos val="nextTo"/>
        <c:crossAx val="201649152"/>
        <c:crosses val="autoZero"/>
        <c:auto val="1"/>
        <c:lblAlgn val="ctr"/>
        <c:lblOffset val="100"/>
        <c:noMultiLvlLbl val="0"/>
      </c:catAx>
      <c:valAx>
        <c:axId val="201649152"/>
        <c:scaling>
          <c:orientation val="minMax"/>
          <c:max val="0.60000000000000009"/>
        </c:scaling>
        <c:delete val="0"/>
        <c:axPos val="r"/>
        <c:majorGridlines/>
        <c:numFmt formatCode="0%" sourceLinked="0"/>
        <c:majorTickMark val="out"/>
        <c:minorTickMark val="none"/>
        <c:tickLblPos val="nextTo"/>
        <c:crossAx val="2016476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Sehr wichtig</c:v>
          </c:tx>
          <c:spPr>
            <a:solidFill>
              <a:srgbClr val="3F51B5"/>
            </a:solidFill>
            <a:ln>
              <a:noFill/>
            </a:ln>
          </c:spPr>
          <c:invertIfNegative val="0"/>
          <c:cat>
            <c:strRef>
              <c:f>'Q3'!$E$1</c:f>
              <c:strCache>
                <c:ptCount val="1"/>
                <c:pt idx="0">
                  <c:v>Tag</c:v>
                </c:pt>
              </c:strCache>
            </c:strRef>
          </c:cat>
          <c:val>
            <c:numRef>
              <c:f>'Q3'!$E$3</c:f>
              <c:numCache>
                <c:formatCode>0.0%</c:formatCode>
                <c:ptCount val="1"/>
                <c:pt idx="0">
                  <c:v>0.42857142857142855</c:v>
                </c:pt>
              </c:numCache>
            </c:numRef>
          </c:val>
        </c:ser>
        <c:ser>
          <c:idx val="2"/>
          <c:order val="1"/>
          <c:tx>
            <c:v>Wichtig</c:v>
          </c:tx>
          <c:spPr>
            <a:solidFill>
              <a:srgbClr val="FF5722"/>
            </a:solidFill>
            <a:ln>
              <a:noFill/>
            </a:ln>
          </c:spPr>
          <c:invertIfNegative val="0"/>
          <c:cat>
            <c:strRef>
              <c:f>'Q3'!$E$1</c:f>
              <c:strCache>
                <c:ptCount val="1"/>
                <c:pt idx="0">
                  <c:v>Tag</c:v>
                </c:pt>
              </c:strCache>
            </c:strRef>
          </c:cat>
          <c:val>
            <c:numRef>
              <c:f>'Q3'!$E$5</c:f>
              <c:numCache>
                <c:formatCode>0.0%</c:formatCode>
                <c:ptCount val="1"/>
                <c:pt idx="0">
                  <c:v>0.42857142857142855</c:v>
                </c:pt>
              </c:numCache>
            </c:numRef>
          </c:val>
        </c:ser>
        <c:ser>
          <c:idx val="4"/>
          <c:order val="2"/>
          <c:tx>
            <c:v>Unwichtig</c:v>
          </c:tx>
          <c:spPr>
            <a:solidFill>
              <a:srgbClr val="00C853"/>
            </a:solidFill>
            <a:ln>
              <a:noFill/>
            </a:ln>
          </c:spPr>
          <c:invertIfNegative val="0"/>
          <c:cat>
            <c:strRef>
              <c:f>'Q3'!$E$1</c:f>
              <c:strCache>
                <c:ptCount val="1"/>
                <c:pt idx="0">
                  <c:v>Tag</c:v>
                </c:pt>
              </c:strCache>
            </c:strRef>
          </c:cat>
          <c:val>
            <c:numRef>
              <c:f>'Q3'!$E$7</c:f>
              <c:numCache>
                <c:formatCode>0.0%</c:formatCode>
                <c:ptCount val="1"/>
                <c:pt idx="0">
                  <c:v>0.14285714285714285</c:v>
                </c:pt>
              </c:numCache>
            </c:numRef>
          </c:val>
        </c:ser>
        <c:ser>
          <c:idx val="7"/>
          <c:order val="3"/>
          <c:tx>
            <c:v>Sehr unwichtig</c:v>
          </c:tx>
          <c:spPr>
            <a:solidFill>
              <a:srgbClr val="FF0000"/>
            </a:solidFill>
          </c:spPr>
          <c:invertIfNegative val="0"/>
          <c:cat>
            <c:strRef>
              <c:f>'Q3'!$E$1</c:f>
              <c:strCache>
                <c:ptCount val="1"/>
                <c:pt idx="0">
                  <c:v>Tag</c:v>
                </c:pt>
              </c:strCache>
            </c:strRef>
          </c:cat>
          <c:val>
            <c:numRef>
              <c:f>'Q3'!$E$9</c:f>
              <c:numCache>
                <c:formatCode>0.0%</c:formatCode>
                <c:ptCount val="1"/>
                <c:pt idx="0">
                  <c:v>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13907712"/>
        <c:axId val="240984064"/>
      </c:barChart>
      <c:catAx>
        <c:axId val="213907712"/>
        <c:scaling>
          <c:orientation val="maxMin"/>
        </c:scaling>
        <c:delete val="0"/>
        <c:axPos val="b"/>
        <c:majorTickMark val="out"/>
        <c:minorTickMark val="none"/>
        <c:tickLblPos val="nextTo"/>
        <c:crossAx val="240984064"/>
        <c:crosses val="autoZero"/>
        <c:auto val="1"/>
        <c:lblAlgn val="ctr"/>
        <c:lblOffset val="100"/>
        <c:noMultiLvlLbl val="0"/>
      </c:catAx>
      <c:valAx>
        <c:axId val="240984064"/>
        <c:scaling>
          <c:orientation val="minMax"/>
          <c:max val="0.60000000000000009"/>
        </c:scaling>
        <c:delete val="0"/>
        <c:axPos val="r"/>
        <c:majorGridlines/>
        <c:numFmt formatCode="0%" sourceLinked="0"/>
        <c:majorTickMark val="out"/>
        <c:minorTickMark val="none"/>
        <c:tickLblPos val="nextTo"/>
        <c:crossAx val="2139077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Sehr wichtig</c:v>
          </c:tx>
          <c:spPr>
            <a:solidFill>
              <a:srgbClr val="3F51B5"/>
            </a:solidFill>
            <a:ln>
              <a:noFill/>
            </a:ln>
          </c:spPr>
          <c:invertIfNegative val="0"/>
          <c:cat>
            <c:strRef>
              <c:f>'Q3'!$F$1</c:f>
              <c:strCache>
                <c:ptCount val="1"/>
                <c:pt idx="0">
                  <c:v>Startuhrzeit</c:v>
                </c:pt>
              </c:strCache>
            </c:strRef>
          </c:cat>
          <c:val>
            <c:numRef>
              <c:f>'Q3'!$F$3</c:f>
              <c:numCache>
                <c:formatCode>0.0%</c:formatCode>
                <c:ptCount val="1"/>
                <c:pt idx="0">
                  <c:v>0.32857142857142857</c:v>
                </c:pt>
              </c:numCache>
            </c:numRef>
          </c:val>
        </c:ser>
        <c:ser>
          <c:idx val="2"/>
          <c:order val="1"/>
          <c:tx>
            <c:v>Wichtig</c:v>
          </c:tx>
          <c:spPr>
            <a:solidFill>
              <a:srgbClr val="FF5722"/>
            </a:solidFill>
            <a:ln>
              <a:noFill/>
            </a:ln>
          </c:spPr>
          <c:invertIfNegative val="0"/>
          <c:cat>
            <c:strRef>
              <c:f>'Q3'!$F$1</c:f>
              <c:strCache>
                <c:ptCount val="1"/>
                <c:pt idx="0">
                  <c:v>Startuhrzeit</c:v>
                </c:pt>
              </c:strCache>
            </c:strRef>
          </c:cat>
          <c:val>
            <c:numRef>
              <c:f>'Q3'!$F$5</c:f>
              <c:numCache>
                <c:formatCode>0.0%</c:formatCode>
                <c:ptCount val="1"/>
                <c:pt idx="0">
                  <c:v>0.52857142857142858</c:v>
                </c:pt>
              </c:numCache>
            </c:numRef>
          </c:val>
        </c:ser>
        <c:ser>
          <c:idx val="4"/>
          <c:order val="2"/>
          <c:tx>
            <c:v>Unwichtig</c:v>
          </c:tx>
          <c:spPr>
            <a:solidFill>
              <a:srgbClr val="00C853"/>
            </a:solidFill>
            <a:ln>
              <a:noFill/>
            </a:ln>
          </c:spPr>
          <c:invertIfNegative val="0"/>
          <c:cat>
            <c:strRef>
              <c:f>'Q3'!$F$1</c:f>
              <c:strCache>
                <c:ptCount val="1"/>
                <c:pt idx="0">
                  <c:v>Startuhrzeit</c:v>
                </c:pt>
              </c:strCache>
            </c:strRef>
          </c:cat>
          <c:val>
            <c:numRef>
              <c:f>'Q3'!$F$7</c:f>
              <c:numCache>
                <c:formatCode>0.0%</c:formatCode>
                <c:ptCount val="1"/>
                <c:pt idx="0">
                  <c:v>0.12857142857142856</c:v>
                </c:pt>
              </c:numCache>
            </c:numRef>
          </c:val>
        </c:ser>
        <c:ser>
          <c:idx val="6"/>
          <c:order val="3"/>
          <c:tx>
            <c:v>Sehr uwnichtig</c:v>
          </c:tx>
          <c:spPr>
            <a:solidFill>
              <a:srgbClr val="F50057"/>
            </a:solidFill>
            <a:ln>
              <a:noFill/>
            </a:ln>
          </c:spPr>
          <c:invertIfNegative val="0"/>
          <c:cat>
            <c:strRef>
              <c:f>'Q3'!$F$1</c:f>
              <c:strCache>
                <c:ptCount val="1"/>
                <c:pt idx="0">
                  <c:v>Startuhrzeit</c:v>
                </c:pt>
              </c:strCache>
            </c:strRef>
          </c:cat>
          <c:val>
            <c:numRef>
              <c:f>'Q3'!$F$9</c:f>
              <c:numCache>
                <c:formatCode>0.0%</c:formatCode>
                <c:ptCount val="1"/>
                <c:pt idx="0">
                  <c:v>1.4285714285714285E-2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41000448"/>
        <c:axId val="241001984"/>
      </c:barChart>
      <c:catAx>
        <c:axId val="241000448"/>
        <c:scaling>
          <c:orientation val="maxMin"/>
        </c:scaling>
        <c:delete val="0"/>
        <c:axPos val="b"/>
        <c:majorTickMark val="out"/>
        <c:minorTickMark val="none"/>
        <c:tickLblPos val="nextTo"/>
        <c:crossAx val="241001984"/>
        <c:crosses val="autoZero"/>
        <c:auto val="1"/>
        <c:lblAlgn val="ctr"/>
        <c:lblOffset val="100"/>
        <c:noMultiLvlLbl val="0"/>
      </c:catAx>
      <c:valAx>
        <c:axId val="241001984"/>
        <c:scaling>
          <c:orientation val="minMax"/>
          <c:max val="0.60000000000000009"/>
        </c:scaling>
        <c:delete val="0"/>
        <c:axPos val="r"/>
        <c:majorGridlines/>
        <c:numFmt formatCode="0%" sourceLinked="0"/>
        <c:majorTickMark val="out"/>
        <c:minorTickMark val="none"/>
        <c:tickLblPos val="nextTo"/>
        <c:crossAx val="24100044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Sehr wichtig</c:v>
          </c:tx>
          <c:spPr>
            <a:solidFill>
              <a:srgbClr val="FF5722"/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3F51B5"/>
              </a:solidFill>
              <a:ln>
                <a:noFill/>
              </a:ln>
            </c:spPr>
          </c:dPt>
          <c:cat>
            <c:strRef>
              <c:f>'Q3'!$G$1</c:f>
              <c:strCache>
                <c:ptCount val="1"/>
                <c:pt idx="0">
                  <c:v>Verweilzeit pro Location</c:v>
                </c:pt>
              </c:strCache>
            </c:strRef>
          </c:cat>
          <c:val>
            <c:numRef>
              <c:f>'Q3'!$G$3</c:f>
              <c:numCache>
                <c:formatCode>0.0%</c:formatCode>
                <c:ptCount val="1"/>
                <c:pt idx="0">
                  <c:v>0.11428571428571428</c:v>
                </c:pt>
              </c:numCache>
            </c:numRef>
          </c:val>
        </c:ser>
        <c:ser>
          <c:idx val="3"/>
          <c:order val="1"/>
          <c:tx>
            <c:v>Wichtig</c:v>
          </c:tx>
          <c:spPr>
            <a:solidFill>
              <a:srgbClr val="FF5722"/>
            </a:solidFill>
            <a:ln>
              <a:noFill/>
            </a:ln>
          </c:spPr>
          <c:invertIfNegative val="0"/>
          <c:cat>
            <c:strRef>
              <c:f>'Q3'!$G$1</c:f>
              <c:strCache>
                <c:ptCount val="1"/>
                <c:pt idx="0">
                  <c:v>Verweilzeit pro Location</c:v>
                </c:pt>
              </c:strCache>
            </c:strRef>
          </c:cat>
          <c:val>
            <c:numRef>
              <c:f>'Q3'!$G$5</c:f>
              <c:numCache>
                <c:formatCode>0.0%</c:formatCode>
                <c:ptCount val="1"/>
                <c:pt idx="0">
                  <c:v>0.27142857142857141</c:v>
                </c:pt>
              </c:numCache>
            </c:numRef>
          </c:val>
        </c:ser>
        <c:ser>
          <c:idx val="5"/>
          <c:order val="2"/>
          <c:tx>
            <c:v>Unwichtig</c:v>
          </c:tx>
          <c:spPr>
            <a:solidFill>
              <a:srgbClr val="00C853"/>
            </a:solidFill>
            <a:ln>
              <a:noFill/>
            </a:ln>
          </c:spPr>
          <c:invertIfNegative val="0"/>
          <c:cat>
            <c:strRef>
              <c:f>'Q3'!$G$1</c:f>
              <c:strCache>
                <c:ptCount val="1"/>
                <c:pt idx="0">
                  <c:v>Verweilzeit pro Location</c:v>
                </c:pt>
              </c:strCache>
            </c:strRef>
          </c:cat>
          <c:val>
            <c:numRef>
              <c:f>'Q3'!$G$7</c:f>
              <c:numCache>
                <c:formatCode>0.0%</c:formatCode>
                <c:ptCount val="1"/>
                <c:pt idx="0">
                  <c:v>0.5</c:v>
                </c:pt>
              </c:numCache>
            </c:numRef>
          </c:val>
        </c:ser>
        <c:ser>
          <c:idx val="7"/>
          <c:order val="3"/>
          <c:tx>
            <c:v>Sehr unwichtig</c:v>
          </c:tx>
          <c:spPr>
            <a:solidFill>
              <a:srgbClr val="F50057"/>
            </a:solidFill>
            <a:ln>
              <a:noFill/>
            </a:ln>
          </c:spPr>
          <c:invertIfNegative val="0"/>
          <c:cat>
            <c:strRef>
              <c:f>'Q3'!$G$1</c:f>
              <c:strCache>
                <c:ptCount val="1"/>
                <c:pt idx="0">
                  <c:v>Verweilzeit pro Location</c:v>
                </c:pt>
              </c:strCache>
            </c:strRef>
          </c:cat>
          <c:val>
            <c:numRef>
              <c:f>'Q3'!$G$9</c:f>
              <c:numCache>
                <c:formatCode>0.0%</c:formatCode>
                <c:ptCount val="1"/>
                <c:pt idx="0">
                  <c:v>0.11428571428571428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11017728"/>
        <c:axId val="211019264"/>
      </c:barChart>
      <c:catAx>
        <c:axId val="211017728"/>
        <c:scaling>
          <c:orientation val="maxMin"/>
        </c:scaling>
        <c:delete val="0"/>
        <c:axPos val="b"/>
        <c:majorTickMark val="out"/>
        <c:minorTickMark val="none"/>
        <c:tickLblPos val="nextTo"/>
        <c:crossAx val="211019264"/>
        <c:crosses val="autoZero"/>
        <c:auto val="1"/>
        <c:lblAlgn val="ctr"/>
        <c:lblOffset val="100"/>
        <c:noMultiLvlLbl val="0"/>
      </c:catAx>
      <c:valAx>
        <c:axId val="211019264"/>
        <c:scaling>
          <c:orientation val="minMax"/>
          <c:max val="0.60000000000000009"/>
        </c:scaling>
        <c:delete val="0"/>
        <c:axPos val="r"/>
        <c:majorGridlines/>
        <c:numFmt formatCode="0%" sourceLinked="0"/>
        <c:majorTickMark val="out"/>
        <c:minorTickMark val="none"/>
        <c:tickLblPos val="nextTo"/>
        <c:crossAx val="2110177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'Q4'!$A$3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rgbClr val="00C853"/>
              </a:solidFill>
            </c:spPr>
          </c:dPt>
          <c:dPt>
            <c:idx val="1"/>
            <c:bubble3D val="0"/>
            <c:spPr>
              <a:solidFill>
                <a:srgbClr val="FF5722"/>
              </a:solidFill>
            </c:spPr>
          </c:dPt>
          <c:dLbls>
            <c:dLbl>
              <c:idx val="0"/>
              <c:layout/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1"/>
              <c:layout/>
              <c:showLegendKey val="0"/>
              <c:showVal val="1"/>
              <c:showCatName val="1"/>
              <c:showSerName val="0"/>
              <c:showPercent val="0"/>
              <c:showBubbleSize val="0"/>
            </c:dLbl>
            <c:showLegendKey val="0"/>
            <c:showVal val="0"/>
            <c:showCatName val="1"/>
            <c:showSerName val="0"/>
            <c:showPercent val="0"/>
            <c:showBubbleSize val="0"/>
            <c:showLeaderLines val="1"/>
          </c:dLbls>
          <c:cat>
            <c:strRef>
              <c:f>'Q4'!$B$1:$C$1</c:f>
              <c:strCache>
                <c:ptCount val="2"/>
                <c:pt idx="0">
                  <c:v>Ja</c:v>
                </c:pt>
                <c:pt idx="1">
                  <c:v>Nein</c:v>
                </c:pt>
              </c:strCache>
            </c:strRef>
          </c:cat>
          <c:val>
            <c:numRef>
              <c:f>'Q4'!$B$3:$C$3</c:f>
              <c:numCache>
                <c:formatCode>0.0%</c:formatCode>
                <c:ptCount val="2"/>
                <c:pt idx="0">
                  <c:v>0.84285714285714286</c:v>
                </c:pt>
                <c:pt idx="1">
                  <c:v>0.15714285714285714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Sehr wichtig</c:v>
          </c:tx>
          <c:spPr>
            <a:solidFill>
              <a:srgbClr val="3F51B5"/>
            </a:solidFill>
            <a:ln>
              <a:noFill/>
            </a:ln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'Q6'!$C$1</c:f>
              <c:strCache>
                <c:ptCount val="1"/>
                <c:pt idx="0">
                  <c:v>Erstellung einer eigenen Route</c:v>
                </c:pt>
              </c:strCache>
            </c:strRef>
          </c:cat>
          <c:val>
            <c:numRef>
              <c:f>'Q6'!$C$3</c:f>
              <c:numCache>
                <c:formatCode>0.0%</c:formatCode>
                <c:ptCount val="1"/>
                <c:pt idx="0">
                  <c:v>0.38571428571428573</c:v>
                </c:pt>
              </c:numCache>
            </c:numRef>
          </c:val>
        </c:ser>
        <c:ser>
          <c:idx val="3"/>
          <c:order val="1"/>
          <c:tx>
            <c:v>Wichtig</c:v>
          </c:tx>
          <c:invertIfNegative val="0"/>
          <c:dPt>
            <c:idx val="0"/>
            <c:invertIfNegative val="0"/>
            <c:bubble3D val="0"/>
            <c:spPr>
              <a:solidFill>
                <a:srgbClr val="FF5722"/>
              </a:solidFill>
              <a:ln>
                <a:noFill/>
              </a:ln>
            </c:spPr>
          </c:dPt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'Q6'!$C$1</c:f>
              <c:strCache>
                <c:ptCount val="1"/>
                <c:pt idx="0">
                  <c:v>Erstellung einer eigenen Route</c:v>
                </c:pt>
              </c:strCache>
            </c:strRef>
          </c:cat>
          <c:val>
            <c:numRef>
              <c:f>'Q6'!$C$5</c:f>
              <c:numCache>
                <c:formatCode>0.0%</c:formatCode>
                <c:ptCount val="1"/>
                <c:pt idx="0">
                  <c:v>0.47142857142857142</c:v>
                </c:pt>
              </c:numCache>
            </c:numRef>
          </c:val>
        </c:ser>
        <c:ser>
          <c:idx val="5"/>
          <c:order val="2"/>
          <c:tx>
            <c:v>Unwichtig</c:v>
          </c:tx>
          <c:spPr>
            <a:solidFill>
              <a:srgbClr val="00C853"/>
            </a:solidFill>
            <a:ln>
              <a:noFill/>
            </a:ln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'Q6'!$C$1</c:f>
              <c:strCache>
                <c:ptCount val="1"/>
                <c:pt idx="0">
                  <c:v>Erstellung einer eigenen Route</c:v>
                </c:pt>
              </c:strCache>
            </c:strRef>
          </c:cat>
          <c:val>
            <c:numRef>
              <c:f>'Q6'!$C$7</c:f>
              <c:numCache>
                <c:formatCode>0.0%</c:formatCode>
                <c:ptCount val="1"/>
                <c:pt idx="0">
                  <c:v>0.12857142857142856</c:v>
                </c:pt>
              </c:numCache>
            </c:numRef>
          </c:val>
        </c:ser>
        <c:ser>
          <c:idx val="7"/>
          <c:order val="3"/>
          <c:tx>
            <c:v>Sehr unwichtig</c:v>
          </c:tx>
          <c:spPr>
            <a:solidFill>
              <a:srgbClr val="F50057"/>
            </a:solidFill>
            <a:ln>
              <a:noFill/>
            </a:ln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'Q6'!$C$1</c:f>
              <c:strCache>
                <c:ptCount val="1"/>
                <c:pt idx="0">
                  <c:v>Erstellung einer eigenen Route</c:v>
                </c:pt>
              </c:strCache>
            </c:strRef>
          </c:cat>
          <c:val>
            <c:numRef>
              <c:f>'Q6'!$C$9</c:f>
              <c:numCache>
                <c:formatCode>0.0%</c:formatCode>
                <c:ptCount val="1"/>
                <c:pt idx="0">
                  <c:v>1.4285714285714285E-2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8444416"/>
        <c:axId val="153232128"/>
      </c:barChart>
      <c:catAx>
        <c:axId val="208444416"/>
        <c:scaling>
          <c:orientation val="maxMin"/>
        </c:scaling>
        <c:delete val="0"/>
        <c:axPos val="b"/>
        <c:majorTickMark val="out"/>
        <c:minorTickMark val="none"/>
        <c:tickLblPos val="nextTo"/>
        <c:crossAx val="153232128"/>
        <c:crosses val="autoZero"/>
        <c:auto val="1"/>
        <c:lblAlgn val="ctr"/>
        <c:lblOffset val="100"/>
        <c:noMultiLvlLbl val="0"/>
      </c:catAx>
      <c:valAx>
        <c:axId val="153232128"/>
        <c:scaling>
          <c:orientation val="minMax"/>
          <c:max val="0.65000000000000013"/>
          <c:min val="0"/>
        </c:scaling>
        <c:delete val="0"/>
        <c:axPos val="r"/>
        <c:majorGridlines/>
        <c:numFmt formatCode="0%" sourceLinked="0"/>
        <c:majorTickMark val="out"/>
        <c:minorTickMark val="none"/>
        <c:tickLblPos val="nextTo"/>
        <c:crossAx val="20844441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Sehr wichtig</c:v>
          </c:tx>
          <c:spPr>
            <a:solidFill>
              <a:srgbClr val="3F51B5"/>
            </a:solidFill>
            <a:ln>
              <a:noFill/>
            </a:ln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'Q6'!$D$1</c:f>
              <c:strCache>
                <c:ptCount val="1"/>
                <c:pt idx="0">
                  <c:v>Offlinenutzung einer eigenen Route</c:v>
                </c:pt>
              </c:strCache>
            </c:strRef>
          </c:cat>
          <c:val>
            <c:numRef>
              <c:f>'Q6'!$D$3</c:f>
              <c:numCache>
                <c:formatCode>0.0%</c:formatCode>
                <c:ptCount val="1"/>
                <c:pt idx="0">
                  <c:v>0.42857142857142855</c:v>
                </c:pt>
              </c:numCache>
            </c:numRef>
          </c:val>
        </c:ser>
        <c:ser>
          <c:idx val="2"/>
          <c:order val="1"/>
          <c:tx>
            <c:v>Wichtig</c:v>
          </c:tx>
          <c:spPr>
            <a:solidFill>
              <a:srgbClr val="FF5722"/>
            </a:solidFill>
            <a:ln>
              <a:noFill/>
            </a:ln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'Q6'!$D$1</c:f>
              <c:strCache>
                <c:ptCount val="1"/>
                <c:pt idx="0">
                  <c:v>Offlinenutzung einer eigenen Route</c:v>
                </c:pt>
              </c:strCache>
            </c:strRef>
          </c:cat>
          <c:val>
            <c:numRef>
              <c:f>'Q6'!$D$5</c:f>
              <c:numCache>
                <c:formatCode>0.0%</c:formatCode>
                <c:ptCount val="1"/>
                <c:pt idx="0">
                  <c:v>0.34285714285714286</c:v>
                </c:pt>
              </c:numCache>
            </c:numRef>
          </c:val>
        </c:ser>
        <c:ser>
          <c:idx val="5"/>
          <c:order val="2"/>
          <c:tx>
            <c:v>Unwichtig</c:v>
          </c:tx>
          <c:spPr>
            <a:solidFill>
              <a:srgbClr val="00C853"/>
            </a:solidFill>
            <a:ln>
              <a:noFill/>
            </a:ln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'Q6'!$D$1</c:f>
              <c:strCache>
                <c:ptCount val="1"/>
                <c:pt idx="0">
                  <c:v>Offlinenutzung einer eigenen Route</c:v>
                </c:pt>
              </c:strCache>
            </c:strRef>
          </c:cat>
          <c:val>
            <c:numRef>
              <c:f>'Q6'!$D$7</c:f>
              <c:numCache>
                <c:formatCode>0.0%</c:formatCode>
                <c:ptCount val="1"/>
                <c:pt idx="0">
                  <c:v>0.12857142857142856</c:v>
                </c:pt>
              </c:numCache>
            </c:numRef>
          </c:val>
        </c:ser>
        <c:ser>
          <c:idx val="7"/>
          <c:order val="3"/>
          <c:tx>
            <c:v>Sehr unwichtig</c:v>
          </c:tx>
          <c:spPr>
            <a:solidFill>
              <a:srgbClr val="F50057"/>
            </a:solidFill>
            <a:ln>
              <a:noFill/>
            </a:ln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'Q6'!$D$1</c:f>
              <c:strCache>
                <c:ptCount val="1"/>
                <c:pt idx="0">
                  <c:v>Offlinenutzung einer eigenen Route</c:v>
                </c:pt>
              </c:strCache>
            </c:strRef>
          </c:cat>
          <c:val>
            <c:numRef>
              <c:f>'Q6'!$D$9</c:f>
              <c:numCache>
                <c:formatCode>0.0%</c:formatCode>
                <c:ptCount val="1"/>
                <c:pt idx="0">
                  <c:v>0.1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0076160"/>
        <c:axId val="160077696"/>
      </c:barChart>
      <c:catAx>
        <c:axId val="160076160"/>
        <c:scaling>
          <c:orientation val="maxMin"/>
        </c:scaling>
        <c:delete val="0"/>
        <c:axPos val="b"/>
        <c:majorTickMark val="out"/>
        <c:minorTickMark val="none"/>
        <c:tickLblPos val="nextTo"/>
        <c:crossAx val="160077696"/>
        <c:crosses val="autoZero"/>
        <c:auto val="1"/>
        <c:lblAlgn val="ctr"/>
        <c:lblOffset val="100"/>
        <c:noMultiLvlLbl val="0"/>
      </c:catAx>
      <c:valAx>
        <c:axId val="160077696"/>
        <c:scaling>
          <c:orientation val="minMax"/>
          <c:max val="0.65000000000000013"/>
          <c:min val="0"/>
        </c:scaling>
        <c:delete val="0"/>
        <c:axPos val="r"/>
        <c:majorGridlines/>
        <c:numFmt formatCode="0%" sourceLinked="0"/>
        <c:majorTickMark val="out"/>
        <c:minorTickMark val="none"/>
        <c:tickLblPos val="nextTo"/>
        <c:crossAx val="1600761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Sehr wichtig</c:v>
          </c:tx>
          <c:spPr>
            <a:solidFill>
              <a:srgbClr val="3F51B5"/>
            </a:solidFill>
            <a:ln>
              <a:noFill/>
            </a:ln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'Q6'!$E$1</c:f>
              <c:strCache>
                <c:ptCount val="1"/>
                <c:pt idx="0">
                  <c:v>Nutzung einer vordefinierten Route</c:v>
                </c:pt>
              </c:strCache>
            </c:strRef>
          </c:cat>
          <c:val>
            <c:numRef>
              <c:f>'Q6'!$E$3</c:f>
              <c:numCache>
                <c:formatCode>0.0%</c:formatCode>
                <c:ptCount val="1"/>
                <c:pt idx="0">
                  <c:v>0.17142857142857143</c:v>
                </c:pt>
              </c:numCache>
            </c:numRef>
          </c:val>
        </c:ser>
        <c:ser>
          <c:idx val="2"/>
          <c:order val="1"/>
          <c:tx>
            <c:v>Wichtig</c:v>
          </c:tx>
          <c:spPr>
            <a:solidFill>
              <a:srgbClr val="FF5722"/>
            </a:solidFill>
            <a:ln>
              <a:noFill/>
            </a:ln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'Q6'!$E$1</c:f>
              <c:strCache>
                <c:ptCount val="1"/>
                <c:pt idx="0">
                  <c:v>Nutzung einer vordefinierten Route</c:v>
                </c:pt>
              </c:strCache>
            </c:strRef>
          </c:cat>
          <c:val>
            <c:numRef>
              <c:f>'Q6'!$E$5</c:f>
              <c:numCache>
                <c:formatCode>0.0%</c:formatCode>
                <c:ptCount val="1"/>
                <c:pt idx="0">
                  <c:v>0.61428571428571432</c:v>
                </c:pt>
              </c:numCache>
            </c:numRef>
          </c:val>
        </c:ser>
        <c:ser>
          <c:idx val="4"/>
          <c:order val="2"/>
          <c:tx>
            <c:v>Unwichtig</c:v>
          </c:tx>
          <c:invertIfNegative val="0"/>
          <c:dPt>
            <c:idx val="0"/>
            <c:invertIfNegative val="0"/>
            <c:bubble3D val="0"/>
            <c:spPr>
              <a:solidFill>
                <a:srgbClr val="00C853"/>
              </a:solidFill>
              <a:ln>
                <a:noFill/>
              </a:ln>
            </c:spPr>
          </c:dPt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'Q6'!$E$1</c:f>
              <c:strCache>
                <c:ptCount val="1"/>
                <c:pt idx="0">
                  <c:v>Nutzung einer vordefinierten Route</c:v>
                </c:pt>
              </c:strCache>
            </c:strRef>
          </c:cat>
          <c:val>
            <c:numRef>
              <c:f>'Q6'!$E$7</c:f>
              <c:numCache>
                <c:formatCode>0.0%</c:formatCode>
                <c:ptCount val="1"/>
                <c:pt idx="0">
                  <c:v>0.21428571428571427</c:v>
                </c:pt>
              </c:numCache>
            </c:numRef>
          </c:val>
        </c:ser>
        <c:ser>
          <c:idx val="7"/>
          <c:order val="3"/>
          <c:tx>
            <c:v>Sehr unwichtig</c:v>
          </c:tx>
          <c:invertIfNegative val="0"/>
          <c:cat>
            <c:strRef>
              <c:f>'Q6'!$E$1</c:f>
              <c:strCache>
                <c:ptCount val="1"/>
                <c:pt idx="0">
                  <c:v>Nutzung einer vordefinierten Route</c:v>
                </c:pt>
              </c:strCache>
            </c:strRef>
          </c:cat>
          <c:val>
            <c:numRef>
              <c:f>'Q6'!$E$9</c:f>
              <c:numCache>
                <c:formatCode>0.0%</c:formatCode>
                <c:ptCount val="1"/>
                <c:pt idx="0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2327296"/>
        <c:axId val="152328832"/>
      </c:barChart>
      <c:catAx>
        <c:axId val="152327296"/>
        <c:scaling>
          <c:orientation val="maxMin"/>
        </c:scaling>
        <c:delete val="0"/>
        <c:axPos val="b"/>
        <c:majorTickMark val="out"/>
        <c:minorTickMark val="none"/>
        <c:tickLblPos val="nextTo"/>
        <c:crossAx val="152328832"/>
        <c:crosses val="autoZero"/>
        <c:auto val="1"/>
        <c:lblAlgn val="ctr"/>
        <c:lblOffset val="100"/>
        <c:noMultiLvlLbl val="0"/>
      </c:catAx>
      <c:valAx>
        <c:axId val="152328832"/>
        <c:scaling>
          <c:orientation val="minMax"/>
          <c:max val="0.65000000000000013"/>
          <c:min val="0"/>
        </c:scaling>
        <c:delete val="0"/>
        <c:axPos val="r"/>
        <c:majorGridlines/>
        <c:numFmt formatCode="0%" sourceLinked="0"/>
        <c:majorTickMark val="out"/>
        <c:minorTickMark val="none"/>
        <c:tickLblPos val="nextTo"/>
        <c:crossAx val="15232729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Sehr wichtig</c:v>
          </c:tx>
          <c:spPr>
            <a:solidFill>
              <a:srgbClr val="3F51B5"/>
            </a:solidFill>
            <a:ln>
              <a:noFill/>
            </a:ln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'Q6'!$F$1</c:f>
              <c:strCache>
                <c:ptCount val="1"/>
                <c:pt idx="0">
                  <c:v>Teilen der Route mit Freunden</c:v>
                </c:pt>
              </c:strCache>
            </c:strRef>
          </c:cat>
          <c:val>
            <c:numRef>
              <c:f>'Q6'!$F$3</c:f>
              <c:numCache>
                <c:formatCode>0.0%</c:formatCode>
                <c:ptCount val="1"/>
                <c:pt idx="0">
                  <c:v>0.2</c:v>
                </c:pt>
              </c:numCache>
            </c:numRef>
          </c:val>
        </c:ser>
        <c:ser>
          <c:idx val="2"/>
          <c:order val="1"/>
          <c:tx>
            <c:v>Wichtig</c:v>
          </c:tx>
          <c:spPr>
            <a:solidFill>
              <a:srgbClr val="FF5722"/>
            </a:solidFill>
            <a:ln>
              <a:noFill/>
            </a:ln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'Q6'!$F$1</c:f>
              <c:strCache>
                <c:ptCount val="1"/>
                <c:pt idx="0">
                  <c:v>Teilen der Route mit Freunden</c:v>
                </c:pt>
              </c:strCache>
            </c:strRef>
          </c:cat>
          <c:val>
            <c:numRef>
              <c:f>'Q6'!$F$5</c:f>
              <c:numCache>
                <c:formatCode>0.0%</c:formatCode>
                <c:ptCount val="1"/>
                <c:pt idx="0">
                  <c:v>0.3</c:v>
                </c:pt>
              </c:numCache>
            </c:numRef>
          </c:val>
        </c:ser>
        <c:ser>
          <c:idx val="4"/>
          <c:order val="2"/>
          <c:tx>
            <c:v>Unwichtig</c:v>
          </c:tx>
          <c:spPr>
            <a:solidFill>
              <a:srgbClr val="00C853"/>
            </a:solidFill>
            <a:ln>
              <a:noFill/>
            </a:ln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'Q6'!$F$1</c:f>
              <c:strCache>
                <c:ptCount val="1"/>
                <c:pt idx="0">
                  <c:v>Teilen der Route mit Freunden</c:v>
                </c:pt>
              </c:strCache>
            </c:strRef>
          </c:cat>
          <c:val>
            <c:numRef>
              <c:f>'Q6'!$F$7</c:f>
              <c:numCache>
                <c:formatCode>0.0%</c:formatCode>
                <c:ptCount val="1"/>
                <c:pt idx="0">
                  <c:v>0.27142857142857141</c:v>
                </c:pt>
              </c:numCache>
            </c:numRef>
          </c:val>
        </c:ser>
        <c:ser>
          <c:idx val="6"/>
          <c:order val="3"/>
          <c:tx>
            <c:v>Sehr uwnichtig</c:v>
          </c:tx>
          <c:spPr>
            <a:solidFill>
              <a:srgbClr val="F50057"/>
            </a:solidFill>
            <a:ln>
              <a:noFill/>
            </a:ln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'Q6'!$F$1</c:f>
              <c:strCache>
                <c:ptCount val="1"/>
                <c:pt idx="0">
                  <c:v>Teilen der Route mit Freunden</c:v>
                </c:pt>
              </c:strCache>
            </c:strRef>
          </c:cat>
          <c:val>
            <c:numRef>
              <c:f>'Q6'!$F$9</c:f>
              <c:numCache>
                <c:formatCode>0.0%</c:formatCode>
                <c:ptCount val="1"/>
                <c:pt idx="0">
                  <c:v>0.22857142857142856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2340736"/>
        <c:axId val="152342528"/>
      </c:barChart>
      <c:catAx>
        <c:axId val="152340736"/>
        <c:scaling>
          <c:orientation val="maxMin"/>
        </c:scaling>
        <c:delete val="0"/>
        <c:axPos val="b"/>
        <c:majorTickMark val="out"/>
        <c:minorTickMark val="none"/>
        <c:tickLblPos val="nextTo"/>
        <c:crossAx val="152342528"/>
        <c:crosses val="autoZero"/>
        <c:auto val="1"/>
        <c:lblAlgn val="ctr"/>
        <c:lblOffset val="100"/>
        <c:noMultiLvlLbl val="0"/>
      </c:catAx>
      <c:valAx>
        <c:axId val="152342528"/>
        <c:scaling>
          <c:orientation val="minMax"/>
          <c:max val="0.65000000000000013"/>
          <c:min val="0"/>
        </c:scaling>
        <c:delete val="0"/>
        <c:axPos val="r"/>
        <c:majorGridlines/>
        <c:numFmt formatCode="0%" sourceLinked="0"/>
        <c:majorTickMark val="out"/>
        <c:minorTickMark val="none"/>
        <c:tickLblPos val="nextTo"/>
        <c:crossAx val="1523407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'Q7'!$A$3</c:f>
              <c:strCache>
                <c:ptCount val="1"/>
                <c:pt idx="0">
                  <c:v>%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00C853"/>
              </a:solidFill>
            </c:spPr>
          </c:dPt>
          <c:dPt>
            <c:idx val="1"/>
            <c:invertIfNegative val="0"/>
            <c:bubble3D val="0"/>
            <c:spPr>
              <a:solidFill>
                <a:srgbClr val="FF5722"/>
              </a:solidFill>
            </c:spPr>
          </c:dPt>
          <c:dPt>
            <c:idx val="2"/>
            <c:invertIfNegative val="0"/>
            <c:bubble3D val="0"/>
            <c:spPr>
              <a:solidFill>
                <a:srgbClr val="3F51B5"/>
              </a:solidFill>
            </c:spPr>
          </c:dPt>
          <c:dPt>
            <c:idx val="3"/>
            <c:invertIfNegative val="0"/>
            <c:bubble3D val="0"/>
            <c:spPr>
              <a:solidFill>
                <a:srgbClr val="F50057"/>
              </a:solidFill>
            </c:spPr>
          </c:dPt>
          <c:dLbls>
            <c:showLegendKey val="0"/>
            <c:showVal val="1"/>
            <c:showCatName val="1"/>
            <c:showSerName val="0"/>
            <c:showPercent val="0"/>
            <c:showBubbleSize val="0"/>
            <c:showLeaderLines val="0"/>
          </c:dLbls>
          <c:cat>
            <c:strRef>
              <c:f>'Q7'!$B$1:$E$1</c:f>
              <c:strCache>
                <c:ptCount val="4"/>
                <c:pt idx="0">
                  <c:v>Direktes Teilen via Email</c:v>
                </c:pt>
                <c:pt idx="1">
                  <c:v>Direktes Teilen via Facebook/Twitter/…</c:v>
                </c:pt>
                <c:pt idx="2">
                  <c:v>Link zum kopieren verschicken</c:v>
                </c:pt>
                <c:pt idx="3">
                  <c:v>Sonstiges</c:v>
                </c:pt>
              </c:strCache>
            </c:strRef>
          </c:cat>
          <c:val>
            <c:numRef>
              <c:f>'Q7'!$B$3:$E$3</c:f>
              <c:numCache>
                <c:formatCode>0.0%</c:formatCode>
                <c:ptCount val="4"/>
                <c:pt idx="0">
                  <c:v>2.8571428571428571E-2</c:v>
                </c:pt>
                <c:pt idx="1">
                  <c:v>0.21428571428571427</c:v>
                </c:pt>
                <c:pt idx="2">
                  <c:v>0.61428571428571432</c:v>
                </c:pt>
                <c:pt idx="3">
                  <c:v>0.14285714285714285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60497664"/>
        <c:axId val="160501120"/>
      </c:barChart>
      <c:catAx>
        <c:axId val="160497664"/>
        <c:scaling>
          <c:orientation val="minMax"/>
        </c:scaling>
        <c:delete val="0"/>
        <c:axPos val="b"/>
        <c:majorTickMark val="out"/>
        <c:minorTickMark val="none"/>
        <c:tickLblPos val="nextTo"/>
        <c:crossAx val="160501120"/>
        <c:crosses val="autoZero"/>
        <c:auto val="1"/>
        <c:lblAlgn val="ctr"/>
        <c:lblOffset val="100"/>
        <c:noMultiLvlLbl val="0"/>
      </c:catAx>
      <c:valAx>
        <c:axId val="160501120"/>
        <c:scaling>
          <c:orientation val="minMax"/>
        </c:scaling>
        <c:delete val="0"/>
        <c:axPos val="l"/>
        <c:majorGridlines/>
        <c:numFmt formatCode="0.0%" sourceLinked="1"/>
        <c:majorTickMark val="out"/>
        <c:minorTickMark val="none"/>
        <c:tickLblPos val="nextTo"/>
        <c:crossAx val="16049766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4"/>
          <c:order val="0"/>
          <c:tx>
            <c:strRef>
              <c:f>Teilnehmerzahlen!$F$7</c:f>
              <c:strCache>
                <c:ptCount val="1"/>
                <c:pt idx="0">
                  <c:v>Gültige Teilnehmer</c:v>
                </c:pt>
              </c:strCache>
            </c:strRef>
          </c:tx>
          <c:spPr>
            <a:ln>
              <a:solidFill>
                <a:srgbClr val="3F51B5"/>
              </a:solidFill>
            </a:ln>
          </c:spPr>
          <c:marker>
            <c:symbol val="none"/>
          </c:marker>
          <c:cat>
            <c:numRef>
              <c:f>Teilnehmerzahlen!$G$5:$L$5</c:f>
              <c:numCache>
                <c:formatCode>m/d/yyyy</c:formatCode>
                <c:ptCount val="6"/>
                <c:pt idx="0">
                  <c:v>42009</c:v>
                </c:pt>
                <c:pt idx="1">
                  <c:v>42010</c:v>
                </c:pt>
                <c:pt idx="2">
                  <c:v>42011</c:v>
                </c:pt>
                <c:pt idx="3">
                  <c:v>42012</c:v>
                </c:pt>
                <c:pt idx="4">
                  <c:v>42013</c:v>
                </c:pt>
                <c:pt idx="5">
                  <c:v>42014</c:v>
                </c:pt>
              </c:numCache>
            </c:numRef>
          </c:cat>
          <c:val>
            <c:numRef>
              <c:f>Teilnehmerzahlen!$G$7:$L$7</c:f>
              <c:numCache>
                <c:formatCode>General</c:formatCode>
                <c:ptCount val="6"/>
                <c:pt idx="0" formatCode="0">
                  <c:v>0</c:v>
                </c:pt>
                <c:pt idx="1">
                  <c:v>51</c:v>
                </c:pt>
                <c:pt idx="2">
                  <c:v>83</c:v>
                </c:pt>
                <c:pt idx="3">
                  <c:v>93</c:v>
                </c:pt>
                <c:pt idx="4">
                  <c:v>95</c:v>
                </c:pt>
                <c:pt idx="5">
                  <c:v>99</c:v>
                </c:pt>
              </c:numCache>
            </c:numRef>
          </c:val>
          <c:smooth val="0"/>
        </c:ser>
        <c:ser>
          <c:idx val="5"/>
          <c:order val="1"/>
          <c:tx>
            <c:strRef>
              <c:f>Teilnehmerzahlen!$F$11</c:f>
              <c:strCache>
                <c:ptCount val="1"/>
                <c:pt idx="0">
                  <c:v>Alle Teilnehmer</c:v>
                </c:pt>
              </c:strCache>
            </c:strRef>
          </c:tx>
          <c:spPr>
            <a:ln>
              <a:solidFill>
                <a:srgbClr val="FF5722"/>
              </a:solidFill>
            </a:ln>
          </c:spPr>
          <c:marker>
            <c:symbol val="none"/>
          </c:marker>
          <c:cat>
            <c:numRef>
              <c:f>Teilnehmerzahlen!$G$5:$L$5</c:f>
              <c:numCache>
                <c:formatCode>m/d/yyyy</c:formatCode>
                <c:ptCount val="6"/>
                <c:pt idx="0">
                  <c:v>42009</c:v>
                </c:pt>
                <c:pt idx="1">
                  <c:v>42010</c:v>
                </c:pt>
                <c:pt idx="2">
                  <c:v>42011</c:v>
                </c:pt>
                <c:pt idx="3">
                  <c:v>42012</c:v>
                </c:pt>
                <c:pt idx="4">
                  <c:v>42013</c:v>
                </c:pt>
                <c:pt idx="5">
                  <c:v>42014</c:v>
                </c:pt>
              </c:numCache>
            </c:numRef>
          </c:cat>
          <c:val>
            <c:numRef>
              <c:f>Teilnehmerzahlen!$G$11:$L$11</c:f>
              <c:numCache>
                <c:formatCode>General</c:formatCode>
                <c:ptCount val="6"/>
                <c:pt idx="0" formatCode="0">
                  <c:v>0</c:v>
                </c:pt>
                <c:pt idx="1">
                  <c:v>86</c:v>
                </c:pt>
                <c:pt idx="2">
                  <c:v>134</c:v>
                </c:pt>
                <c:pt idx="3">
                  <c:v>145</c:v>
                </c:pt>
                <c:pt idx="4">
                  <c:v>147</c:v>
                </c:pt>
                <c:pt idx="5">
                  <c:v>151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9791872"/>
        <c:axId val="149793408"/>
      </c:lineChart>
      <c:dateAx>
        <c:axId val="14979187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de-DE"/>
          </a:p>
        </c:txPr>
        <c:crossAx val="149793408"/>
        <c:crosses val="autoZero"/>
        <c:auto val="1"/>
        <c:lblOffset val="100"/>
        <c:baseTimeUnit val="days"/>
      </c:dateAx>
      <c:valAx>
        <c:axId val="149793408"/>
        <c:scaling>
          <c:orientation val="minMax"/>
        </c:scaling>
        <c:delete val="0"/>
        <c:axPos val="l"/>
        <c:majorGridlines/>
        <c:numFmt formatCode="0" sourceLinked="1"/>
        <c:majorTickMark val="out"/>
        <c:minorTickMark val="none"/>
        <c:tickLblPos val="nextTo"/>
        <c:crossAx val="149791872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1"/>
          <c:order val="0"/>
          <c:tx>
            <c:strRef>
              <c:f>'Q8'!$A$3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rgbClr val="00C853"/>
              </a:solidFill>
            </c:spPr>
          </c:dPt>
          <c:dPt>
            <c:idx val="1"/>
            <c:bubble3D val="0"/>
            <c:spPr>
              <a:solidFill>
                <a:srgbClr val="FF5722"/>
              </a:solidFill>
            </c:spPr>
          </c:dPt>
          <c:dLbls>
            <c:showLegendKey val="0"/>
            <c:showVal val="1"/>
            <c:showCatName val="1"/>
            <c:showSerName val="0"/>
            <c:showPercent val="0"/>
            <c:showBubbleSize val="0"/>
            <c:showLeaderLines val="1"/>
          </c:dLbls>
          <c:cat>
            <c:strRef>
              <c:f>'Q8'!$B$1:$C$1</c:f>
              <c:strCache>
                <c:ptCount val="2"/>
                <c:pt idx="0">
                  <c:v>Ja</c:v>
                </c:pt>
                <c:pt idx="1">
                  <c:v>Nein</c:v>
                </c:pt>
              </c:strCache>
            </c:strRef>
          </c:cat>
          <c:val>
            <c:numRef>
              <c:f>'Q8'!$B$3:$C$3</c:f>
              <c:numCache>
                <c:formatCode>0.0%</c:formatCode>
                <c:ptCount val="2"/>
                <c:pt idx="0">
                  <c:v>0.9285714285714286</c:v>
                </c:pt>
                <c:pt idx="1">
                  <c:v>7.1428571428571425E-2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1"/>
          <c:order val="0"/>
          <c:tx>
            <c:strRef>
              <c:f>'Q10'!$A$3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rgbClr val="00C853"/>
              </a:solidFill>
            </c:spPr>
          </c:dPt>
          <c:dPt>
            <c:idx val="1"/>
            <c:bubble3D val="0"/>
            <c:spPr>
              <a:solidFill>
                <a:srgbClr val="FF5722"/>
              </a:solidFill>
            </c:spPr>
          </c:dPt>
          <c:dLbls>
            <c:showLegendKey val="0"/>
            <c:showVal val="1"/>
            <c:showCatName val="1"/>
            <c:showSerName val="0"/>
            <c:showPercent val="0"/>
            <c:showBubbleSize val="0"/>
            <c:showLeaderLines val="1"/>
          </c:dLbls>
          <c:cat>
            <c:strRef>
              <c:f>'Q10'!$B$1:$C$1</c:f>
              <c:strCache>
                <c:ptCount val="2"/>
                <c:pt idx="0">
                  <c:v>Ja</c:v>
                </c:pt>
                <c:pt idx="1">
                  <c:v>Nein</c:v>
                </c:pt>
              </c:strCache>
            </c:strRef>
          </c:cat>
          <c:val>
            <c:numRef>
              <c:f>'Q10'!$B$3:$C$3</c:f>
              <c:numCache>
                <c:formatCode>0.0%</c:formatCode>
                <c:ptCount val="2"/>
                <c:pt idx="0">
                  <c:v>0.94285714285714284</c:v>
                </c:pt>
                <c:pt idx="1">
                  <c:v>5.7142857142857141E-2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1"/>
          <c:order val="0"/>
          <c:tx>
            <c:strRef>
              <c:f>'Q11'!$A$3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rgbClr val="00C853"/>
              </a:solidFill>
            </c:spPr>
          </c:dPt>
          <c:dPt>
            <c:idx val="1"/>
            <c:bubble3D val="0"/>
            <c:spPr>
              <a:solidFill>
                <a:srgbClr val="FF5722"/>
              </a:solidFill>
            </c:spPr>
          </c:dPt>
          <c:dLbls>
            <c:showLegendKey val="0"/>
            <c:showVal val="1"/>
            <c:showCatName val="1"/>
            <c:showSerName val="0"/>
            <c:showPercent val="0"/>
            <c:showBubbleSize val="0"/>
            <c:showLeaderLines val="1"/>
          </c:dLbls>
          <c:cat>
            <c:strRef>
              <c:f>'Q11'!$B$1:$C$1</c:f>
              <c:strCache>
                <c:ptCount val="2"/>
                <c:pt idx="0">
                  <c:v>Ja</c:v>
                </c:pt>
                <c:pt idx="1">
                  <c:v>Nein</c:v>
                </c:pt>
              </c:strCache>
            </c:strRef>
          </c:cat>
          <c:val>
            <c:numRef>
              <c:f>'Q11'!$B$3:$C$3</c:f>
              <c:numCache>
                <c:formatCode>0.0%</c:formatCode>
                <c:ptCount val="2"/>
                <c:pt idx="0">
                  <c:v>0.62857142857142856</c:v>
                </c:pt>
                <c:pt idx="1">
                  <c:v>0.37142857142857144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'Q12'!$A$3</c:f>
              <c:strCache>
                <c:ptCount val="1"/>
                <c:pt idx="0">
                  <c:v>%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00C853"/>
              </a:solidFill>
            </c:spPr>
          </c:dPt>
          <c:dPt>
            <c:idx val="1"/>
            <c:invertIfNegative val="0"/>
            <c:bubble3D val="0"/>
            <c:spPr>
              <a:solidFill>
                <a:srgbClr val="FF5722"/>
              </a:solidFill>
            </c:spPr>
          </c:dPt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'Q12'!$B$1:$C$1</c:f>
              <c:strCache>
                <c:ptCount val="2"/>
                <c:pt idx="0">
                  <c:v>Handy</c:v>
                </c:pt>
                <c:pt idx="1">
                  <c:v>PC über Internetbrowser</c:v>
                </c:pt>
              </c:strCache>
            </c:strRef>
          </c:cat>
          <c:val>
            <c:numRef>
              <c:f>'Q12'!$B$3:$C$3</c:f>
              <c:numCache>
                <c:formatCode>0.0%</c:formatCode>
                <c:ptCount val="2"/>
                <c:pt idx="0">
                  <c:v>0.77142857142857146</c:v>
                </c:pt>
                <c:pt idx="1">
                  <c:v>0.22857142857142856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60409472"/>
        <c:axId val="160534912"/>
      </c:barChart>
      <c:catAx>
        <c:axId val="160409472"/>
        <c:scaling>
          <c:orientation val="minMax"/>
        </c:scaling>
        <c:delete val="0"/>
        <c:axPos val="b"/>
        <c:majorTickMark val="out"/>
        <c:minorTickMark val="none"/>
        <c:tickLblPos val="nextTo"/>
        <c:crossAx val="160534912"/>
        <c:crosses val="autoZero"/>
        <c:auto val="1"/>
        <c:lblAlgn val="ctr"/>
        <c:lblOffset val="100"/>
        <c:noMultiLvlLbl val="0"/>
      </c:catAx>
      <c:valAx>
        <c:axId val="160534912"/>
        <c:scaling>
          <c:orientation val="minMax"/>
        </c:scaling>
        <c:delete val="0"/>
        <c:axPos val="l"/>
        <c:majorGridlines/>
        <c:numFmt formatCode="0.0%" sourceLinked="1"/>
        <c:majorTickMark val="out"/>
        <c:minorTickMark val="none"/>
        <c:tickLblPos val="nextTo"/>
        <c:crossAx val="16040947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'Q13'!$A$3</c:f>
              <c:strCache>
                <c:ptCount val="1"/>
                <c:pt idx="0">
                  <c:v>%</c:v>
                </c:pt>
              </c:strCache>
            </c:strRef>
          </c:tx>
          <c:spPr>
            <a:solidFill>
              <a:srgbClr val="3F51B5"/>
            </a:solidFill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  <c:spPr>
              <a:solidFill>
                <a:srgbClr val="FF5722"/>
              </a:solidFill>
            </c:spPr>
          </c:dPt>
          <c:dPt>
            <c:idx val="2"/>
            <c:invertIfNegative val="0"/>
            <c:bubble3D val="0"/>
            <c:spPr>
              <a:solidFill>
                <a:srgbClr val="00C853"/>
              </a:solidFill>
            </c:spPr>
          </c:dPt>
          <c:dPt>
            <c:idx val="3"/>
            <c:invertIfNegative val="0"/>
            <c:bubble3D val="0"/>
            <c:spPr>
              <a:solidFill>
                <a:srgbClr val="F50057"/>
              </a:solidFill>
            </c:spPr>
          </c:dPt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'Q13'!$B$1:$E$1</c:f>
              <c:strCache>
                <c:ptCount val="4"/>
                <c:pt idx="0">
                  <c:v>Sehr gut</c:v>
                </c:pt>
                <c:pt idx="1">
                  <c:v>Gut</c:v>
                </c:pt>
                <c:pt idx="2">
                  <c:v>Schlecht</c:v>
                </c:pt>
                <c:pt idx="3">
                  <c:v>Sehr schlecht</c:v>
                </c:pt>
              </c:strCache>
            </c:strRef>
          </c:cat>
          <c:val>
            <c:numRef>
              <c:f>'Q13'!$B$3:$E$3</c:f>
              <c:numCache>
                <c:formatCode>0.0%</c:formatCode>
                <c:ptCount val="4"/>
                <c:pt idx="0">
                  <c:v>0.22857142857142856</c:v>
                </c:pt>
                <c:pt idx="1">
                  <c:v>0.6428571428571429</c:v>
                </c:pt>
                <c:pt idx="2">
                  <c:v>0.1</c:v>
                </c:pt>
                <c:pt idx="3">
                  <c:v>2.8571428571428571E-2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60069504"/>
        <c:axId val="160071040"/>
      </c:barChart>
      <c:catAx>
        <c:axId val="160069504"/>
        <c:scaling>
          <c:orientation val="maxMin"/>
        </c:scaling>
        <c:delete val="0"/>
        <c:axPos val="b"/>
        <c:majorTickMark val="out"/>
        <c:minorTickMark val="none"/>
        <c:tickLblPos val="nextTo"/>
        <c:crossAx val="160071040"/>
        <c:crosses val="autoZero"/>
        <c:auto val="1"/>
        <c:lblAlgn val="ctr"/>
        <c:lblOffset val="100"/>
        <c:noMultiLvlLbl val="0"/>
      </c:catAx>
      <c:valAx>
        <c:axId val="160071040"/>
        <c:scaling>
          <c:orientation val="minMax"/>
        </c:scaling>
        <c:delete val="0"/>
        <c:axPos val="r"/>
        <c:majorGridlines/>
        <c:numFmt formatCode="0.0%" sourceLinked="1"/>
        <c:majorTickMark val="out"/>
        <c:minorTickMark val="none"/>
        <c:tickLblPos val="nextTo"/>
        <c:crossAx val="16006950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'Q15'!$A$3</c:f>
              <c:strCache>
                <c:ptCount val="1"/>
                <c:pt idx="0">
                  <c:v>%</c:v>
                </c:pt>
              </c:strCache>
            </c:strRef>
          </c:tx>
          <c:spPr>
            <a:solidFill>
              <a:srgbClr val="3F51B5"/>
            </a:solidFill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  <c:spPr>
              <a:solidFill>
                <a:srgbClr val="FF5722"/>
              </a:solidFill>
            </c:spPr>
          </c:dPt>
          <c:dPt>
            <c:idx val="2"/>
            <c:invertIfNegative val="0"/>
            <c:bubble3D val="0"/>
            <c:spPr>
              <a:solidFill>
                <a:srgbClr val="00C853"/>
              </a:solidFill>
            </c:spPr>
          </c:dPt>
          <c:dPt>
            <c:idx val="3"/>
            <c:invertIfNegative val="0"/>
            <c:bubble3D val="0"/>
            <c:spPr>
              <a:solidFill>
                <a:srgbClr val="F50057"/>
              </a:solidFill>
            </c:spPr>
          </c:dPt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'Q15'!$B$1:$E$1</c:f>
              <c:strCache>
                <c:ptCount val="4"/>
                <c:pt idx="0">
                  <c:v>Sehr gut</c:v>
                </c:pt>
                <c:pt idx="1">
                  <c:v>Gut</c:v>
                </c:pt>
                <c:pt idx="2">
                  <c:v>Schlecht</c:v>
                </c:pt>
                <c:pt idx="3">
                  <c:v>Sehr schlecht</c:v>
                </c:pt>
              </c:strCache>
            </c:strRef>
          </c:cat>
          <c:val>
            <c:numRef>
              <c:f>'Q15'!$B$3:$E$3</c:f>
              <c:numCache>
                <c:formatCode>0.0%</c:formatCode>
                <c:ptCount val="4"/>
                <c:pt idx="0">
                  <c:v>0.34285714285714286</c:v>
                </c:pt>
                <c:pt idx="1">
                  <c:v>0.51428571428571423</c:v>
                </c:pt>
                <c:pt idx="2">
                  <c:v>0.12857142857142856</c:v>
                </c:pt>
                <c:pt idx="3">
                  <c:v>1.4285714285714285E-2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60380032"/>
        <c:axId val="160410624"/>
      </c:barChart>
      <c:catAx>
        <c:axId val="160380032"/>
        <c:scaling>
          <c:orientation val="maxMin"/>
        </c:scaling>
        <c:delete val="0"/>
        <c:axPos val="b"/>
        <c:majorTickMark val="out"/>
        <c:minorTickMark val="none"/>
        <c:tickLblPos val="nextTo"/>
        <c:crossAx val="160410624"/>
        <c:crosses val="autoZero"/>
        <c:auto val="1"/>
        <c:lblAlgn val="ctr"/>
        <c:lblOffset val="100"/>
        <c:noMultiLvlLbl val="0"/>
      </c:catAx>
      <c:valAx>
        <c:axId val="160410624"/>
        <c:scaling>
          <c:orientation val="minMax"/>
        </c:scaling>
        <c:delete val="0"/>
        <c:axPos val="r"/>
        <c:majorGridlines/>
        <c:numFmt formatCode="0.0%" sourceLinked="1"/>
        <c:majorTickMark val="out"/>
        <c:minorTickMark val="none"/>
        <c:tickLblPos val="nextTo"/>
        <c:crossAx val="16038003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1"/>
          <c:order val="0"/>
          <c:tx>
            <c:strRef>
              <c:f>'Q18'!$A$3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rgbClr val="00C853"/>
              </a:solidFill>
            </c:spPr>
          </c:dPt>
          <c:dPt>
            <c:idx val="1"/>
            <c:bubble3D val="0"/>
            <c:spPr>
              <a:solidFill>
                <a:srgbClr val="FF5722"/>
              </a:solidFill>
            </c:spPr>
          </c:dPt>
          <c:dLbls>
            <c:showLegendKey val="0"/>
            <c:showVal val="1"/>
            <c:showCatName val="1"/>
            <c:showSerName val="0"/>
            <c:showPercent val="0"/>
            <c:showBubbleSize val="0"/>
            <c:showLeaderLines val="1"/>
          </c:dLbls>
          <c:cat>
            <c:strRef>
              <c:f>'Q18'!$B$1:$C$1</c:f>
              <c:strCache>
                <c:ptCount val="2"/>
                <c:pt idx="0">
                  <c:v>Männlich</c:v>
                </c:pt>
                <c:pt idx="1">
                  <c:v>Weiblich</c:v>
                </c:pt>
              </c:strCache>
            </c:strRef>
          </c:cat>
          <c:val>
            <c:numRef>
              <c:f>'Q18'!$B$3:$C$3</c:f>
              <c:numCache>
                <c:formatCode>0.0%</c:formatCode>
                <c:ptCount val="2"/>
                <c:pt idx="0">
                  <c:v>0.52857142857142858</c:v>
                </c:pt>
                <c:pt idx="1">
                  <c:v>0.47142857142857142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'Q19'!$A$3</c:f>
              <c:strCache>
                <c:ptCount val="1"/>
                <c:pt idx="0">
                  <c:v>%</c:v>
                </c:pt>
              </c:strCache>
            </c:strRef>
          </c:tx>
          <c:spPr>
            <a:solidFill>
              <a:srgbClr val="FF5722"/>
            </a:solidFill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'Q19'!$B$1:$E$1</c:f>
              <c:strCache>
                <c:ptCount val="4"/>
                <c:pt idx="0">
                  <c:v>Jünger als 18</c:v>
                </c:pt>
                <c:pt idx="1">
                  <c:v>18-25</c:v>
                </c:pt>
                <c:pt idx="2">
                  <c:v>26-30</c:v>
                </c:pt>
                <c:pt idx="3">
                  <c:v>Älter als 30</c:v>
                </c:pt>
              </c:strCache>
            </c:strRef>
          </c:cat>
          <c:val>
            <c:numRef>
              <c:f>'Q19'!$B$3:$E$3</c:f>
              <c:numCache>
                <c:formatCode>0.0%</c:formatCode>
                <c:ptCount val="4"/>
                <c:pt idx="0">
                  <c:v>0</c:v>
                </c:pt>
                <c:pt idx="1">
                  <c:v>0.9</c:v>
                </c:pt>
                <c:pt idx="2">
                  <c:v>0.1</c:v>
                </c:pt>
                <c:pt idx="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92846848"/>
        <c:axId val="192934656"/>
      </c:barChart>
      <c:catAx>
        <c:axId val="192846848"/>
        <c:scaling>
          <c:orientation val="minMax"/>
        </c:scaling>
        <c:delete val="0"/>
        <c:axPos val="b"/>
        <c:majorTickMark val="out"/>
        <c:minorTickMark val="none"/>
        <c:tickLblPos val="nextTo"/>
        <c:crossAx val="192934656"/>
        <c:crosses val="autoZero"/>
        <c:auto val="1"/>
        <c:lblAlgn val="ctr"/>
        <c:lblOffset val="100"/>
        <c:noMultiLvlLbl val="0"/>
      </c:catAx>
      <c:valAx>
        <c:axId val="192934656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9284684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'Q20'!$A$3</c:f>
              <c:strCache>
                <c:ptCount val="1"/>
                <c:pt idx="0">
                  <c:v>%</c:v>
                </c:pt>
              </c:strCache>
            </c:strRef>
          </c:tx>
          <c:spPr>
            <a:solidFill>
              <a:srgbClr val="FF5722"/>
            </a:solidFill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'Q20'!$B$1:$F$1</c:f>
              <c:strCache>
                <c:ptCount val="5"/>
                <c:pt idx="0">
                  <c:v>Schüler</c:v>
                </c:pt>
                <c:pt idx="1">
                  <c:v>Student</c:v>
                </c:pt>
                <c:pt idx="2">
                  <c:v>Dualer Student</c:v>
                </c:pt>
                <c:pt idx="3">
                  <c:v>Berufstätig</c:v>
                </c:pt>
                <c:pt idx="4">
                  <c:v>Sonstiges</c:v>
                </c:pt>
              </c:strCache>
            </c:strRef>
          </c:cat>
          <c:val>
            <c:numRef>
              <c:f>'Q20'!$B$3:$F$3</c:f>
              <c:numCache>
                <c:formatCode>0.0%</c:formatCode>
                <c:ptCount val="5"/>
                <c:pt idx="0">
                  <c:v>4.2857142857142858E-2</c:v>
                </c:pt>
                <c:pt idx="1">
                  <c:v>0.12857142857142856</c:v>
                </c:pt>
                <c:pt idx="2">
                  <c:v>0.75714285714285712</c:v>
                </c:pt>
                <c:pt idx="3">
                  <c:v>5.7142857142857141E-2</c:v>
                </c:pt>
                <c:pt idx="4">
                  <c:v>1.4285714285714285E-2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47013632"/>
        <c:axId val="147015168"/>
      </c:barChart>
      <c:catAx>
        <c:axId val="147013632"/>
        <c:scaling>
          <c:orientation val="minMax"/>
        </c:scaling>
        <c:delete val="0"/>
        <c:axPos val="b"/>
        <c:majorTickMark val="out"/>
        <c:minorTickMark val="none"/>
        <c:tickLblPos val="nextTo"/>
        <c:crossAx val="147015168"/>
        <c:crosses val="autoZero"/>
        <c:auto val="1"/>
        <c:lblAlgn val="ctr"/>
        <c:lblOffset val="100"/>
        <c:noMultiLvlLbl val="0"/>
      </c:catAx>
      <c:valAx>
        <c:axId val="147015168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4701363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'Q21'!$A$3</c:f>
              <c:strCache>
                <c:ptCount val="1"/>
                <c:pt idx="0">
                  <c:v>%</c:v>
                </c:pt>
              </c:strCache>
            </c:strRef>
          </c:tx>
          <c:spPr>
            <a:solidFill>
              <a:srgbClr val="FF5722"/>
            </a:solidFill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'Q21'!$B$1:$L$1</c:f>
              <c:strCache>
                <c:ptCount val="11"/>
                <c:pt idx="0">
                  <c:v>Stuttgart - Mitte</c:v>
                </c:pt>
                <c:pt idx="1">
                  <c:v>Stuttgart - Nord</c:v>
                </c:pt>
                <c:pt idx="2">
                  <c:v>Stuttgart - Ost</c:v>
                </c:pt>
                <c:pt idx="3">
                  <c:v>Stuttgart - Süd</c:v>
                </c:pt>
                <c:pt idx="4">
                  <c:v>Stuttgart - West</c:v>
                </c:pt>
                <c:pt idx="5">
                  <c:v>Stuttgart - Vaihingen</c:v>
                </c:pt>
                <c:pt idx="6">
                  <c:v>Stuttgart - Bad Canstatt</c:v>
                </c:pt>
                <c:pt idx="7">
                  <c:v>Böblingen</c:v>
                </c:pt>
                <c:pt idx="8">
                  <c:v>Ludwigsburg</c:v>
                </c:pt>
                <c:pt idx="9">
                  <c:v>Waiblingen</c:v>
                </c:pt>
                <c:pt idx="10">
                  <c:v>Sonstige</c:v>
                </c:pt>
              </c:strCache>
            </c:strRef>
          </c:cat>
          <c:val>
            <c:numRef>
              <c:f>'Q21'!$B$3:$L$3</c:f>
              <c:numCache>
                <c:formatCode>0.0%</c:formatCode>
                <c:ptCount val="11"/>
                <c:pt idx="0">
                  <c:v>7.1428571428571425E-2</c:v>
                </c:pt>
                <c:pt idx="1">
                  <c:v>0.14285714285714285</c:v>
                </c:pt>
                <c:pt idx="2">
                  <c:v>7.1428571428571425E-2</c:v>
                </c:pt>
                <c:pt idx="3">
                  <c:v>5.7142857142857141E-2</c:v>
                </c:pt>
                <c:pt idx="4">
                  <c:v>2.8571428571428571E-2</c:v>
                </c:pt>
                <c:pt idx="5">
                  <c:v>0.1</c:v>
                </c:pt>
                <c:pt idx="6">
                  <c:v>1.4285714285714285E-2</c:v>
                </c:pt>
                <c:pt idx="7">
                  <c:v>2.8571428571428571E-2</c:v>
                </c:pt>
                <c:pt idx="8">
                  <c:v>5.7142857142857141E-2</c:v>
                </c:pt>
                <c:pt idx="9">
                  <c:v>4.2857142857142858E-2</c:v>
                </c:pt>
                <c:pt idx="10">
                  <c:v>0.38571428571428573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47143296"/>
        <c:axId val="147153664"/>
      </c:barChart>
      <c:catAx>
        <c:axId val="147143296"/>
        <c:scaling>
          <c:orientation val="minMax"/>
        </c:scaling>
        <c:delete val="0"/>
        <c:axPos val="b"/>
        <c:majorTickMark val="out"/>
        <c:minorTickMark val="none"/>
        <c:tickLblPos val="nextTo"/>
        <c:crossAx val="147153664"/>
        <c:crosses val="autoZero"/>
        <c:auto val="1"/>
        <c:lblAlgn val="ctr"/>
        <c:lblOffset val="100"/>
        <c:noMultiLvlLbl val="0"/>
      </c:catAx>
      <c:valAx>
        <c:axId val="147153664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4714329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1"/>
          <c:order val="0"/>
          <c:tx>
            <c:strRef>
              <c:f>'Q1'!$A$3</c:f>
              <c:strCache>
                <c:ptCount val="1"/>
                <c:pt idx="0">
                  <c:v>%</c:v>
                </c:pt>
              </c:strCache>
            </c:strRef>
          </c:tx>
          <c:spPr>
            <a:solidFill>
              <a:srgbClr val="00C853"/>
            </a:solidFill>
          </c:spPr>
          <c:dPt>
            <c:idx val="1"/>
            <c:bubble3D val="0"/>
            <c:spPr>
              <a:solidFill>
                <a:srgbClr val="FF5722"/>
              </a:solidFill>
            </c:spPr>
          </c:dPt>
          <c:dLbls>
            <c:dLbl>
              <c:idx val="4"/>
              <c:layout>
                <c:manualLayout>
                  <c:x val="5.4615048118985127E-3"/>
                  <c:y val="-1.42749343832021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</c:dLbl>
            <c:showLegendKey val="0"/>
            <c:showVal val="1"/>
            <c:showCatName val="1"/>
            <c:showSerName val="0"/>
            <c:showPercent val="0"/>
            <c:showBubbleSize val="0"/>
            <c:showLeaderLines val="0"/>
          </c:dLbls>
          <c:cat>
            <c:strRef>
              <c:f>'Q1'!$B$1:$C$1</c:f>
              <c:strCache>
                <c:ptCount val="2"/>
                <c:pt idx="0">
                  <c:v>Ja</c:v>
                </c:pt>
                <c:pt idx="1">
                  <c:v>Nein</c:v>
                </c:pt>
              </c:strCache>
            </c:strRef>
          </c:cat>
          <c:val>
            <c:numRef>
              <c:f>'Q1'!$B$3:$C$3</c:f>
              <c:numCache>
                <c:formatCode>0.0%</c:formatCode>
                <c:ptCount val="2"/>
                <c:pt idx="0">
                  <c:v>0.70707070707070707</c:v>
                </c:pt>
                <c:pt idx="1">
                  <c:v>0.29292929292929293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9"/>
          <c:order val="0"/>
          <c:tx>
            <c:strRef>
              <c:f>'Q2'!$A$21:$C$21</c:f>
              <c:strCache>
                <c:ptCount val="1"/>
                <c:pt idx="0">
                  <c:v>Prio 6 1 Scoring</c:v>
                </c:pt>
              </c:strCache>
            </c:strRef>
          </c:tx>
          <c:spPr>
            <a:solidFill>
              <a:srgbClr val="FF5722"/>
            </a:solidFill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'Q2'!$D$1:$I$1</c:f>
              <c:strCache>
                <c:ptCount val="6"/>
                <c:pt idx="0">
                  <c:v>Adressen</c:v>
                </c:pt>
                <c:pt idx="1">
                  <c:v>Arten</c:v>
                </c:pt>
                <c:pt idx="2">
                  <c:v>Happy Hour Zeiten</c:v>
                </c:pt>
                <c:pt idx="3">
                  <c:v>Kundenbewertungen</c:v>
                </c:pt>
                <c:pt idx="4">
                  <c:v>Öffnungszeiten</c:v>
                </c:pt>
                <c:pt idx="5">
                  <c:v>Preisindizes</c:v>
                </c:pt>
              </c:strCache>
            </c:strRef>
          </c:cat>
          <c:val>
            <c:numRef>
              <c:f>'Q2'!$D$21:$I$21</c:f>
              <c:numCache>
                <c:formatCode>0.00%</c:formatCode>
                <c:ptCount val="6"/>
                <c:pt idx="0">
                  <c:v>0.15782312925170067</c:v>
                </c:pt>
                <c:pt idx="1">
                  <c:v>0.15170068027210884</c:v>
                </c:pt>
                <c:pt idx="2">
                  <c:v>0.21360544217687075</c:v>
                </c:pt>
                <c:pt idx="3">
                  <c:v>0.14421768707482993</c:v>
                </c:pt>
                <c:pt idx="4">
                  <c:v>0.1251700680272109</c:v>
                </c:pt>
                <c:pt idx="5">
                  <c:v>0.20748299319727892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1378048"/>
        <c:axId val="201409280"/>
      </c:barChart>
      <c:catAx>
        <c:axId val="201378048"/>
        <c:scaling>
          <c:orientation val="minMax"/>
        </c:scaling>
        <c:delete val="0"/>
        <c:axPos val="b"/>
        <c:majorTickMark val="out"/>
        <c:minorTickMark val="none"/>
        <c:tickLblPos val="nextTo"/>
        <c:crossAx val="201409280"/>
        <c:crosses val="autoZero"/>
        <c:auto val="1"/>
        <c:lblAlgn val="ctr"/>
        <c:lblOffset val="100"/>
        <c:noMultiLvlLbl val="0"/>
      </c:catAx>
      <c:valAx>
        <c:axId val="201409280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20137804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Sehr wichtig</c:v>
          </c:tx>
          <c:spPr>
            <a:solidFill>
              <a:srgbClr val="3F51B5"/>
            </a:solidFill>
            <a:ln>
              <a:noFill/>
            </a:ln>
          </c:spPr>
          <c:invertIfNegative val="0"/>
          <c:cat>
            <c:strRef>
              <c:f>'Q3'!$C$1</c:f>
              <c:strCache>
                <c:ptCount val="1"/>
                <c:pt idx="0">
                  <c:v>Start Ort bzw. Plz</c:v>
                </c:pt>
              </c:strCache>
            </c:strRef>
          </c:cat>
          <c:val>
            <c:numRef>
              <c:f>'Q3'!$C$3</c:f>
              <c:numCache>
                <c:formatCode>0.0%</c:formatCode>
                <c:ptCount val="1"/>
                <c:pt idx="0">
                  <c:v>0.44285714285714284</c:v>
                </c:pt>
              </c:numCache>
            </c:numRef>
          </c:val>
        </c:ser>
        <c:ser>
          <c:idx val="3"/>
          <c:order val="1"/>
          <c:tx>
            <c:v>Wichtig</c:v>
          </c:tx>
          <c:spPr>
            <a:solidFill>
              <a:srgbClr val="FF5722"/>
            </a:solidFill>
            <a:ln>
              <a:noFill/>
            </a:ln>
          </c:spPr>
          <c:invertIfNegative val="0"/>
          <c:cat>
            <c:strRef>
              <c:f>'Q3'!$C$1</c:f>
              <c:strCache>
                <c:ptCount val="1"/>
                <c:pt idx="0">
                  <c:v>Start Ort bzw. Plz</c:v>
                </c:pt>
              </c:strCache>
            </c:strRef>
          </c:cat>
          <c:val>
            <c:numRef>
              <c:f>'Q3'!$C$5</c:f>
              <c:numCache>
                <c:formatCode>0.0%</c:formatCode>
                <c:ptCount val="1"/>
                <c:pt idx="0">
                  <c:v>0.45714285714285713</c:v>
                </c:pt>
              </c:numCache>
            </c:numRef>
          </c:val>
        </c:ser>
        <c:ser>
          <c:idx val="5"/>
          <c:order val="2"/>
          <c:tx>
            <c:v>Unwichtig</c:v>
          </c:tx>
          <c:spPr>
            <a:solidFill>
              <a:srgbClr val="00C853"/>
            </a:solidFill>
            <a:ln>
              <a:noFill/>
            </a:ln>
          </c:spPr>
          <c:invertIfNegative val="0"/>
          <c:cat>
            <c:strRef>
              <c:f>'Q3'!$C$1</c:f>
              <c:strCache>
                <c:ptCount val="1"/>
                <c:pt idx="0">
                  <c:v>Start Ort bzw. Plz</c:v>
                </c:pt>
              </c:strCache>
            </c:strRef>
          </c:cat>
          <c:val>
            <c:numRef>
              <c:f>'Q3'!$C$7</c:f>
              <c:numCache>
                <c:formatCode>0.0%</c:formatCode>
                <c:ptCount val="1"/>
                <c:pt idx="0">
                  <c:v>8.5714285714285715E-2</c:v>
                </c:pt>
              </c:numCache>
            </c:numRef>
          </c:val>
        </c:ser>
        <c:ser>
          <c:idx val="7"/>
          <c:order val="3"/>
          <c:tx>
            <c:v>Sehr unwichtig</c:v>
          </c:tx>
          <c:spPr>
            <a:solidFill>
              <a:srgbClr val="F50057"/>
            </a:solidFill>
            <a:ln>
              <a:noFill/>
            </a:ln>
          </c:spPr>
          <c:invertIfNegative val="0"/>
          <c:cat>
            <c:strRef>
              <c:f>'Q3'!$C$1</c:f>
              <c:strCache>
                <c:ptCount val="1"/>
                <c:pt idx="0">
                  <c:v>Start Ort bzw. Plz</c:v>
                </c:pt>
              </c:strCache>
            </c:strRef>
          </c:cat>
          <c:val>
            <c:numRef>
              <c:f>'Q3'!$C$9</c:f>
              <c:numCache>
                <c:formatCode>0.0%</c:formatCode>
                <c:ptCount val="1"/>
                <c:pt idx="0">
                  <c:v>1.4285714285714285E-2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60263552"/>
        <c:axId val="160367744"/>
      </c:barChart>
      <c:catAx>
        <c:axId val="160263552"/>
        <c:scaling>
          <c:orientation val="maxMin"/>
        </c:scaling>
        <c:delete val="0"/>
        <c:axPos val="b"/>
        <c:majorTickMark val="out"/>
        <c:minorTickMark val="none"/>
        <c:tickLblPos val="nextTo"/>
        <c:crossAx val="160367744"/>
        <c:crosses val="autoZero"/>
        <c:auto val="1"/>
        <c:lblAlgn val="ctr"/>
        <c:lblOffset val="100"/>
        <c:noMultiLvlLbl val="0"/>
      </c:catAx>
      <c:valAx>
        <c:axId val="160367744"/>
        <c:scaling>
          <c:orientation val="minMax"/>
          <c:max val="0.60000000000000009"/>
        </c:scaling>
        <c:delete val="0"/>
        <c:axPos val="r"/>
        <c:majorGridlines/>
        <c:numFmt formatCode="0%" sourceLinked="0"/>
        <c:majorTickMark val="out"/>
        <c:minorTickMark val="none"/>
        <c:tickLblPos val="nextTo"/>
        <c:crossAx val="16026355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DA7A4A-CCA3-4709-AE5C-B70612B70DF1}" type="datetimeFigureOut">
              <a:rPr lang="de-DE" smtClean="0"/>
              <a:t>10.01.2015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17D93-6CC5-4694-AC2A-3B4F9B0852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F2883-04BD-4DAA-A948-CECBCBEE6FE5}" type="datetime1">
              <a:rPr lang="de-DE" smtClean="0"/>
              <a:t>10.01.2015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60FF-8589-41DB-9CB8-FDB1C8712399}" type="datetime1">
              <a:rPr lang="de-DE" smtClean="0"/>
              <a:t>10.01.2015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37D0-88EC-4346-89A2-12A8BFE82AE0}" type="datetime1">
              <a:rPr lang="de-DE" smtClean="0"/>
              <a:t>10.01.2015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1791F-321E-4EF0-AC89-9B5E051C81F3}" type="datetime1">
              <a:rPr lang="de-DE" smtClean="0"/>
              <a:t>10.01.2015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4B83-AE53-475A-B355-0AED6E3516CC}" type="datetime1">
              <a:rPr lang="de-DE" smtClean="0"/>
              <a:t>10.01.2015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A012-88D8-4AE7-A552-67D70864FA8B}" type="datetime1">
              <a:rPr lang="de-DE" smtClean="0"/>
              <a:t>10.01.2015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CB48-45BE-499D-B356-702A3B0F6605}" type="datetime1">
              <a:rPr lang="de-DE" smtClean="0"/>
              <a:t>10.01.2015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A0AF-5ECC-4B67-9F23-F59426C3F899}" type="datetime1">
              <a:rPr lang="de-DE" smtClean="0"/>
              <a:t>10.01.2015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BF5A-73F9-4FED-85E2-9D3FB2FE8876}" type="datetime1">
              <a:rPr lang="de-DE" smtClean="0"/>
              <a:t>10.01.2015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40A4-1922-4BD0-8989-420CEAEC6415}" type="datetime1">
              <a:rPr lang="de-DE" smtClean="0"/>
              <a:t>10.01.2015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B358D-4B12-427F-A2AC-2C169FFB3FF5}" type="datetime1">
              <a:rPr lang="de-DE" smtClean="0"/>
              <a:t>10.01.2015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EDF5D-2518-4F93-A6BB-C2198E8D704A}" type="datetime1">
              <a:rPr lang="de-DE" smtClean="0"/>
              <a:t>10.01.2015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199260" y="6457528"/>
            <a:ext cx="576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69062" y="2932460"/>
            <a:ext cx="8208000" cy="3240360"/>
          </a:xfrm>
          <a:prstGeom prst="rect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37687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de-DE" sz="4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„Go Happy“ Marktforschung</a:t>
            </a:r>
            <a:r>
              <a:rPr lang="de-DE" sz="53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53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Team </a:t>
            </a:r>
            <a:r>
              <a:rPr lang="de-DE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 - </a:t>
            </a:r>
            <a:r>
              <a:rPr lang="de-DE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de-DE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 von Umfrage II </a:t>
            </a:r>
            <a:br>
              <a:rPr lang="de-D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(Arbeitspaket 5.6)</a:t>
            </a:r>
            <a:endParaRPr lang="de-DE" sz="2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 descr="Logo 1 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299" y="620688"/>
            <a:ext cx="1393523" cy="139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126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Inhalt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Wichtigkeit der Informationen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5197202"/>
            <a:ext cx="8229600" cy="1224136"/>
          </a:xfrm>
          <a:ln w="12700">
            <a:solidFill>
              <a:srgbClr val="3F51B5"/>
            </a:solidFill>
          </a:ln>
        </p:spPr>
        <p:txBody>
          <a:bodyPr>
            <a:normAutofit/>
          </a:bodyPr>
          <a:lstStyle/>
          <a:p>
            <a:pPr marL="720725" indent="-274638"/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Die gegebenen Informationen wurden in folgender </a:t>
            </a:r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Reihenfolge priorisiert </a:t>
            </a:r>
            <a:r>
              <a:rPr lang="de-DE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(absteigende Reihenfolge)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Happy Hour Zeiten, Preisindizes, Adressen, Arten, Kundenbewertungen, Öffnungszeiten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118401" y="5555077"/>
            <a:ext cx="1188000" cy="504000"/>
          </a:xfrm>
          <a:prstGeom prst="triangle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457200" y="1124744"/>
            <a:ext cx="8229600" cy="3960440"/>
          </a:xfrm>
          <a:prstGeom prst="rect">
            <a:avLst/>
          </a:prstGeom>
          <a:ln w="12700">
            <a:solidFill>
              <a:srgbClr val="3F51B5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725" indent="-274638"/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69062" y="1131094"/>
            <a:ext cx="8208000" cy="504056"/>
          </a:xfrm>
          <a:prstGeom prst="rect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Q2 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– Wie wichtig sind dir folgende Informationen über Locations für deine Abendplanung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(Priorisierung) 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7791028" y="3246884"/>
            <a:ext cx="811039" cy="351457"/>
          </a:xfrm>
          <a:prstGeom prst="rect">
            <a:avLst/>
          </a:prstGeom>
          <a:noFill/>
          <a:ln w="12700"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</a:t>
            </a:r>
            <a:r>
              <a:rPr lang="de-DE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</a:t>
            </a:r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10</a:t>
            </a:fld>
            <a:endParaRPr lang="de-DE"/>
          </a:p>
        </p:txBody>
      </p:sp>
      <p:graphicFrame>
        <p:nvGraphicFramePr>
          <p:cNvPr id="16" name="Diagramm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4559255"/>
              </p:ext>
            </p:extLst>
          </p:nvPr>
        </p:nvGraphicFramePr>
        <p:xfrm>
          <a:off x="1331640" y="1635150"/>
          <a:ext cx="6459388" cy="3450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9923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Inhalt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Wichtigkeit der Einstellungsmöglichkeiten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5197202"/>
            <a:ext cx="8229600" cy="1224136"/>
          </a:xfrm>
          <a:ln w="12700">
            <a:solidFill>
              <a:srgbClr val="3F51B5"/>
            </a:solidFill>
          </a:ln>
        </p:spPr>
        <p:txBody>
          <a:bodyPr>
            <a:normAutofit/>
          </a:bodyPr>
          <a:lstStyle/>
          <a:p>
            <a:pPr marL="720725" indent="-274638"/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Der </a:t>
            </a:r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Start Ort bzw. </a:t>
            </a:r>
            <a:r>
              <a:rPr lang="de-DE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Plz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ist den Teilnehmern zu </a:t>
            </a:r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90% wichtig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bzw. </a:t>
            </a:r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sehr wichtig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20725" indent="-274638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Der </a:t>
            </a:r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Radius zu weiteren Locations 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ist 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den Teilnehmern zu </a:t>
            </a:r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94,3% 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wichtig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bzw. 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sehr wichtig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20725" indent="-274638"/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118401" y="5555077"/>
            <a:ext cx="1188000" cy="504000"/>
          </a:xfrm>
          <a:prstGeom prst="triangle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457200" y="1124744"/>
            <a:ext cx="8229600" cy="3960440"/>
          </a:xfrm>
          <a:prstGeom prst="rect">
            <a:avLst/>
          </a:prstGeom>
          <a:ln w="12700">
            <a:solidFill>
              <a:srgbClr val="3F51B5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725" indent="-274638"/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69062" y="1131094"/>
            <a:ext cx="8208000" cy="504056"/>
          </a:xfrm>
          <a:prstGeom prst="rect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Q3 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– Wie wichtig sind dir die folgenden Einstellungsmöglichkeiten bei der Erstellung einer Happy-Hour 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Route?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7791028" y="3246884"/>
            <a:ext cx="811039" cy="351457"/>
          </a:xfrm>
          <a:prstGeom prst="rect">
            <a:avLst/>
          </a:prstGeom>
          <a:noFill/>
          <a:ln w="12700"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</a:t>
            </a:r>
            <a:r>
              <a:rPr lang="de-DE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</a:t>
            </a:r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11</a:t>
            </a:fld>
            <a:endParaRPr lang="de-DE"/>
          </a:p>
        </p:txBody>
      </p:sp>
      <p:graphicFrame>
        <p:nvGraphicFramePr>
          <p:cNvPr id="9" name="Diagramm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7372971"/>
              </p:ext>
            </p:extLst>
          </p:nvPr>
        </p:nvGraphicFramePr>
        <p:xfrm>
          <a:off x="722543" y="2051012"/>
          <a:ext cx="303147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Diagramm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0543458"/>
              </p:ext>
            </p:extLst>
          </p:nvPr>
        </p:nvGraphicFramePr>
        <p:xfrm>
          <a:off x="4104665" y="2051012"/>
          <a:ext cx="368636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4577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Inhalt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Wichtigkeit der Einstellungsmöglichkeiten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5197202"/>
            <a:ext cx="8229600" cy="1224136"/>
          </a:xfrm>
          <a:ln w="12700">
            <a:solidFill>
              <a:srgbClr val="3F51B5"/>
            </a:solidFill>
          </a:ln>
        </p:spPr>
        <p:txBody>
          <a:bodyPr>
            <a:normAutofit/>
          </a:bodyPr>
          <a:lstStyle/>
          <a:p>
            <a:pPr marL="720725" indent="-274638"/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Die </a:t>
            </a:r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Startuhrzeit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ist den Teilnehmern zu </a:t>
            </a:r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85,8% 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wichtig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bzw. 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sehr wichtig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20725" indent="-274638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Der </a:t>
            </a:r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Tag 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ist 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den Teilnehmern zu </a:t>
            </a:r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85,8% 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wichtig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bzw. 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sehr wichtig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118401" y="5555077"/>
            <a:ext cx="1188000" cy="504000"/>
          </a:xfrm>
          <a:prstGeom prst="triangle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457200" y="1124744"/>
            <a:ext cx="8229600" cy="3960440"/>
          </a:xfrm>
          <a:prstGeom prst="rect">
            <a:avLst/>
          </a:prstGeom>
          <a:ln w="12700">
            <a:solidFill>
              <a:srgbClr val="3F51B5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725" indent="-274638"/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69062" y="1131094"/>
            <a:ext cx="8208000" cy="504056"/>
          </a:xfrm>
          <a:prstGeom prst="rect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Q3 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– Wie wichtig sind dir die folgenden Einstellungsmöglichkeiten bei der Erstellung einer Happy-Hour 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Route?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7791028" y="3246884"/>
            <a:ext cx="811039" cy="351457"/>
          </a:xfrm>
          <a:prstGeom prst="rect">
            <a:avLst/>
          </a:prstGeom>
          <a:noFill/>
          <a:ln w="12700"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</a:t>
            </a:r>
            <a:r>
              <a:rPr lang="de-DE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</a:t>
            </a:r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12</a:t>
            </a:fld>
            <a:endParaRPr lang="de-DE"/>
          </a:p>
        </p:txBody>
      </p:sp>
      <p:graphicFrame>
        <p:nvGraphicFramePr>
          <p:cNvPr id="12" name="Diagramm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6072801"/>
              </p:ext>
            </p:extLst>
          </p:nvPr>
        </p:nvGraphicFramePr>
        <p:xfrm>
          <a:off x="4139952" y="2051012"/>
          <a:ext cx="365107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Diagramm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6823232"/>
              </p:ext>
            </p:extLst>
          </p:nvPr>
        </p:nvGraphicFramePr>
        <p:xfrm>
          <a:off x="712401" y="2051012"/>
          <a:ext cx="306751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9567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Inhalt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Wichtigkeit der Einstellungsmöglichkeiten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5197202"/>
            <a:ext cx="8229600" cy="1224136"/>
          </a:xfrm>
          <a:ln w="12700">
            <a:solidFill>
              <a:srgbClr val="3F51B5"/>
            </a:solidFill>
          </a:ln>
        </p:spPr>
        <p:txBody>
          <a:bodyPr>
            <a:normAutofit/>
          </a:bodyPr>
          <a:lstStyle/>
          <a:p>
            <a:pPr marL="720725" indent="-274638"/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Die </a:t>
            </a:r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Verweilzeit pro Location 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ist 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den Teilnehmern zu </a:t>
            </a:r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50% unwichtig.</a:t>
            </a:r>
          </a:p>
          <a:p>
            <a:pPr marL="720725" indent="-274638"/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Nur </a:t>
            </a:r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38,5% 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der Teilnehmer halten diese Einstellungsmöglichkeit für </a:t>
            </a:r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wichtig bzw. sehr wichtig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118401" y="5555077"/>
            <a:ext cx="1188000" cy="504000"/>
          </a:xfrm>
          <a:prstGeom prst="triangle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457200" y="1124744"/>
            <a:ext cx="8229600" cy="3960440"/>
          </a:xfrm>
          <a:prstGeom prst="rect">
            <a:avLst/>
          </a:prstGeom>
          <a:ln w="12700">
            <a:solidFill>
              <a:srgbClr val="3F51B5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725" indent="-274638"/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69062" y="1131094"/>
            <a:ext cx="8208000" cy="504056"/>
          </a:xfrm>
          <a:prstGeom prst="rect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Q3 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– Wie wichtig sind dir die folgenden Einstellungsmöglichkeiten bei der Erstellung einer Happy-Hour 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Route?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7791028" y="3246884"/>
            <a:ext cx="811039" cy="351457"/>
          </a:xfrm>
          <a:prstGeom prst="rect">
            <a:avLst/>
          </a:prstGeom>
          <a:noFill/>
          <a:ln w="12700"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</a:t>
            </a:r>
            <a:r>
              <a:rPr lang="de-DE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</a:t>
            </a:r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13</a:t>
            </a:fld>
            <a:endParaRPr lang="de-DE"/>
          </a:p>
        </p:txBody>
      </p:sp>
      <p:graphicFrame>
        <p:nvGraphicFramePr>
          <p:cNvPr id="14" name="Diagramm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4726414"/>
              </p:ext>
            </p:extLst>
          </p:nvPr>
        </p:nvGraphicFramePr>
        <p:xfrm>
          <a:off x="1547664" y="1635150"/>
          <a:ext cx="6243364" cy="3450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2376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Inhalt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Gesamtbewertung der Einstellungsmöglichkeiten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5197202"/>
            <a:ext cx="8229600" cy="1224136"/>
          </a:xfrm>
          <a:ln w="12700">
            <a:solidFill>
              <a:srgbClr val="3F51B5"/>
            </a:solidFill>
          </a:ln>
        </p:spPr>
        <p:txBody>
          <a:bodyPr>
            <a:normAutofit/>
          </a:bodyPr>
          <a:lstStyle/>
          <a:p>
            <a:pPr marL="720725" indent="-274638"/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Gesamt bewertet finden </a:t>
            </a:r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84,3%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der Teilnehmer, dass die genannten </a:t>
            </a:r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Einstellungsmöglichkeiten ausreichend 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sind.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118401" y="5555077"/>
            <a:ext cx="1188000" cy="504000"/>
          </a:xfrm>
          <a:prstGeom prst="triangle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457200" y="1124744"/>
            <a:ext cx="8229600" cy="3960440"/>
          </a:xfrm>
          <a:prstGeom prst="rect">
            <a:avLst/>
          </a:prstGeom>
          <a:ln w="12700">
            <a:solidFill>
              <a:srgbClr val="3F51B5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725" indent="-274638"/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69062" y="1131094"/>
            <a:ext cx="8208000" cy="504056"/>
          </a:xfrm>
          <a:prstGeom prst="rect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Q4 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– Sind das gesamt bewertet ausreichend Einstellungsmöglichkeiten für 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dich?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7791028" y="3246884"/>
            <a:ext cx="811039" cy="351457"/>
          </a:xfrm>
          <a:prstGeom prst="rect">
            <a:avLst/>
          </a:prstGeom>
          <a:noFill/>
          <a:ln w="12700"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</a:t>
            </a:r>
            <a:r>
              <a:rPr lang="de-DE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</a:t>
            </a:r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14</a:t>
            </a:fld>
            <a:endParaRPr lang="de-DE"/>
          </a:p>
        </p:txBody>
      </p:sp>
      <p:graphicFrame>
        <p:nvGraphicFramePr>
          <p:cNvPr id="9" name="Diagramm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0272055"/>
              </p:ext>
            </p:extLst>
          </p:nvPr>
        </p:nvGraphicFramePr>
        <p:xfrm>
          <a:off x="1403648" y="1635150"/>
          <a:ext cx="6387380" cy="3450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1419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Inhalt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Fehlende Einstellungsmöglichkeiten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5197202"/>
            <a:ext cx="8229600" cy="1224136"/>
          </a:xfrm>
          <a:ln w="12700">
            <a:solidFill>
              <a:srgbClr val="3F51B5"/>
            </a:solidFill>
          </a:ln>
        </p:spPr>
        <p:txBody>
          <a:bodyPr>
            <a:normAutofit/>
          </a:bodyPr>
          <a:lstStyle/>
          <a:p>
            <a:pPr marL="720725" indent="-274638"/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10 Teilnehmer haben verschiedene Vorschläge eingebracht.</a:t>
            </a:r>
          </a:p>
          <a:p>
            <a:pPr marL="720725" indent="-274638"/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Vor allem wurden genannt, die </a:t>
            </a:r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Einstellungsmöglichkeit 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des </a:t>
            </a:r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Preisniveaus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sowie der </a:t>
            </a:r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Essensmöglichkeiten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118401" y="5555077"/>
            <a:ext cx="1188000" cy="504000"/>
          </a:xfrm>
          <a:prstGeom prst="triangle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457200" y="1124744"/>
            <a:ext cx="8229600" cy="3960440"/>
          </a:xfrm>
          <a:prstGeom prst="rect">
            <a:avLst/>
          </a:prstGeom>
          <a:ln w="12700">
            <a:solidFill>
              <a:srgbClr val="3F51B5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725" indent="-274638"/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69062" y="1131094"/>
            <a:ext cx="8208000" cy="504056"/>
          </a:xfrm>
          <a:prstGeom prst="rect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Q5 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– Wenn nein, welche fehlen dir?</a:t>
            </a:r>
            <a:endParaRPr lang="de-DE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(Bezug Q4) 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7791028" y="3246884"/>
            <a:ext cx="811039" cy="351457"/>
          </a:xfrm>
          <a:prstGeom prst="rect">
            <a:avLst/>
          </a:prstGeom>
          <a:noFill/>
          <a:ln w="12700"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</a:t>
            </a:r>
            <a:r>
              <a:rPr lang="de-DE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15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977044"/>
              </p:ext>
            </p:extLst>
          </p:nvPr>
        </p:nvGraphicFramePr>
        <p:xfrm>
          <a:off x="1187624" y="2132856"/>
          <a:ext cx="2880320" cy="24868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0320"/>
              </a:tblGrid>
              <a:tr h="163153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Wie möchte ich zu den </a:t>
                      </a:r>
                      <a:r>
                        <a:rPr lang="de-DE" sz="9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Lokations</a:t>
                      </a:r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kommen ? (Öffentliche, Auto, Laufen </a:t>
                      </a:r>
                      <a:r>
                        <a:rPr lang="de-DE" sz="9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usw</a:t>
                      </a:r>
                      <a:r>
                        <a:rPr lang="de-DE" sz="9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Wie weit entfernt darf nächste </a:t>
                      </a:r>
                      <a:r>
                        <a:rPr lang="de-DE" sz="9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</a:t>
                      </a:r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sein (in Minuten)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87" marR="2987" marT="2987" marB="0" anchor="b"/>
                </a:tc>
              </a:tr>
              <a:tr h="34268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Preise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87" marR="2987" marT="2987" marB="0" anchor="b"/>
                </a:tc>
              </a:tr>
              <a:tr h="242899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Preisspanne</a:t>
                      </a:r>
                      <a:b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Essensmöglichkeit? Wenn ja: Was gibt es und was kostet es?</a:t>
                      </a:r>
                      <a:b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Zielgruppe (eher ältere/jüngere Kundschaft, eher Partylokation/entspannter Abend mit Freunden...)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87" marR="2987" marT="2987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Location Einschränkungen</a:t>
                      </a:r>
                      <a:br>
                        <a:rPr lang="de-DE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DE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de-DE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DE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(z.B. Musikrichtung, Anzahl Bars, Raucherbereich, Open Space[Terasse, Biergarten], etc.)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87" marR="2987" marT="2987" marB="0" anchor="b"/>
                </a:tc>
              </a:tr>
              <a:tr h="34268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Preis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87" marR="2987" marT="2987" marB="0" anchor="b"/>
                </a:tc>
              </a:tr>
              <a:tr h="105285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Preiskategorien (</a:t>
                      </a:r>
                      <a:r>
                        <a:rPr lang="de-DE" sz="9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vlt</a:t>
                      </a:r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 5 Sektoren aufgeteilt)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87" marR="2987" marT="2987" marB="0" anchor="b"/>
                </a:tc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8400"/>
              </p:ext>
            </p:extLst>
          </p:nvPr>
        </p:nvGraphicFramePr>
        <p:xfrm>
          <a:off x="4283968" y="2146414"/>
          <a:ext cx="2952328" cy="24838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52328"/>
              </a:tblGrid>
              <a:tr h="244708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Wahlmöglichkeiten von unterschiedlichen Routen</a:t>
                      </a:r>
                      <a:b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87" marR="2987" marT="2987" marB="0" anchor="b"/>
                </a:tc>
              </a:tr>
              <a:tr h="183033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Informationen zur Location</a:t>
                      </a:r>
                      <a:b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Getränkekarte oder Auswahl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87" marR="2987" marT="2987" marB="0" anchor="b"/>
                </a:tc>
              </a:tr>
              <a:tr h="105285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Preisniveau </a:t>
                      </a:r>
                      <a:b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Essensmöglichkeit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87" marR="2987" marT="2987" marB="0" anchor="b"/>
                </a:tc>
              </a:tr>
              <a:tr h="301815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Happy Hour (Art -&gt; Essen oder Getränk)</a:t>
                      </a:r>
                      <a:b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Auswahl Getränke (</a:t>
                      </a:r>
                      <a:r>
                        <a:rPr lang="de-DE" sz="9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Sortimentgröße</a:t>
                      </a:r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 Bsp. nur Bier und keine Cocktails und Wein,..)</a:t>
                      </a:r>
                      <a:b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Größe Location (Platz, Beliebtheit- immer voll?)</a:t>
                      </a:r>
                      <a:b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87" marR="2987" marT="2987" marB="0" anchor="b"/>
                </a:tc>
              </a:tr>
              <a:tr h="53452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Preissegment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87" marR="2987" marT="2987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547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Funktionen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Wichtigkeit der Funktionen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5197202"/>
            <a:ext cx="8229600" cy="1224136"/>
          </a:xfrm>
          <a:ln w="12700">
            <a:solidFill>
              <a:srgbClr val="3F51B5"/>
            </a:solidFill>
          </a:ln>
        </p:spPr>
        <p:txBody>
          <a:bodyPr>
            <a:normAutofit/>
          </a:bodyPr>
          <a:lstStyle/>
          <a:p>
            <a:pPr marL="720725" indent="-274638"/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Die </a:t>
            </a:r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Erstellung einer eigenen Route 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ist 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den Teilnehmern zu </a:t>
            </a:r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85,7% 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wichtig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bzw. 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sehr wichtig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20725" indent="-274638"/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Die </a:t>
            </a:r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Offlinenutzung einer eigenen Route 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ist 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den Teilnehmern zu </a:t>
            </a:r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77,2% 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wichtig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bzw. 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sehr wichtig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118401" y="5555077"/>
            <a:ext cx="1188000" cy="504000"/>
          </a:xfrm>
          <a:prstGeom prst="triangle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457200" y="1124744"/>
            <a:ext cx="8229600" cy="3960440"/>
          </a:xfrm>
          <a:prstGeom prst="rect">
            <a:avLst/>
          </a:prstGeom>
          <a:ln w="12700">
            <a:solidFill>
              <a:srgbClr val="3F51B5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725" indent="-274638"/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69062" y="1131094"/>
            <a:ext cx="8208000" cy="504056"/>
          </a:xfrm>
          <a:prstGeom prst="rect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Q6 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– Wie wichtig sind dir die folgenden Funktionen der 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Anwendung?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7791028" y="3246884"/>
            <a:ext cx="811039" cy="351457"/>
          </a:xfrm>
          <a:prstGeom prst="rect">
            <a:avLst/>
          </a:prstGeom>
          <a:noFill/>
          <a:ln w="12700"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</a:t>
            </a:r>
            <a:r>
              <a:rPr lang="de-DE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</a:t>
            </a:r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16</a:t>
            </a:fld>
            <a:endParaRPr lang="de-DE"/>
          </a:p>
        </p:txBody>
      </p:sp>
      <p:graphicFrame>
        <p:nvGraphicFramePr>
          <p:cNvPr id="9" name="Diagramm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8457806"/>
              </p:ext>
            </p:extLst>
          </p:nvPr>
        </p:nvGraphicFramePr>
        <p:xfrm>
          <a:off x="712402" y="2051012"/>
          <a:ext cx="296998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Diagramm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9841863"/>
              </p:ext>
            </p:extLst>
          </p:nvPr>
        </p:nvGraphicFramePr>
        <p:xfrm>
          <a:off x="4139952" y="2051012"/>
          <a:ext cx="365107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4928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Funktionen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Wichtigkeit der Funktionen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5197202"/>
            <a:ext cx="8229600" cy="1224136"/>
          </a:xfrm>
          <a:ln w="12700">
            <a:solidFill>
              <a:srgbClr val="3F51B5"/>
            </a:solidFill>
          </a:ln>
        </p:spPr>
        <p:txBody>
          <a:bodyPr>
            <a:normAutofit fontScale="92500"/>
          </a:bodyPr>
          <a:lstStyle/>
          <a:p>
            <a:pPr marL="720725" indent="-274638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Die </a:t>
            </a:r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Nutzung einer vordefinierten Route 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ist 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den Teilnehmern zu </a:t>
            </a:r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78,5% 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wichtig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bzw. 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sehr wichtig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20725" indent="-274638"/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Das </a:t>
            </a:r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Teilen der Route mit Freunden 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ist den Teilnehmern 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nur zu </a:t>
            </a:r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50% 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wichtig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bzw. 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sehr </a:t>
            </a:r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wichtig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50%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sagen, dass es ihnen </a:t>
            </a:r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unwichtig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bzw. </a:t>
            </a:r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sehr unwichtig 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ist.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118401" y="5555077"/>
            <a:ext cx="1188000" cy="504000"/>
          </a:xfrm>
          <a:prstGeom prst="triangle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457200" y="1124744"/>
            <a:ext cx="8229600" cy="3960440"/>
          </a:xfrm>
          <a:prstGeom prst="rect">
            <a:avLst/>
          </a:prstGeom>
          <a:ln w="12700">
            <a:solidFill>
              <a:srgbClr val="3F51B5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725" indent="-274638"/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69062" y="1131094"/>
            <a:ext cx="8208000" cy="504056"/>
          </a:xfrm>
          <a:prstGeom prst="rect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Q6 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– Wie wichtig sind dir die folgenden Funktionen der 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Anwendung?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7791028" y="3246884"/>
            <a:ext cx="811039" cy="351457"/>
          </a:xfrm>
          <a:prstGeom prst="rect">
            <a:avLst/>
          </a:prstGeom>
          <a:noFill/>
          <a:ln w="12700"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</a:t>
            </a:r>
            <a:r>
              <a:rPr lang="de-DE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</a:t>
            </a:r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17</a:t>
            </a:fld>
            <a:endParaRPr lang="de-DE"/>
          </a:p>
        </p:txBody>
      </p:sp>
      <p:graphicFrame>
        <p:nvGraphicFramePr>
          <p:cNvPr id="12" name="Diagramm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1525730"/>
              </p:ext>
            </p:extLst>
          </p:nvPr>
        </p:nvGraphicFramePr>
        <p:xfrm>
          <a:off x="712400" y="2051012"/>
          <a:ext cx="321152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Diagramm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0357925"/>
              </p:ext>
            </p:extLst>
          </p:nvPr>
        </p:nvGraphicFramePr>
        <p:xfrm>
          <a:off x="4139952" y="2051012"/>
          <a:ext cx="365107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8250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Funktionen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Arten des Teilens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5197202"/>
            <a:ext cx="8229600" cy="1224136"/>
          </a:xfrm>
          <a:ln w="12700">
            <a:solidFill>
              <a:srgbClr val="3F51B5"/>
            </a:solidFill>
          </a:ln>
        </p:spPr>
        <p:txBody>
          <a:bodyPr>
            <a:normAutofit/>
          </a:bodyPr>
          <a:lstStyle/>
          <a:p>
            <a:pPr marL="720725" indent="-274638"/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61,4% 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der Teilnehmer geben an, dass ihnen ein </a:t>
            </a:r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Link zum kopieren und verschicken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am wichtigsten ist.</a:t>
            </a:r>
          </a:p>
          <a:p>
            <a:pPr marL="720725" indent="-274638"/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118401" y="5555077"/>
            <a:ext cx="1188000" cy="504000"/>
          </a:xfrm>
          <a:prstGeom prst="triangle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457200" y="1124744"/>
            <a:ext cx="8229600" cy="3960440"/>
          </a:xfrm>
          <a:prstGeom prst="rect">
            <a:avLst/>
          </a:prstGeom>
          <a:ln w="12700">
            <a:solidFill>
              <a:srgbClr val="3F51B5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725" indent="-274638"/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69062" y="1131094"/>
            <a:ext cx="8208000" cy="504056"/>
          </a:xfrm>
          <a:prstGeom prst="rect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Q7 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– Welche Art des Teilens ist für dich am wichtigsten?</a:t>
            </a:r>
          </a:p>
        </p:txBody>
      </p:sp>
      <p:sp>
        <p:nvSpPr>
          <p:cNvPr id="11" name="Rechteck 10"/>
          <p:cNvSpPr/>
          <p:nvPr/>
        </p:nvSpPr>
        <p:spPr>
          <a:xfrm>
            <a:off x="7791028" y="3246884"/>
            <a:ext cx="811039" cy="351457"/>
          </a:xfrm>
          <a:prstGeom prst="rect">
            <a:avLst/>
          </a:prstGeom>
          <a:noFill/>
          <a:ln w="12700"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</a:t>
            </a:r>
            <a:r>
              <a:rPr lang="de-DE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</a:t>
            </a:r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18</a:t>
            </a:fld>
            <a:endParaRPr lang="de-DE"/>
          </a:p>
        </p:txBody>
      </p:sp>
      <p:graphicFrame>
        <p:nvGraphicFramePr>
          <p:cNvPr id="9" name="Diagramm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4817218"/>
              </p:ext>
            </p:extLst>
          </p:nvPr>
        </p:nvGraphicFramePr>
        <p:xfrm>
          <a:off x="1475656" y="1635151"/>
          <a:ext cx="6315372" cy="3413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485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Funktionen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Anzahl Routenvorschläge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5197202"/>
            <a:ext cx="8229600" cy="1224136"/>
          </a:xfrm>
          <a:ln w="12700">
            <a:solidFill>
              <a:srgbClr val="3F51B5"/>
            </a:solidFill>
          </a:ln>
        </p:spPr>
        <p:txBody>
          <a:bodyPr>
            <a:normAutofit/>
          </a:bodyPr>
          <a:lstStyle/>
          <a:p>
            <a:pPr marL="720725" indent="-274638"/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Über </a:t>
            </a:r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90%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der Teilnehmer geben an, dass ihnen ein neuer </a:t>
            </a:r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Routenvorschlag pro Tag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ausreicht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20725" indent="-274638"/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Für Frage </a:t>
            </a:r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Q9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geben die Teilnehmer im </a:t>
            </a:r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Mittelwert 3 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an.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118401" y="5555077"/>
            <a:ext cx="1188000" cy="504000"/>
          </a:xfrm>
          <a:prstGeom prst="triangle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457200" y="1124744"/>
            <a:ext cx="8229600" cy="3960440"/>
          </a:xfrm>
          <a:prstGeom prst="rect">
            <a:avLst/>
          </a:prstGeom>
          <a:ln w="12700">
            <a:solidFill>
              <a:srgbClr val="3F51B5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725" indent="-274638"/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69062" y="1131094"/>
            <a:ext cx="8208000" cy="504056"/>
          </a:xfrm>
          <a:prstGeom prst="rect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Q8 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– Ist für dich ein neuer Routenvorschlag pro Tag ausreichend </a:t>
            </a:r>
            <a:r>
              <a:rPr lang="de-DE" sz="1050" dirty="0">
                <a:latin typeface="Arial" panose="020B0604020202020204" pitchFamily="34" charset="0"/>
                <a:cs typeface="Arial" panose="020B0604020202020204" pitchFamily="34" charset="0"/>
              </a:rPr>
              <a:t>(7 Routen pro Woche</a:t>
            </a:r>
            <a:r>
              <a:rPr lang="de-DE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algn="ctr"/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Q9 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– Wenn nein, wie viele würdest du gerne pro Tag haben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7452320" y="3246884"/>
            <a:ext cx="1149747" cy="686172"/>
          </a:xfrm>
          <a:prstGeom prst="rect">
            <a:avLst/>
          </a:prstGeom>
          <a:noFill/>
          <a:ln w="12700"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Q8: N </a:t>
            </a:r>
            <a:r>
              <a:rPr lang="de-DE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de-DE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</a:t>
            </a:r>
          </a:p>
          <a:p>
            <a:pPr algn="ctr"/>
            <a:r>
              <a:rPr lang="de-DE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Q9: N = 5</a:t>
            </a:r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19</a:t>
            </a:fld>
            <a:endParaRPr lang="de-DE"/>
          </a:p>
        </p:txBody>
      </p:sp>
      <p:graphicFrame>
        <p:nvGraphicFramePr>
          <p:cNvPr id="9" name="Diagramm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4308065"/>
              </p:ext>
            </p:extLst>
          </p:nvPr>
        </p:nvGraphicFramePr>
        <p:xfrm>
          <a:off x="1403648" y="1635150"/>
          <a:ext cx="6387380" cy="3450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4037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uppieren 38"/>
          <p:cNvGrpSpPr/>
          <p:nvPr/>
        </p:nvGrpSpPr>
        <p:grpSpPr>
          <a:xfrm>
            <a:off x="-19050" y="5523193"/>
            <a:ext cx="8892480" cy="504056"/>
            <a:chOff x="-22860" y="1655088"/>
            <a:chExt cx="8892480" cy="504056"/>
          </a:xfrm>
        </p:grpSpPr>
        <p:sp>
          <p:nvSpPr>
            <p:cNvPr id="40" name="Rechteck 39"/>
            <p:cNvSpPr/>
            <p:nvPr/>
          </p:nvSpPr>
          <p:spPr>
            <a:xfrm>
              <a:off x="573405" y="1693188"/>
              <a:ext cx="8256592" cy="432000"/>
            </a:xfrm>
            <a:prstGeom prst="rect">
              <a:avLst/>
            </a:prstGeom>
            <a:gradFill flip="none" rotWithShape="1">
              <a:gsLst>
                <a:gs pos="0">
                  <a:srgbClr val="3F51B5"/>
                </a:gs>
                <a:gs pos="48000">
                  <a:schemeClr val="accent1">
                    <a:tint val="44500"/>
                    <a:satMod val="160000"/>
                  </a:schemeClr>
                </a:gs>
                <a:gs pos="90000">
                  <a:schemeClr val="bg1"/>
                </a:gs>
                <a:gs pos="7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1" name="Flussdiagramm: Verzögerung 40"/>
            <p:cNvSpPr/>
            <p:nvPr/>
          </p:nvSpPr>
          <p:spPr>
            <a:xfrm>
              <a:off x="-11905" y="1665107"/>
              <a:ext cx="504000" cy="486000"/>
            </a:xfrm>
            <a:prstGeom prst="flowChartDelay">
              <a:avLst/>
            </a:prstGeom>
            <a:solidFill>
              <a:srgbClr val="3F51B5"/>
            </a:solidFill>
            <a:ln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42" name="Rechteck 41"/>
            <p:cNvSpPr/>
            <p:nvPr/>
          </p:nvSpPr>
          <p:spPr>
            <a:xfrm>
              <a:off x="-22860" y="1655088"/>
              <a:ext cx="8892480" cy="504056"/>
            </a:xfrm>
            <a:prstGeom prst="rect">
              <a:avLst/>
            </a:prstGeom>
            <a:noFill/>
            <a:ln w="9525"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35" name="Gruppieren 34"/>
          <p:cNvGrpSpPr/>
          <p:nvPr/>
        </p:nvGrpSpPr>
        <p:grpSpPr>
          <a:xfrm>
            <a:off x="-22860" y="4890733"/>
            <a:ext cx="8892480" cy="504056"/>
            <a:chOff x="-22860" y="1655088"/>
            <a:chExt cx="8892480" cy="504056"/>
          </a:xfrm>
        </p:grpSpPr>
        <p:sp>
          <p:nvSpPr>
            <p:cNvPr id="36" name="Rechteck 35"/>
            <p:cNvSpPr/>
            <p:nvPr/>
          </p:nvSpPr>
          <p:spPr>
            <a:xfrm>
              <a:off x="573405" y="1693188"/>
              <a:ext cx="8256592" cy="432000"/>
            </a:xfrm>
            <a:prstGeom prst="rect">
              <a:avLst/>
            </a:prstGeom>
            <a:gradFill flip="none" rotWithShape="1">
              <a:gsLst>
                <a:gs pos="0">
                  <a:srgbClr val="3F51B5"/>
                </a:gs>
                <a:gs pos="48000">
                  <a:schemeClr val="accent1">
                    <a:tint val="44500"/>
                    <a:satMod val="160000"/>
                  </a:schemeClr>
                </a:gs>
                <a:gs pos="90000">
                  <a:schemeClr val="bg1"/>
                </a:gs>
                <a:gs pos="7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7" name="Flussdiagramm: Verzögerung 36"/>
            <p:cNvSpPr/>
            <p:nvPr/>
          </p:nvSpPr>
          <p:spPr>
            <a:xfrm>
              <a:off x="-11905" y="1665107"/>
              <a:ext cx="504000" cy="486000"/>
            </a:xfrm>
            <a:prstGeom prst="flowChartDelay">
              <a:avLst/>
            </a:prstGeom>
            <a:solidFill>
              <a:srgbClr val="3F51B5"/>
            </a:solidFill>
            <a:ln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38" name="Rechteck 37"/>
            <p:cNvSpPr/>
            <p:nvPr/>
          </p:nvSpPr>
          <p:spPr>
            <a:xfrm>
              <a:off x="-22860" y="1655088"/>
              <a:ext cx="8892480" cy="504056"/>
            </a:xfrm>
            <a:prstGeom prst="rect">
              <a:avLst/>
            </a:prstGeom>
            <a:noFill/>
            <a:ln w="9525"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31" name="Gruppieren 30"/>
          <p:cNvGrpSpPr/>
          <p:nvPr/>
        </p:nvGrpSpPr>
        <p:grpSpPr>
          <a:xfrm>
            <a:off x="-26670" y="4246843"/>
            <a:ext cx="8892480" cy="504056"/>
            <a:chOff x="-22860" y="1655088"/>
            <a:chExt cx="8892480" cy="504056"/>
          </a:xfrm>
        </p:grpSpPr>
        <p:sp>
          <p:nvSpPr>
            <p:cNvPr id="32" name="Rechteck 31"/>
            <p:cNvSpPr/>
            <p:nvPr/>
          </p:nvSpPr>
          <p:spPr>
            <a:xfrm>
              <a:off x="573405" y="1693188"/>
              <a:ext cx="8256592" cy="432000"/>
            </a:xfrm>
            <a:prstGeom prst="rect">
              <a:avLst/>
            </a:prstGeom>
            <a:gradFill flip="none" rotWithShape="1">
              <a:gsLst>
                <a:gs pos="0">
                  <a:srgbClr val="3F51B5"/>
                </a:gs>
                <a:gs pos="48000">
                  <a:schemeClr val="accent1">
                    <a:tint val="44500"/>
                    <a:satMod val="160000"/>
                  </a:schemeClr>
                </a:gs>
                <a:gs pos="90000">
                  <a:schemeClr val="bg1"/>
                </a:gs>
                <a:gs pos="7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3" name="Flussdiagramm: Verzögerung 32"/>
            <p:cNvSpPr/>
            <p:nvPr/>
          </p:nvSpPr>
          <p:spPr>
            <a:xfrm>
              <a:off x="-11905" y="1665107"/>
              <a:ext cx="504000" cy="486000"/>
            </a:xfrm>
            <a:prstGeom prst="flowChartDelay">
              <a:avLst/>
            </a:prstGeom>
            <a:solidFill>
              <a:srgbClr val="3F51B5"/>
            </a:solidFill>
            <a:ln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de-DE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hteck 33"/>
            <p:cNvSpPr/>
            <p:nvPr/>
          </p:nvSpPr>
          <p:spPr>
            <a:xfrm>
              <a:off x="-22860" y="1655088"/>
              <a:ext cx="8892480" cy="504056"/>
            </a:xfrm>
            <a:prstGeom prst="rect">
              <a:avLst/>
            </a:prstGeom>
            <a:noFill/>
            <a:ln w="9525"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-19050" y="3625813"/>
            <a:ext cx="8892480" cy="504056"/>
            <a:chOff x="-22860" y="1655088"/>
            <a:chExt cx="8892480" cy="504056"/>
          </a:xfrm>
        </p:grpSpPr>
        <p:sp>
          <p:nvSpPr>
            <p:cNvPr id="28" name="Rechteck 27"/>
            <p:cNvSpPr/>
            <p:nvPr/>
          </p:nvSpPr>
          <p:spPr>
            <a:xfrm>
              <a:off x="573405" y="1693188"/>
              <a:ext cx="8256592" cy="432000"/>
            </a:xfrm>
            <a:prstGeom prst="rect">
              <a:avLst/>
            </a:prstGeom>
            <a:gradFill flip="none" rotWithShape="1">
              <a:gsLst>
                <a:gs pos="0">
                  <a:srgbClr val="3F51B5"/>
                </a:gs>
                <a:gs pos="48000">
                  <a:schemeClr val="accent1">
                    <a:tint val="44500"/>
                    <a:satMod val="160000"/>
                  </a:schemeClr>
                </a:gs>
                <a:gs pos="90000">
                  <a:schemeClr val="bg1"/>
                </a:gs>
                <a:gs pos="7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" name="Flussdiagramm: Verzögerung 28"/>
            <p:cNvSpPr/>
            <p:nvPr/>
          </p:nvSpPr>
          <p:spPr>
            <a:xfrm>
              <a:off x="-11905" y="1665107"/>
              <a:ext cx="504000" cy="486000"/>
            </a:xfrm>
            <a:prstGeom prst="flowChartDelay">
              <a:avLst/>
            </a:prstGeom>
            <a:solidFill>
              <a:srgbClr val="3F51B5"/>
            </a:solidFill>
            <a:ln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echteck 29"/>
            <p:cNvSpPr/>
            <p:nvPr/>
          </p:nvSpPr>
          <p:spPr>
            <a:xfrm>
              <a:off x="-22860" y="1655088"/>
              <a:ext cx="8892480" cy="504056"/>
            </a:xfrm>
            <a:prstGeom prst="rect">
              <a:avLst/>
            </a:prstGeom>
            <a:noFill/>
            <a:ln w="9525"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-19050" y="2987638"/>
            <a:ext cx="8892480" cy="504056"/>
            <a:chOff x="-22860" y="1655088"/>
            <a:chExt cx="8892480" cy="504056"/>
          </a:xfrm>
        </p:grpSpPr>
        <p:sp>
          <p:nvSpPr>
            <p:cNvPr id="24" name="Rechteck 23"/>
            <p:cNvSpPr/>
            <p:nvPr/>
          </p:nvSpPr>
          <p:spPr>
            <a:xfrm>
              <a:off x="573405" y="1693188"/>
              <a:ext cx="8256592" cy="432000"/>
            </a:xfrm>
            <a:prstGeom prst="rect">
              <a:avLst/>
            </a:prstGeom>
            <a:gradFill flip="none" rotWithShape="1">
              <a:gsLst>
                <a:gs pos="0">
                  <a:srgbClr val="3F51B5"/>
                </a:gs>
                <a:gs pos="48000">
                  <a:schemeClr val="accent1">
                    <a:tint val="44500"/>
                    <a:satMod val="160000"/>
                  </a:schemeClr>
                </a:gs>
                <a:gs pos="90000">
                  <a:schemeClr val="bg1"/>
                </a:gs>
                <a:gs pos="7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Flussdiagramm: Verzögerung 24"/>
            <p:cNvSpPr/>
            <p:nvPr/>
          </p:nvSpPr>
          <p:spPr>
            <a:xfrm>
              <a:off x="-11905" y="1665107"/>
              <a:ext cx="504000" cy="486000"/>
            </a:xfrm>
            <a:prstGeom prst="flowChartDelay">
              <a:avLst/>
            </a:prstGeom>
            <a:solidFill>
              <a:srgbClr val="3F51B5"/>
            </a:solidFill>
            <a:ln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hteck 25"/>
            <p:cNvSpPr/>
            <p:nvPr/>
          </p:nvSpPr>
          <p:spPr>
            <a:xfrm>
              <a:off x="-22860" y="1655088"/>
              <a:ext cx="8892480" cy="504056"/>
            </a:xfrm>
            <a:prstGeom prst="rect">
              <a:avLst/>
            </a:prstGeom>
            <a:noFill/>
            <a:ln w="9525"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-22860" y="2358405"/>
            <a:ext cx="8892480" cy="504056"/>
            <a:chOff x="-22860" y="1655088"/>
            <a:chExt cx="8892480" cy="504056"/>
          </a:xfrm>
        </p:grpSpPr>
        <p:sp>
          <p:nvSpPr>
            <p:cNvPr id="16" name="Rechteck 15"/>
            <p:cNvSpPr/>
            <p:nvPr/>
          </p:nvSpPr>
          <p:spPr>
            <a:xfrm>
              <a:off x="573405" y="1693188"/>
              <a:ext cx="8256592" cy="432000"/>
            </a:xfrm>
            <a:prstGeom prst="rect">
              <a:avLst/>
            </a:prstGeom>
            <a:gradFill flip="none" rotWithShape="1">
              <a:gsLst>
                <a:gs pos="0">
                  <a:srgbClr val="3F51B5"/>
                </a:gs>
                <a:gs pos="48000">
                  <a:schemeClr val="accent1">
                    <a:tint val="44500"/>
                    <a:satMod val="160000"/>
                  </a:schemeClr>
                </a:gs>
                <a:gs pos="90000">
                  <a:schemeClr val="bg1"/>
                </a:gs>
                <a:gs pos="7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" name="Flussdiagramm: Verzögerung 16"/>
            <p:cNvSpPr/>
            <p:nvPr/>
          </p:nvSpPr>
          <p:spPr>
            <a:xfrm>
              <a:off x="-11905" y="1665107"/>
              <a:ext cx="504000" cy="486000"/>
            </a:xfrm>
            <a:prstGeom prst="flowChartDelay">
              <a:avLst/>
            </a:prstGeom>
            <a:solidFill>
              <a:srgbClr val="3F51B5"/>
            </a:solidFill>
            <a:ln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-22860" y="1655088"/>
              <a:ext cx="8892480" cy="504056"/>
            </a:xfrm>
            <a:prstGeom prst="rect">
              <a:avLst/>
            </a:prstGeom>
            <a:noFill/>
            <a:ln w="9525"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9" name="Titel 1"/>
          <p:cNvSpPr txBox="1">
            <a:spLocks/>
          </p:cNvSpPr>
          <p:nvPr/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uppieren 11"/>
          <p:cNvGrpSpPr/>
          <p:nvPr/>
        </p:nvGrpSpPr>
        <p:grpSpPr>
          <a:xfrm>
            <a:off x="-22860" y="1721763"/>
            <a:ext cx="8892480" cy="504056"/>
            <a:chOff x="-22860" y="1655088"/>
            <a:chExt cx="8892480" cy="504056"/>
          </a:xfrm>
        </p:grpSpPr>
        <p:sp>
          <p:nvSpPr>
            <p:cNvPr id="13" name="Rechteck 12"/>
            <p:cNvSpPr/>
            <p:nvPr/>
          </p:nvSpPr>
          <p:spPr>
            <a:xfrm>
              <a:off x="573405" y="1693188"/>
              <a:ext cx="8256592" cy="432000"/>
            </a:xfrm>
            <a:prstGeom prst="rect">
              <a:avLst/>
            </a:prstGeom>
            <a:gradFill flip="none" rotWithShape="1">
              <a:gsLst>
                <a:gs pos="0">
                  <a:srgbClr val="3F51B5"/>
                </a:gs>
                <a:gs pos="48000">
                  <a:schemeClr val="accent1">
                    <a:tint val="44500"/>
                    <a:satMod val="160000"/>
                  </a:schemeClr>
                </a:gs>
                <a:gs pos="90000">
                  <a:schemeClr val="bg1"/>
                </a:gs>
                <a:gs pos="7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Flussdiagramm: Verzögerung 10"/>
            <p:cNvSpPr/>
            <p:nvPr/>
          </p:nvSpPr>
          <p:spPr>
            <a:xfrm>
              <a:off x="-11905" y="1665107"/>
              <a:ext cx="504000" cy="486000"/>
            </a:xfrm>
            <a:prstGeom prst="flowChartDelay">
              <a:avLst/>
            </a:prstGeom>
            <a:solidFill>
              <a:srgbClr val="3F51B5"/>
            </a:solidFill>
            <a:ln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-22860" y="1655088"/>
              <a:ext cx="8892480" cy="504056"/>
            </a:xfrm>
            <a:prstGeom prst="rect">
              <a:avLst/>
            </a:prstGeom>
            <a:noFill/>
            <a:ln w="9525"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2095" y="1565910"/>
            <a:ext cx="7874665" cy="4525963"/>
          </a:xfrm>
          <a:ln w="12700">
            <a:noFill/>
          </a:ln>
        </p:spPr>
        <p:txBody>
          <a:bodyPr>
            <a:normAutofit lnSpcReduction="10000"/>
          </a:bodyPr>
          <a:lstStyle/>
          <a:p>
            <a:pPr marL="0" indent="0">
              <a:lnSpc>
                <a:spcPct val="250000"/>
              </a:lnSpc>
              <a:buNone/>
            </a:pPr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Allgemeines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Ausschlussfrage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Funktionen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Verbesserungsvorschläge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Erkenntnisse</a:t>
            </a:r>
          </a:p>
          <a:p>
            <a:pPr marL="354013" indent="-354013">
              <a:lnSpc>
                <a:spcPct val="250000"/>
              </a:lnSpc>
              <a:buFont typeface="+mj-lt"/>
              <a:buAutoNum type="arabicPeriod"/>
            </a:pP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11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Funktionen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Routen selber erstellen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5197202"/>
            <a:ext cx="8229600" cy="1224136"/>
          </a:xfrm>
          <a:ln w="12700">
            <a:solidFill>
              <a:srgbClr val="3F51B5"/>
            </a:solidFill>
          </a:ln>
        </p:spPr>
        <p:txBody>
          <a:bodyPr>
            <a:normAutofit/>
          </a:bodyPr>
          <a:lstStyle/>
          <a:p>
            <a:pPr marL="720725" indent="-274638"/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94,3% 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der Teilnehmer geben an, dass es ihnen wichtig ist selbst </a:t>
            </a:r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erstellte Routen 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für den späteren Gebrauch </a:t>
            </a:r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abzuspeichern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118401" y="5555077"/>
            <a:ext cx="1188000" cy="504000"/>
          </a:xfrm>
          <a:prstGeom prst="triangle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457200" y="1124744"/>
            <a:ext cx="8229600" cy="3960440"/>
          </a:xfrm>
          <a:prstGeom prst="rect">
            <a:avLst/>
          </a:prstGeom>
          <a:ln w="12700">
            <a:solidFill>
              <a:srgbClr val="3F51B5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725" indent="-274638"/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69062" y="1131094"/>
            <a:ext cx="8208000" cy="504056"/>
          </a:xfrm>
          <a:prstGeom prst="rect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Q10 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– Mit der Anwendung "Go Happy" wird es dir möglich sein eigene Routen zu erstellen. Ist es dir wichtig diese selbst erstellten Routen zu speichern?</a:t>
            </a:r>
          </a:p>
        </p:txBody>
      </p:sp>
      <p:sp>
        <p:nvSpPr>
          <p:cNvPr id="11" name="Rechteck 10"/>
          <p:cNvSpPr/>
          <p:nvPr/>
        </p:nvSpPr>
        <p:spPr>
          <a:xfrm>
            <a:off x="7791028" y="3246884"/>
            <a:ext cx="811039" cy="351457"/>
          </a:xfrm>
          <a:prstGeom prst="rect">
            <a:avLst/>
          </a:prstGeom>
          <a:noFill/>
          <a:ln w="12700"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</a:t>
            </a:r>
            <a:r>
              <a:rPr lang="de-DE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</a:t>
            </a:r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20</a:t>
            </a:fld>
            <a:endParaRPr lang="de-DE"/>
          </a:p>
        </p:txBody>
      </p:sp>
      <p:graphicFrame>
        <p:nvGraphicFramePr>
          <p:cNvPr id="9" name="Diagramm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4389433"/>
              </p:ext>
            </p:extLst>
          </p:nvPr>
        </p:nvGraphicFramePr>
        <p:xfrm>
          <a:off x="1403648" y="1635150"/>
          <a:ext cx="6387380" cy="3450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3299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Funktionen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Kontaktaufnahme mit Entwickler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5197202"/>
            <a:ext cx="8229600" cy="1224136"/>
          </a:xfrm>
          <a:ln w="12700">
            <a:solidFill>
              <a:srgbClr val="3F51B5"/>
            </a:solidFill>
          </a:ln>
        </p:spPr>
        <p:txBody>
          <a:bodyPr>
            <a:normAutofit/>
          </a:bodyPr>
          <a:lstStyle/>
          <a:p>
            <a:pPr marL="720725" indent="-274638"/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62,9% 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der Teilnehmer geben an, dass ihnen eine direkte </a:t>
            </a:r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Kontaktaufnahmefunktion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mit dem </a:t>
            </a:r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Entwickler wichtig 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ist.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118401" y="5555077"/>
            <a:ext cx="1188000" cy="504000"/>
          </a:xfrm>
          <a:prstGeom prst="triangle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457200" y="1124744"/>
            <a:ext cx="8229600" cy="3960440"/>
          </a:xfrm>
          <a:prstGeom prst="rect">
            <a:avLst/>
          </a:prstGeom>
          <a:ln w="12700">
            <a:solidFill>
              <a:srgbClr val="3F51B5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725" indent="-274638"/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69062" y="1131094"/>
            <a:ext cx="8208000" cy="504056"/>
          </a:xfrm>
          <a:prstGeom prst="rect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Q11 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– Ist dir eine Funktion zur direkten Kontaktaufnahme mit dem Entwickler bei Fehlern </a:t>
            </a:r>
            <a:r>
              <a:rPr lang="de-DE" sz="1050" dirty="0">
                <a:latin typeface="Arial" panose="020B0604020202020204" pitchFamily="34" charset="0"/>
                <a:cs typeface="Arial" panose="020B0604020202020204" pitchFamily="34" charset="0"/>
              </a:rPr>
              <a:t>(Fehlfunktionen, Falsche/Irreführende Informationen, ...) </a:t>
            </a:r>
            <a:r>
              <a:rPr lang="de-DE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der Anwendung wichtig?</a:t>
            </a:r>
          </a:p>
        </p:txBody>
      </p:sp>
      <p:sp>
        <p:nvSpPr>
          <p:cNvPr id="11" name="Rechteck 10"/>
          <p:cNvSpPr/>
          <p:nvPr/>
        </p:nvSpPr>
        <p:spPr>
          <a:xfrm>
            <a:off x="7791028" y="3246884"/>
            <a:ext cx="811039" cy="351457"/>
          </a:xfrm>
          <a:prstGeom prst="rect">
            <a:avLst/>
          </a:prstGeom>
          <a:noFill/>
          <a:ln w="12700"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</a:t>
            </a:r>
            <a:r>
              <a:rPr lang="de-DE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</a:t>
            </a:r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21</a:t>
            </a:fld>
            <a:endParaRPr lang="de-DE"/>
          </a:p>
        </p:txBody>
      </p:sp>
      <p:graphicFrame>
        <p:nvGraphicFramePr>
          <p:cNvPr id="9" name="Diagramm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6329094"/>
              </p:ext>
            </p:extLst>
          </p:nvPr>
        </p:nvGraphicFramePr>
        <p:xfrm>
          <a:off x="1331640" y="1635150"/>
          <a:ext cx="6459388" cy="3450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6336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5. Design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Plattform der Anwendung 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5197202"/>
            <a:ext cx="8229600" cy="1224136"/>
          </a:xfrm>
          <a:ln w="12700">
            <a:solidFill>
              <a:srgbClr val="3F51B5"/>
            </a:solidFill>
          </a:ln>
        </p:spPr>
        <p:txBody>
          <a:bodyPr>
            <a:normAutofit/>
          </a:bodyPr>
          <a:lstStyle/>
          <a:p>
            <a:pPr marL="720725" indent="-274638"/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77,1% 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der Teilnehmer geben an, dass sie ihre Route lieber am </a:t>
            </a:r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Handy planen 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würden.</a:t>
            </a:r>
          </a:p>
          <a:p>
            <a:pPr marL="720725" indent="-274638"/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Nur </a:t>
            </a:r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22,9% 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geben an, dass sie ihre Route lieber am </a:t>
            </a:r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PC planen 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würden.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118401" y="5555077"/>
            <a:ext cx="1188000" cy="504000"/>
          </a:xfrm>
          <a:prstGeom prst="triangle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457200" y="1124744"/>
            <a:ext cx="8229600" cy="3960440"/>
          </a:xfrm>
          <a:prstGeom prst="rect">
            <a:avLst/>
          </a:prstGeom>
          <a:ln w="12700">
            <a:solidFill>
              <a:srgbClr val="3F51B5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725" indent="-274638"/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69062" y="1131094"/>
            <a:ext cx="8208000" cy="504056"/>
          </a:xfrm>
          <a:prstGeom prst="rect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Q12 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– Würdest du deine Route lieber am Handy oder am PC planen?</a:t>
            </a:r>
          </a:p>
        </p:txBody>
      </p:sp>
      <p:sp>
        <p:nvSpPr>
          <p:cNvPr id="11" name="Rechteck 10"/>
          <p:cNvSpPr/>
          <p:nvPr/>
        </p:nvSpPr>
        <p:spPr>
          <a:xfrm>
            <a:off x="7791028" y="3246884"/>
            <a:ext cx="811039" cy="351457"/>
          </a:xfrm>
          <a:prstGeom prst="rect">
            <a:avLst/>
          </a:prstGeom>
          <a:noFill/>
          <a:ln w="12700"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</a:t>
            </a:r>
            <a:r>
              <a:rPr lang="de-DE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</a:t>
            </a:r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22</a:t>
            </a:fld>
            <a:endParaRPr lang="de-DE" dirty="0"/>
          </a:p>
        </p:txBody>
      </p:sp>
      <p:graphicFrame>
        <p:nvGraphicFramePr>
          <p:cNvPr id="9" name="Diagramm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7905898"/>
              </p:ext>
            </p:extLst>
          </p:nvPr>
        </p:nvGraphicFramePr>
        <p:xfrm>
          <a:off x="1331640" y="1635150"/>
          <a:ext cx="6459388" cy="3450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3239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5. Design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Startseite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5197202"/>
            <a:ext cx="8229600" cy="1224136"/>
          </a:xfrm>
          <a:ln w="12700">
            <a:solidFill>
              <a:srgbClr val="3F51B5"/>
            </a:solidFill>
          </a:ln>
        </p:spPr>
        <p:txBody>
          <a:bodyPr>
            <a:normAutofit/>
          </a:bodyPr>
          <a:lstStyle/>
          <a:p>
            <a:pPr marL="720725" indent="-274638"/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Dieser Screenshot wurde den Teilnehmern gezeigt.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118401" y="5555077"/>
            <a:ext cx="1188000" cy="504000"/>
          </a:xfrm>
          <a:prstGeom prst="triangle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457200" y="1124744"/>
            <a:ext cx="8229600" cy="3960440"/>
          </a:xfrm>
          <a:prstGeom prst="rect">
            <a:avLst/>
          </a:prstGeom>
          <a:ln w="12700">
            <a:solidFill>
              <a:srgbClr val="3F51B5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725" indent="-274638"/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69062" y="1131094"/>
            <a:ext cx="8208000" cy="504056"/>
          </a:xfrm>
          <a:prstGeom prst="rect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Q13 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– Wie gefällt dir das Design der Startseite unserer Anwendung?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23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835" y="1691600"/>
            <a:ext cx="198632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32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5. Design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Startseite Einschätzung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5197202"/>
            <a:ext cx="8229600" cy="1224136"/>
          </a:xfrm>
          <a:ln w="12700">
            <a:solidFill>
              <a:srgbClr val="3F51B5"/>
            </a:solidFill>
          </a:ln>
        </p:spPr>
        <p:txBody>
          <a:bodyPr>
            <a:normAutofit/>
          </a:bodyPr>
          <a:lstStyle/>
          <a:p>
            <a:pPr marL="720725" indent="-274638"/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64,3% 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der Teilnehmer geben an, dass ihnen das Design der Startseite </a:t>
            </a:r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gut gefällt 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und </a:t>
            </a:r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22,9%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der Teilnehmer finden es </a:t>
            </a:r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sehr gut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20725" indent="-274638"/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Nur </a:t>
            </a:r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12,9% 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der Teilnehmer finden es </a:t>
            </a:r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schlecht 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bzw. </a:t>
            </a:r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sehr schlecht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118401" y="5555077"/>
            <a:ext cx="1188000" cy="504000"/>
          </a:xfrm>
          <a:prstGeom prst="triangle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457200" y="1124744"/>
            <a:ext cx="8229600" cy="3960440"/>
          </a:xfrm>
          <a:prstGeom prst="rect">
            <a:avLst/>
          </a:prstGeom>
          <a:ln w="12700">
            <a:solidFill>
              <a:srgbClr val="3F51B5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725" indent="-274638"/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69062" y="1131094"/>
            <a:ext cx="8208000" cy="504056"/>
          </a:xfrm>
          <a:prstGeom prst="rect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Q13 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– Wie gefällt dir das Design der Startseite unserer Anwendung?</a:t>
            </a:r>
          </a:p>
        </p:txBody>
      </p:sp>
      <p:sp>
        <p:nvSpPr>
          <p:cNvPr id="11" name="Rechteck 10"/>
          <p:cNvSpPr/>
          <p:nvPr/>
        </p:nvSpPr>
        <p:spPr>
          <a:xfrm>
            <a:off x="7791028" y="3246884"/>
            <a:ext cx="811039" cy="351457"/>
          </a:xfrm>
          <a:prstGeom prst="rect">
            <a:avLst/>
          </a:prstGeom>
          <a:noFill/>
          <a:ln w="12700"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</a:t>
            </a:r>
            <a:r>
              <a:rPr lang="de-DE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</a:t>
            </a:r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24</a:t>
            </a:fld>
            <a:endParaRPr lang="de-DE" dirty="0"/>
          </a:p>
        </p:txBody>
      </p:sp>
      <p:graphicFrame>
        <p:nvGraphicFramePr>
          <p:cNvPr id="9" name="Diagramm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6027680"/>
              </p:ext>
            </p:extLst>
          </p:nvPr>
        </p:nvGraphicFramePr>
        <p:xfrm>
          <a:off x="1331640" y="1635150"/>
          <a:ext cx="6459388" cy="3450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6694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5. Design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Startseite Verbesserungsvorschläge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5197202"/>
            <a:ext cx="8229600" cy="1224136"/>
          </a:xfrm>
          <a:ln w="12700">
            <a:solidFill>
              <a:srgbClr val="3F51B5"/>
            </a:solidFill>
          </a:ln>
        </p:spPr>
        <p:txBody>
          <a:bodyPr>
            <a:normAutofit/>
          </a:bodyPr>
          <a:lstStyle/>
          <a:p>
            <a:pPr marL="720725" indent="-274638"/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118401" y="5555077"/>
            <a:ext cx="1188000" cy="504000"/>
          </a:xfrm>
          <a:prstGeom prst="triangle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457200" y="1124744"/>
            <a:ext cx="8229600" cy="3960440"/>
          </a:xfrm>
          <a:prstGeom prst="rect">
            <a:avLst/>
          </a:prstGeom>
          <a:ln w="12700">
            <a:solidFill>
              <a:srgbClr val="3F51B5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725" indent="-274638"/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69062" y="1131094"/>
            <a:ext cx="8208000" cy="504056"/>
          </a:xfrm>
          <a:prstGeom prst="rect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Q14 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– Welche Verbesserungsvorschläge hast du? </a:t>
            </a:r>
            <a:r>
              <a:rPr lang="de-DE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(Bezug </a:t>
            </a:r>
            <a:r>
              <a:rPr lang="de-DE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Q13)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7791028" y="3246884"/>
            <a:ext cx="811039" cy="351457"/>
          </a:xfrm>
          <a:prstGeom prst="rect">
            <a:avLst/>
          </a:prstGeom>
          <a:noFill/>
          <a:ln w="12700"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</a:t>
            </a:r>
            <a:r>
              <a:rPr lang="de-DE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25</a:t>
            </a:fld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618864"/>
              </p:ext>
            </p:extLst>
          </p:nvPr>
        </p:nvGraphicFramePr>
        <p:xfrm>
          <a:off x="2123728" y="1838401"/>
          <a:ext cx="4608512" cy="31684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08512"/>
              </a:tblGrid>
              <a:tr h="155284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keine Bilder als Hintergrund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27" marR="3027" marT="3027" marB="0" anchor="b"/>
                </a:tc>
              </a:tr>
              <a:tr h="155282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Die Beschreibung ist kaum lesbar, da das Hintergrundbild zu dominant ist, aber auch nicht sonderlich viel aussagt.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27" marR="3027" marT="3027" marB="0" anchor="b"/>
                </a:tc>
              </a:tr>
              <a:tr h="155282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Rechtschreibfehler :) </a:t>
                      </a:r>
                      <a:r>
                        <a:rPr lang="de-DE" sz="9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Hacienda</a:t>
                      </a:r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statt </a:t>
                      </a:r>
                      <a:r>
                        <a:rPr lang="de-DE" sz="9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Hascienda</a:t>
                      </a:r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:P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27" marR="3027" marT="3027" marB="0" anchor="b"/>
                </a:tc>
              </a:tr>
              <a:tr h="155282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weiße Schrift schlecht lesbar, brauner hi </a:t>
                      </a:r>
                      <a:r>
                        <a:rPr lang="de-DE" sz="9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ntergrund</a:t>
                      </a:r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motiviert Nicht zum </a:t>
                      </a:r>
                      <a:r>
                        <a:rPr lang="de-DE" sz="9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weggehen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27" marR="3027" marT="3027" marB="0" anchor="b"/>
                </a:tc>
              </a:tr>
              <a:tr h="499494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Software Ergonomie, Hintergrund mit Schrift kann verbessert werden.</a:t>
                      </a:r>
                      <a:b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Entfernung hinzufügen</a:t>
                      </a:r>
                      <a:b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27" marR="3027" marT="3027" marB="0" anchor="b"/>
                </a:tc>
              </a:tr>
              <a:tr h="89386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 scheint schwer lesbar über den Bildern, da aufpassen! </a:t>
                      </a:r>
                      <a:br>
                        <a:rPr lang="de-DE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DE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de-DE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DE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Die drei Punkte im subheader sind nicht gkeichwertig</a:t>
                      </a:r>
                      <a:br>
                        <a:rPr lang="de-DE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DE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de-DE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DE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Was macht der Pin oben rechts? Führt er mich zu einer Liste von Routen in meiner Nähe? Mir ist die Funktion nicht klar. </a:t>
                      </a:r>
                      <a:br>
                        <a:rPr lang="de-DE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DE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de-DE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DE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Hat go happy eine Farbe? Ein corporate Design? Grau und grau ist uncool. </a:t>
                      </a:r>
                      <a:br>
                        <a:rPr lang="de-DE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DE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de-DE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DE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(finde das Design an sich gut, wollte nur Feedback geben) 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27" marR="3027" marT="3027" marB="0" anchor="b"/>
                </a:tc>
              </a:tr>
              <a:tr h="361772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 nicht gut lesbar -&gt; Hintergrundbild ggf. ändern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27" marR="3027" marT="3027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626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5. Design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Optionen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5197202"/>
            <a:ext cx="8229600" cy="1224136"/>
          </a:xfrm>
          <a:ln w="12700">
            <a:solidFill>
              <a:srgbClr val="3F51B5"/>
            </a:solidFill>
          </a:ln>
        </p:spPr>
        <p:txBody>
          <a:bodyPr>
            <a:normAutofit/>
          </a:bodyPr>
          <a:lstStyle/>
          <a:p>
            <a:pPr marL="720725" indent="-274638"/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Dieser Screenshot wurde den Teilnehmern gezeigt.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118401" y="5555077"/>
            <a:ext cx="1188000" cy="504000"/>
          </a:xfrm>
          <a:prstGeom prst="triangle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457200" y="1124744"/>
            <a:ext cx="8229600" cy="3960440"/>
          </a:xfrm>
          <a:prstGeom prst="rect">
            <a:avLst/>
          </a:prstGeom>
          <a:ln w="12700">
            <a:solidFill>
              <a:srgbClr val="3F51B5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725" indent="-274638"/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69062" y="1131094"/>
            <a:ext cx="8208000" cy="504056"/>
          </a:xfrm>
          <a:prstGeom prst="rect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Q15 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Wie gefällt dir das Design unserer Anzeige für Optionen?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26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240" y="1690997"/>
            <a:ext cx="1979643" cy="337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6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5. Design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Optionen Einschätzung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5197202"/>
            <a:ext cx="8229600" cy="1224136"/>
          </a:xfrm>
          <a:ln w="12700">
            <a:solidFill>
              <a:srgbClr val="3F51B5"/>
            </a:solidFill>
          </a:ln>
        </p:spPr>
        <p:txBody>
          <a:bodyPr>
            <a:normAutofit/>
          </a:bodyPr>
          <a:lstStyle/>
          <a:p>
            <a:pPr marL="720725" indent="-274638"/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51,4% 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der Teilnehmer geben an, dass ihnen das Design der 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Optionen 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gut gefällt 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und </a:t>
            </a:r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34,3%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der Teilnehmer finden es 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sehr gut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20725" indent="-274638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Nur </a:t>
            </a:r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14,3% 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der Teilnehmer finden es 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schlecht 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bzw. 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sehr schlecht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118401" y="5555077"/>
            <a:ext cx="1188000" cy="504000"/>
          </a:xfrm>
          <a:prstGeom prst="triangle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457200" y="1124744"/>
            <a:ext cx="8229600" cy="3960440"/>
          </a:xfrm>
          <a:prstGeom prst="rect">
            <a:avLst/>
          </a:prstGeom>
          <a:ln w="12700">
            <a:solidFill>
              <a:srgbClr val="3F51B5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725" indent="-274638"/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69062" y="1131094"/>
            <a:ext cx="8208000" cy="504056"/>
          </a:xfrm>
          <a:prstGeom prst="rect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Q15 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Wie gefällt dir das Design unserer Anzeige für Optionen?</a:t>
            </a:r>
          </a:p>
        </p:txBody>
      </p:sp>
      <p:sp>
        <p:nvSpPr>
          <p:cNvPr id="11" name="Rechteck 10"/>
          <p:cNvSpPr/>
          <p:nvPr/>
        </p:nvSpPr>
        <p:spPr>
          <a:xfrm>
            <a:off x="7791028" y="3246884"/>
            <a:ext cx="811039" cy="351457"/>
          </a:xfrm>
          <a:prstGeom prst="rect">
            <a:avLst/>
          </a:prstGeom>
          <a:noFill/>
          <a:ln w="12700"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</a:t>
            </a:r>
            <a:r>
              <a:rPr lang="de-DE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</a:t>
            </a:r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27</a:t>
            </a:fld>
            <a:endParaRPr lang="de-DE"/>
          </a:p>
        </p:txBody>
      </p:sp>
      <p:graphicFrame>
        <p:nvGraphicFramePr>
          <p:cNvPr id="9" name="Diagramm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607020"/>
              </p:ext>
            </p:extLst>
          </p:nvPr>
        </p:nvGraphicFramePr>
        <p:xfrm>
          <a:off x="1403648" y="1635150"/>
          <a:ext cx="6387380" cy="3450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4952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5. Design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Optionen Verbesserungsvorschläge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5197202"/>
            <a:ext cx="8229600" cy="1224136"/>
          </a:xfrm>
          <a:ln w="12700">
            <a:solidFill>
              <a:srgbClr val="3F51B5"/>
            </a:solidFill>
          </a:ln>
        </p:spPr>
        <p:txBody>
          <a:bodyPr>
            <a:normAutofit/>
          </a:bodyPr>
          <a:lstStyle/>
          <a:p>
            <a:pPr marL="720725" indent="-274638"/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118401" y="5555077"/>
            <a:ext cx="1188000" cy="504000"/>
          </a:xfrm>
          <a:prstGeom prst="triangle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457200" y="1124744"/>
            <a:ext cx="8229600" cy="3960440"/>
          </a:xfrm>
          <a:prstGeom prst="rect">
            <a:avLst/>
          </a:prstGeom>
          <a:ln w="12700">
            <a:solidFill>
              <a:srgbClr val="3F51B5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725" indent="-274638"/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69062" y="1131094"/>
            <a:ext cx="8208000" cy="504056"/>
          </a:xfrm>
          <a:prstGeom prst="rect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Q16 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Welche Verbesserungsvorschläge hast du? </a:t>
            </a:r>
            <a:r>
              <a:rPr lang="de-DE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(Bezug </a:t>
            </a:r>
            <a:r>
              <a:rPr lang="de-DE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Q15)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7791028" y="3246884"/>
            <a:ext cx="811039" cy="351457"/>
          </a:xfrm>
          <a:prstGeom prst="rect">
            <a:avLst/>
          </a:prstGeom>
          <a:noFill/>
          <a:ln w="12700"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</a:t>
            </a:r>
            <a:r>
              <a:rPr lang="de-DE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28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36451"/>
              </p:ext>
            </p:extLst>
          </p:nvPr>
        </p:nvGraphicFramePr>
        <p:xfrm>
          <a:off x="907594" y="1733466"/>
          <a:ext cx="6768752" cy="3248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68752"/>
              </a:tblGrid>
              <a:tr h="35181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Einheiten fehlen bei Radius und Verweilzeit</a:t>
                      </a:r>
                      <a:b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Was ist mit Ort/PLZ gemeint? Nur der Startpunkt, oder der Ort in welchem die Bars gesucht werden, ...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07" marR="2407" marT="2407" marB="0" anchor="b"/>
                </a:tc>
              </a:tr>
              <a:tr h="584998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-Bei Radius fehlen Einheiten</a:t>
                      </a:r>
                      <a:b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-Autovervollständigung bei Ort mit automatischer Erkennung/</a:t>
                      </a:r>
                      <a:r>
                        <a:rPr lang="de-DE" sz="9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Ortungsfunktions</a:t>
                      </a:r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für aktuellen Standort als Startpunkt</a:t>
                      </a:r>
                      <a:b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-Heute, Morgen, weitere Daten als Auswahl bei Tag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07" marR="2407" marT="2407" marB="0" anchor="b"/>
                </a:tc>
              </a:tr>
              <a:tr h="118636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Material design nutzen 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07" marR="2407" marT="2407" marB="0" anchor="b"/>
                </a:tc>
              </a:tr>
              <a:tr h="118636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Preiseinstellung und Auswahl des Tages ermöglichen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07" marR="2407" marT="2407" marB="0" anchor="b"/>
                </a:tc>
              </a:tr>
              <a:tr h="351695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Designs passen überhaupt nicht zusammen, farblich nicht einheitlich, </a:t>
                      </a:r>
                      <a:r>
                        <a:rPr lang="de-DE" sz="9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balkengröße</a:t>
                      </a:r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ungleich, Text in Startseite fast unlesbar, Schriftart "Go Happy" gefällt mir persönlich gar nicht, in den Einstellungen gibt es keine Einheiten für Radius sowie Verweilzeit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07" marR="2407" marT="2407" marB="0" anchor="b"/>
                </a:tc>
              </a:tr>
              <a:tr h="1051359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Warum kann man nicht einen Pin auf einer Karte setzen und dann den Radius per ziehen </a:t>
                      </a:r>
                      <a:r>
                        <a:rPr lang="de-DE" sz="9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frstlegen</a:t>
                      </a:r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Das wäre für den Nutzer viel intuitiver. </a:t>
                      </a:r>
                      <a:b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 fehlen Einheiten. </a:t>
                      </a:r>
                      <a:b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Das Design ist nicht stimmig zur anderen Seite. Der dunkle Ton gefällt mir aber besser. </a:t>
                      </a:r>
                      <a:b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Kann ich bei "tag" keine </a:t>
                      </a:r>
                      <a:r>
                        <a:rPr lang="de-DE" sz="9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mehrfachaudwahl</a:t>
                      </a:r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treffen? 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07" marR="2407" marT="2407" marB="0" anchor="b"/>
                </a:tc>
              </a:tr>
              <a:tr h="118636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Radius in km und Verweilzeit(ist das überhaupt ein Wort?) in Minuten 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07" marR="2407" marT="2407" marB="0" anchor="b"/>
                </a:tc>
              </a:tr>
              <a:tr h="118636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Beim Radius und der Verweilzeit wäre die Angabe einer Einheit aussagekräftiger. 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407" marR="2407" marT="2407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501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Verbesserungsvorschläge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Gesamt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5197202"/>
            <a:ext cx="8229600" cy="1224136"/>
          </a:xfrm>
          <a:ln w="12700">
            <a:solidFill>
              <a:srgbClr val="3F51B5"/>
            </a:solidFill>
          </a:ln>
        </p:spPr>
        <p:txBody>
          <a:bodyPr>
            <a:normAutofit/>
          </a:bodyPr>
          <a:lstStyle/>
          <a:p>
            <a:pPr marL="720725" indent="-274638"/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118401" y="5555077"/>
            <a:ext cx="1188000" cy="504000"/>
          </a:xfrm>
          <a:prstGeom prst="triangle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457200" y="1124744"/>
            <a:ext cx="8229600" cy="3960440"/>
          </a:xfrm>
          <a:prstGeom prst="rect">
            <a:avLst/>
          </a:prstGeom>
          <a:ln w="12700">
            <a:solidFill>
              <a:srgbClr val="3F51B5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725" indent="-274638"/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69062" y="1131094"/>
            <a:ext cx="8208000" cy="504056"/>
          </a:xfrm>
          <a:prstGeom prst="rect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Q17 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Welche weiteren Verbesserungsvorschläge oder Einfälle hast du sonst noch zum Thema Happy-Hour Routenplanung bzw. unseren konkreten Entwürfen?</a:t>
            </a:r>
          </a:p>
        </p:txBody>
      </p:sp>
      <p:sp>
        <p:nvSpPr>
          <p:cNvPr id="11" name="Rechteck 10"/>
          <p:cNvSpPr/>
          <p:nvPr/>
        </p:nvSpPr>
        <p:spPr>
          <a:xfrm>
            <a:off x="7791028" y="3246884"/>
            <a:ext cx="811039" cy="351457"/>
          </a:xfrm>
          <a:prstGeom prst="rect">
            <a:avLst/>
          </a:prstGeom>
          <a:noFill/>
          <a:ln w="12700"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</a:t>
            </a:r>
            <a:r>
              <a:rPr lang="de-DE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29</a:t>
            </a:fld>
            <a:endParaRPr lang="de-DE"/>
          </a:p>
        </p:txBody>
      </p:sp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309720"/>
              </p:ext>
            </p:extLst>
          </p:nvPr>
        </p:nvGraphicFramePr>
        <p:xfrm>
          <a:off x="999828" y="1844824"/>
          <a:ext cx="6552727" cy="2992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52727"/>
              </a:tblGrid>
              <a:tr h="251500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Preisindex anhand von standardisierten Cocktails &amp; Getränken</a:t>
                      </a:r>
                      <a:r>
                        <a:rPr lang="de-DE" sz="9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Fotos der Bars bzw. des Logos.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36" marR="1036" marT="1036" marB="0" anchor="b"/>
                </a:tc>
              </a:tr>
              <a:tr h="219612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Bei den Optionen noch Einheiten hinzufügen. Radius 1 und Verweildauer 1 ist nicht eindeutig. Sind es beim Radius Meter, Kilometer? Verweildauer in Std oder Min?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36" marR="1036" marT="1036" marB="0" anchor="b"/>
                </a:tc>
              </a:tr>
              <a:tr h="110219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Kontaktdaten der bar, oder on Top, direkte Reservierungsmöglichkeit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36" marR="1036" marT="1036" marB="0" anchor="b"/>
                </a:tc>
              </a:tr>
              <a:tr h="920482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 und </a:t>
                      </a:r>
                      <a:r>
                        <a:rPr lang="de-DE" sz="9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Endpunkt</a:t>
                      </a:r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Customizing von Routen (Ändern Reihenfolgen, Bars ohne Happy Hour einfügen können, eigene Bars einfügen</a:t>
                      </a:r>
                      <a:r>
                        <a:rPr lang="de-DE" sz="9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,....)</a:t>
                      </a:r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DE" sz="9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Individualiserte</a:t>
                      </a:r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9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Besuchsvorschöläge</a:t>
                      </a:r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(dir hat die bar gefallen, daher könnte dir auch diese Bar gefallen</a:t>
                      </a:r>
                      <a:r>
                        <a:rPr lang="de-DE" sz="9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Bewertungsfunktion von </a:t>
                      </a:r>
                      <a:r>
                        <a:rPr lang="de-DE" sz="9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Bars</a:t>
                      </a:r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Funktion zur Punkte sammeln, die bei Partnerbars eingelöst werden </a:t>
                      </a:r>
                      <a:r>
                        <a:rPr lang="de-DE" sz="9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können</a:t>
                      </a:r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Aktionen durch Kooperation mit Bars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36" marR="1036" marT="1036" marB="0" anchor="b"/>
                </a:tc>
              </a:tr>
              <a:tr h="418746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Typische Bilder für die entsprechenden </a:t>
                      </a:r>
                      <a:r>
                        <a:rPr lang="de-DE" sz="9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Lokale</a:t>
                      </a:r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Bei den Einschränkungen, also Verweilzeit und Radius... Maßeinheiten mit angeben.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36" marR="1036" marT="1036" marB="0" anchor="b"/>
                </a:tc>
              </a:tr>
              <a:tr h="251500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Detailinfos über das </a:t>
                      </a:r>
                      <a:r>
                        <a:rPr lang="de-DE" sz="9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</a:t>
                      </a:r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Direkter Link zur Getränke-/Speisekarte </a:t>
                      </a:r>
                      <a:r>
                        <a:rPr lang="de-DE" sz="9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bzw</a:t>
                      </a:r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Eingliederung der Karten in die App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36" marR="1036" marT="1036" marB="0" anchor="b"/>
                </a:tc>
              </a:tr>
              <a:tr h="219612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Wenn die Anwendung von Studenten genutzt wird, schreibt Preiskategorien bei der Suche dazu. Sodass man ggf. die teureren Bars meiden kann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36" marR="1036" marT="1036" marB="0" anchor="b"/>
                </a:tc>
              </a:tr>
              <a:tr h="110219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PLZ könnte etwas ungenau sein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36" marR="1036" marT="1036" marB="0" anchor="b"/>
                </a:tc>
              </a:tr>
              <a:tr h="251500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Hacienda</a:t>
                      </a:r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eventuell richtig schreiben :-</a:t>
                      </a:r>
                      <a:r>
                        <a:rPr lang="de-DE" sz="9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Sonst coole Idee!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36" marR="1036" marT="1036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10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469062" y="1512094"/>
            <a:ext cx="8208000" cy="1577826"/>
          </a:xfrm>
          <a:prstGeom prst="rect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de-DE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 Umfrage dient der Überprüfung des bisherigen Entwicklungsstands. </a:t>
            </a:r>
            <a:r>
              <a:rPr lang="de-DE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Hauptsächlich werden </a:t>
            </a:r>
            <a:r>
              <a:rPr lang="de-DE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Inhalte der Anwendung, die Funktionen sowie das Design </a:t>
            </a:r>
            <a:r>
              <a:rPr lang="de-DE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r>
              <a:rPr lang="de-DE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 Anwendung einem potentiellen Publikum dargestellt. </a:t>
            </a:r>
            <a:r>
              <a:rPr lang="de-DE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 Teilnehmer der Umfrage geben </a:t>
            </a:r>
            <a:r>
              <a:rPr lang="de-DE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Ihre Meinungen </a:t>
            </a:r>
            <a:r>
              <a:rPr lang="de-DE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über </a:t>
            </a:r>
            <a:r>
              <a:rPr lang="de-DE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umgesetzte </a:t>
            </a:r>
            <a:r>
              <a:rPr lang="de-DE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Funktionen </a:t>
            </a:r>
            <a:r>
              <a:rPr lang="de-DE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wieder. Die gewonnen Erkenntnisse sollen in den Entwicklungsprozess zurück geliefert werden.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634082"/>
          </a:xfrm>
        </p:spPr>
        <p:txBody>
          <a:bodyPr>
            <a:normAutofit/>
          </a:bodyPr>
          <a:lstStyle/>
          <a:p>
            <a:pPr algn="l"/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Allgemeines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Ziel, Durchführung und Analyse der Umfrage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469062" y="3627760"/>
            <a:ext cx="8208000" cy="1097384"/>
          </a:xfrm>
          <a:prstGeom prst="rect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de-DE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 Umfrage enthält 21 Fragen, davon 4 zur statistischen Einordnung und gliedert sich in die Teile: Ausschlussfrage, Inhalt, Funktionen, Design und Verbesserungsvorschläge. Die Umfrage wurde am 06.01.2015 gestartet und war bis zum </a:t>
            </a:r>
            <a:r>
              <a:rPr lang="de-DE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11.01.2015 </a:t>
            </a:r>
            <a:r>
              <a:rPr lang="de-DE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geöffnet. Die Umfrage wurde über verschiedenen Kanäle verteilt und beworben.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69062" y="5249912"/>
            <a:ext cx="8208000" cy="936104"/>
          </a:xfrm>
          <a:prstGeom prst="rect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de-DE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Bei der Analyse der Umfrage werden zum einen die Basic </a:t>
            </a:r>
            <a:r>
              <a:rPr lang="de-DE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Frequencys</a:t>
            </a:r>
            <a:r>
              <a:rPr lang="de-DE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aber auch verschiedenen </a:t>
            </a:r>
            <a:r>
              <a:rPr lang="de-DE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Crosstabs</a:t>
            </a:r>
            <a:r>
              <a:rPr lang="de-DE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 Fragen betrachtet. Die Analyse wurde mit Hilfe von Microsoft Excel 2010 und SPSS 20 durchgeführt.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380162" y="1164997"/>
            <a:ext cx="62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Ziel</a:t>
            </a: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367462" y="3271902"/>
            <a:ext cx="18966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92861" y="4875202"/>
            <a:ext cx="1168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772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Verbesserungsvorschläge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Gesamt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5197202"/>
            <a:ext cx="8229600" cy="1224136"/>
          </a:xfrm>
          <a:ln w="12700">
            <a:solidFill>
              <a:srgbClr val="3F51B5"/>
            </a:solidFill>
          </a:ln>
        </p:spPr>
        <p:txBody>
          <a:bodyPr>
            <a:normAutofit/>
          </a:bodyPr>
          <a:lstStyle/>
          <a:p>
            <a:pPr marL="720725" indent="-274638"/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118401" y="5555077"/>
            <a:ext cx="1188000" cy="504000"/>
          </a:xfrm>
          <a:prstGeom prst="triangle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457200" y="1124744"/>
            <a:ext cx="8229600" cy="3960440"/>
          </a:xfrm>
          <a:prstGeom prst="rect">
            <a:avLst/>
          </a:prstGeom>
          <a:ln w="12700">
            <a:solidFill>
              <a:srgbClr val="3F51B5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725" indent="-274638"/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69062" y="1131094"/>
            <a:ext cx="8208000" cy="504056"/>
          </a:xfrm>
          <a:prstGeom prst="rect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Q17 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Welche weiteren Verbesserungsvorschläge oder Einfälle hast du sonst noch zum Thema Happy-Hour Routenplanung bzw. unseren konkreten Entwürfen?</a:t>
            </a:r>
          </a:p>
        </p:txBody>
      </p:sp>
      <p:sp>
        <p:nvSpPr>
          <p:cNvPr id="11" name="Rechteck 10"/>
          <p:cNvSpPr/>
          <p:nvPr/>
        </p:nvSpPr>
        <p:spPr>
          <a:xfrm>
            <a:off x="7791028" y="3246884"/>
            <a:ext cx="811039" cy="351457"/>
          </a:xfrm>
          <a:prstGeom prst="rect">
            <a:avLst/>
          </a:prstGeom>
          <a:noFill/>
          <a:ln w="12700"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</a:t>
            </a:r>
            <a:r>
              <a:rPr lang="de-DE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30</a:t>
            </a:fld>
            <a:endParaRPr lang="de-DE"/>
          </a:p>
        </p:txBody>
      </p:sp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749585"/>
              </p:ext>
            </p:extLst>
          </p:nvPr>
        </p:nvGraphicFramePr>
        <p:xfrm>
          <a:off x="1115616" y="1916832"/>
          <a:ext cx="6552727" cy="28134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52727"/>
              </a:tblGrid>
              <a:tr h="34902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Die Texte im Beispiel waren schlecht lesbar. Für das Eingeben von Datum/Uhrzeit wäre es vielleicht besser auf die vorgefertigten Elemente von iOS/Android zurückzugreifen statt dem Schieberegler.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36" marR="1036" marT="1036" marB="0" anchor="b"/>
                </a:tc>
              </a:tr>
              <a:tr h="34178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 ist die Karte? 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36" marR="1036" marT="1036" marB="0" anchor="b"/>
                </a:tc>
              </a:tr>
              <a:tr h="166746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Die Möglichkeit weit hineinzoomen zu können und gut lesbare Kontraste wären mir wichtig ;)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36" marR="1036" marT="1036" marB="0" anchor="b"/>
                </a:tc>
              </a:tr>
              <a:tr h="83891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Der Kontrast von Bildern und Text sollte stärker sein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36" marR="1036" marT="1036" marB="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keine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36" marR="1036" marT="1036" marB="0" anchor="b"/>
                </a:tc>
              </a:tr>
              <a:tr h="166746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Eine Angabe ob es bei mehreren Personen oder durch andere Aktionen Rabatte gibt. Z.b. extend LBBW Karte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36" marR="1036" marT="1036" marB="0" anchor="b"/>
                </a:tc>
              </a:tr>
              <a:tr h="1028440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Option auf Einstellung wer sehen kann wo ich bin/ was ich mache... wäre ungut wenn die App wie ein GPS </a:t>
                      </a:r>
                      <a:r>
                        <a:rPr lang="de-DE" sz="9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tracker</a:t>
                      </a:r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genutzt werden könnte und dann es </a:t>
                      </a:r>
                      <a:r>
                        <a:rPr lang="de-DE" sz="9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zoff</a:t>
                      </a:r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mit dem Partner oder </a:t>
                      </a:r>
                      <a:r>
                        <a:rPr lang="de-DE" sz="9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nen</a:t>
                      </a:r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Freunden gibt</a:t>
                      </a:r>
                      <a:r>
                        <a:rPr lang="de-DE" sz="9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Wenn man die App abstellt sammelt sie keine GPS Daten o.ä</a:t>
                      </a:r>
                      <a:r>
                        <a:rPr lang="de-DE" sz="9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Verkehrsupdates/Stauanzeiger und Umleitungsbescheide wenn Wege </a:t>
                      </a:r>
                      <a:r>
                        <a:rPr lang="de-DE" sz="9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bockiert</a:t>
                      </a:r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oder unpassierbar sind</a:t>
                      </a:r>
                      <a:r>
                        <a:rPr lang="de-DE" sz="9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</a:t>
                      </a:r>
                      <a:r>
                        <a:rPr lang="de-DE" sz="9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Safty</a:t>
                      </a:r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Route" Option damit man nicht durch dunkle Parks etc. gelotst wird</a:t>
                      </a:r>
                      <a:r>
                        <a:rPr lang="de-DE" sz="9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Einen "Ich bin voll wie Eimer BRING MICH HEIM"- Button draufklicken und das davor eingegebene schlafplatzziel wird </a:t>
                      </a:r>
                      <a:r>
                        <a:rPr lang="de-DE" sz="9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geziegt</a:t>
                      </a:r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(Hotel, WG, Kumpels </a:t>
                      </a:r>
                      <a:r>
                        <a:rPr lang="de-DE" sz="9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couch</a:t>
                      </a:r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etc.)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36" marR="1036" marT="1036" marB="0" anchor="b"/>
                </a:tc>
              </a:tr>
              <a:tr h="382169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ggf. genauere Definitionen bzgl. Optionen (Location in Meter oder Kilometer?) </a:t>
                      </a:r>
                      <a:b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Verweildauer in Stunden oder Minuten? </a:t>
                      </a:r>
                      <a:r>
                        <a:rPr lang="de-DE" sz="9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vllt</a:t>
                      </a:r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Anzeige= "0:01h</a:t>
                      </a:r>
                      <a:r>
                        <a:rPr lang="de-DE" sz="9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</a:t>
                      </a:r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-Einbinden der HP als Link zu den Webseiten der Locations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36" marR="1036" marT="1036" marB="0" anchor="b"/>
                </a:tc>
              </a:tr>
              <a:tr h="18331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werdet ihr diese App kostenlos anbieten</a:t>
                      </a:r>
                      <a:r>
                        <a:rPr lang="de-DE" sz="9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wird ab und zu </a:t>
                      </a:r>
                      <a:r>
                        <a:rPr lang="de-DE" sz="9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werbung</a:t>
                      </a:r>
                      <a:r>
                        <a:rPr lang="de-DE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aufpoppen</a:t>
                      </a:r>
                      <a:r>
                        <a:rPr lang="de-DE" sz="9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36" marR="1036" marT="1036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31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???</a:t>
            </a:r>
          </a:p>
          <a:p>
            <a:pPr>
              <a:spcBef>
                <a:spcPts val="0"/>
              </a:spcBef>
              <a:defRPr/>
            </a:pPr>
            <a:endParaRPr lang="de-DE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defRPr/>
            </a:pP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defRPr/>
            </a:pP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defRPr/>
            </a:pP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defRPr/>
            </a:pPr>
            <a:endParaRPr lang="de-DE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defRPr/>
            </a:pP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defRPr/>
            </a:pPr>
            <a:endParaRPr lang="de-DE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defRPr/>
            </a:pP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defRPr/>
            </a:pP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31</a:t>
            </a:fld>
            <a:endParaRPr lang="de-DE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7. Erkenntnisse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Zusammenfassung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19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3307478"/>
              </p:ext>
            </p:extLst>
          </p:nvPr>
        </p:nvGraphicFramePr>
        <p:xfrm>
          <a:off x="251520" y="1196752"/>
          <a:ext cx="8568952" cy="5256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202"/>
                <a:gridCol w="6683750"/>
              </a:tblGrid>
              <a:tr h="338362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Team</a:t>
                      </a:r>
                      <a:endParaRPr lang="de-D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3F5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Kommentar</a:t>
                      </a:r>
                      <a:endParaRPr lang="de-D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3F51B5"/>
                    </a:solidFill>
                  </a:tcPr>
                </a:tc>
              </a:tr>
              <a:tr h="1075308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Marketing</a:t>
                      </a:r>
                      <a:endParaRPr lang="de-D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??</a:t>
                      </a:r>
                      <a:endParaRPr lang="de-D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360626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Frontend</a:t>
                      </a:r>
                      <a:endParaRPr lang="de-D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??</a:t>
                      </a:r>
                      <a:endParaRPr lang="de-D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571604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</a:t>
                      </a:r>
                      <a:endParaRPr lang="de-D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??</a:t>
                      </a:r>
                      <a:endParaRPr lang="de-D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910682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Backend</a:t>
                      </a:r>
                      <a:endParaRPr lang="de-D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??</a:t>
                      </a:r>
                      <a:endParaRPr lang="de-D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el 1"/>
          <p:cNvSpPr txBox="1">
            <a:spLocks/>
          </p:cNvSpPr>
          <p:nvPr/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7. Erkenntnisse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Teamübersicht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30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Allgemeines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Teilnehmerzahlen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457200" y="1124744"/>
            <a:ext cx="8229600" cy="3960440"/>
          </a:xfrm>
          <a:prstGeom prst="rect">
            <a:avLst/>
          </a:prstGeom>
          <a:ln w="127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Die Umfrage wurde von insgesamt 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151 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Teilnehmer durchgeführt.</a:t>
            </a:r>
          </a:p>
          <a:p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Von diesen waren 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99 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Fälle* gültig**.</a:t>
            </a:r>
          </a:p>
          <a:p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Auf Grund der ersten einschränkenden Frage </a:t>
            </a:r>
            <a:r>
              <a:rPr lang="de-DE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(Q1: </a:t>
            </a:r>
            <a:r>
              <a:rPr lang="de-DE" sz="1600" i="1" dirty="0">
                <a:latin typeface="Arial" panose="020B0604020202020204" pitchFamily="34" charset="0"/>
                <a:cs typeface="Arial" panose="020B0604020202020204" pitchFamily="34" charset="0"/>
              </a:rPr>
              <a:t>Kannst du dir vorstellen, eine Anwendung auf dem Handy oder dem Computer für die Planung einer Happy-Hour Route zu nutzen?)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können 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70 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Fälle zur Auswertung herangezogen werden. Die restlichen 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29 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Teilnehmer antworteten bei Frage 1 mit 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„</a:t>
            </a:r>
            <a:r>
              <a:rPr lang="de-DE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Nein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“ 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und beendeten die Umfrage somit direkt.</a:t>
            </a:r>
          </a:p>
          <a:p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Die größte Zahl an Teilnehmern war innerhalb der ersten 3 Tage zu beobachten.</a:t>
            </a: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2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457200" y="6499136"/>
            <a:ext cx="3815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* Ein 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Fall ist ein 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Datensatz mit den Antworten eines Teilnehmers.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5111552" y="6480974"/>
            <a:ext cx="40324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** 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Als gültig gilt ein 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Fall erst dann, 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wenn die Umfrage durch den Teilnehmer vollständig abgeschlossen 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wurde.</a:t>
            </a:r>
            <a:endParaRPr lang="de-DE" sz="1000" dirty="0"/>
          </a:p>
        </p:txBody>
      </p:sp>
      <p:graphicFrame>
        <p:nvGraphicFramePr>
          <p:cNvPr id="18" name="Diagramm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807554"/>
              </p:ext>
            </p:extLst>
          </p:nvPr>
        </p:nvGraphicFramePr>
        <p:xfrm>
          <a:off x="4930335" y="3467877"/>
          <a:ext cx="353618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Diagramm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7301561"/>
              </p:ext>
            </p:extLst>
          </p:nvPr>
        </p:nvGraphicFramePr>
        <p:xfrm>
          <a:off x="443111" y="3501008"/>
          <a:ext cx="405653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3798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Allgemeines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Geschlecht der Teilnehmer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5197202"/>
            <a:ext cx="8229600" cy="1224136"/>
          </a:xfrm>
          <a:ln w="12700">
            <a:solidFill>
              <a:srgbClr val="3F51B5"/>
            </a:solidFill>
          </a:ln>
        </p:spPr>
        <p:txBody>
          <a:bodyPr>
            <a:normAutofit/>
          </a:bodyPr>
          <a:lstStyle/>
          <a:p>
            <a:pPr marL="720725" indent="-274638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An der Umfrage haben </a:t>
            </a:r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52,9% 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Männer 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und </a:t>
            </a:r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47,1% 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Frauen 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teilgenommen.</a:t>
            </a:r>
          </a:p>
          <a:p>
            <a:pPr marL="720725" indent="-274638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Die Verteilung der Geschlechter war somit annähernd 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ausgeglichen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118401" y="5555077"/>
            <a:ext cx="1188000" cy="504000"/>
          </a:xfrm>
          <a:prstGeom prst="triangle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457200" y="1124744"/>
            <a:ext cx="8229600" cy="3960440"/>
          </a:xfrm>
          <a:prstGeom prst="rect">
            <a:avLst/>
          </a:prstGeom>
          <a:ln w="12700">
            <a:solidFill>
              <a:srgbClr val="3F51B5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725" indent="-274638"/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69062" y="1131094"/>
            <a:ext cx="8208000" cy="504056"/>
          </a:xfrm>
          <a:prstGeom prst="rect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Q18 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– Dein Geschlecht? 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7791028" y="3246884"/>
            <a:ext cx="811039" cy="351457"/>
          </a:xfrm>
          <a:prstGeom prst="rect">
            <a:avLst/>
          </a:prstGeom>
          <a:noFill/>
          <a:ln w="12700"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</a:t>
            </a:r>
            <a:r>
              <a:rPr lang="de-DE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</a:t>
            </a:r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  <p:graphicFrame>
        <p:nvGraphicFramePr>
          <p:cNvPr id="10" name="Diagramm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7102955"/>
              </p:ext>
            </p:extLst>
          </p:nvPr>
        </p:nvGraphicFramePr>
        <p:xfrm>
          <a:off x="1403648" y="1635150"/>
          <a:ext cx="6387380" cy="3450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9174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Allgemeines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Alter der Teilnehmer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5197202"/>
            <a:ext cx="8229600" cy="1224136"/>
          </a:xfrm>
          <a:ln w="12700">
            <a:solidFill>
              <a:srgbClr val="3F51B5"/>
            </a:solidFill>
          </a:ln>
        </p:spPr>
        <p:txBody>
          <a:bodyPr>
            <a:normAutofit/>
          </a:bodyPr>
          <a:lstStyle/>
          <a:p>
            <a:pPr marL="720725" indent="-274638"/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90%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der Befragten sind zwischen 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18 und 25 Jahren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alt.</a:t>
            </a:r>
          </a:p>
          <a:p>
            <a:pPr marL="720725" indent="-274638"/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Anmerkung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Die Ankündigung 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dieser Umfrage fand hauptsächlich über Kanäle statt, welche auf junge Leute ausgelegt waren wie beispielsweise diverse Facebook Studentengruppen und der Studentenverteiler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725" indent="-274638"/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118401" y="5555077"/>
            <a:ext cx="1188000" cy="504000"/>
          </a:xfrm>
          <a:prstGeom prst="triangle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457200" y="1124744"/>
            <a:ext cx="8229600" cy="3960440"/>
          </a:xfrm>
          <a:prstGeom prst="rect">
            <a:avLst/>
          </a:prstGeom>
          <a:ln w="12700">
            <a:solidFill>
              <a:srgbClr val="3F51B5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725" indent="-274638"/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69062" y="1131094"/>
            <a:ext cx="8208000" cy="504056"/>
          </a:xfrm>
          <a:prstGeom prst="rect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Q19 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– Dein Alter? 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7791028" y="3246884"/>
            <a:ext cx="811039" cy="351457"/>
          </a:xfrm>
          <a:prstGeom prst="rect">
            <a:avLst/>
          </a:prstGeom>
          <a:noFill/>
          <a:ln w="12700"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</a:t>
            </a:r>
            <a:r>
              <a:rPr lang="de-DE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</a:t>
            </a:r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  <p:graphicFrame>
        <p:nvGraphicFramePr>
          <p:cNvPr id="9" name="Diagramm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7630371"/>
              </p:ext>
            </p:extLst>
          </p:nvPr>
        </p:nvGraphicFramePr>
        <p:xfrm>
          <a:off x="1331640" y="1635151"/>
          <a:ext cx="6459388" cy="3450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2036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Allgemeines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Tätigkeit der Teilnehmer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5197202"/>
            <a:ext cx="8229600" cy="1224136"/>
          </a:xfrm>
          <a:ln w="12700">
            <a:solidFill>
              <a:srgbClr val="3F51B5"/>
            </a:solidFill>
          </a:ln>
        </p:spPr>
        <p:txBody>
          <a:bodyPr>
            <a:normAutofit/>
          </a:bodyPr>
          <a:lstStyle/>
          <a:p>
            <a:pPr marL="720725" indent="-274638"/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81,3% 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der Befragten gaben an </a:t>
            </a:r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Duale Studenten 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oder</a:t>
            </a:r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Studenten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zu 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sein.</a:t>
            </a:r>
          </a:p>
          <a:p>
            <a:pPr marL="720725" indent="-274638"/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Anmerkung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: Die Ankündigung dieser Umfrage fand hauptsächlich über Kanäle statt, welche auf junge Leute ausgelegt waren wie beispielsweise diverse Facebook Studentengruppen und der Studentenverteiler. </a:t>
            </a:r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118401" y="5555077"/>
            <a:ext cx="1188000" cy="504000"/>
          </a:xfrm>
          <a:prstGeom prst="triangle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457200" y="1124744"/>
            <a:ext cx="8229600" cy="3960440"/>
          </a:xfrm>
          <a:prstGeom prst="rect">
            <a:avLst/>
          </a:prstGeom>
          <a:ln w="12700">
            <a:solidFill>
              <a:srgbClr val="3F51B5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725" indent="-274638"/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69062" y="1131094"/>
            <a:ext cx="8208000" cy="504056"/>
          </a:xfrm>
          <a:prstGeom prst="rect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Q20 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– Deine Tätigkeit? 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7791028" y="3246884"/>
            <a:ext cx="811039" cy="351457"/>
          </a:xfrm>
          <a:prstGeom prst="rect">
            <a:avLst/>
          </a:prstGeom>
          <a:noFill/>
          <a:ln w="12700"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</a:t>
            </a:r>
            <a:r>
              <a:rPr lang="de-DE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</a:t>
            </a:r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  <p:graphicFrame>
        <p:nvGraphicFramePr>
          <p:cNvPr id="9" name="Diagramm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6035596"/>
              </p:ext>
            </p:extLst>
          </p:nvPr>
        </p:nvGraphicFramePr>
        <p:xfrm>
          <a:off x="1403648" y="1635150"/>
          <a:ext cx="6387380" cy="3450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7258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Allgemeines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Wohnort der Teilnehmer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5197202"/>
            <a:ext cx="8229600" cy="1224136"/>
          </a:xfrm>
          <a:ln w="12700">
            <a:solidFill>
              <a:srgbClr val="3F51B5"/>
            </a:solidFill>
          </a:ln>
        </p:spPr>
        <p:txBody>
          <a:bodyPr>
            <a:normAutofit/>
          </a:bodyPr>
          <a:lstStyle/>
          <a:p>
            <a:pPr marL="720725" indent="-274638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Über </a:t>
            </a:r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48% 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der Befragten kommen unmittelbar aus 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Stuttgart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20725" indent="-274638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Insgesamt kamen nur </a:t>
            </a:r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5,7% 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der Befragten 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nicht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aus dem 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Großraum Stuttgart 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(Definiert durch die Anbindung an den VVS-).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118401" y="5555077"/>
            <a:ext cx="1188000" cy="504000"/>
          </a:xfrm>
          <a:prstGeom prst="triangle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457200" y="1124744"/>
            <a:ext cx="8229600" cy="3960440"/>
          </a:xfrm>
          <a:prstGeom prst="rect">
            <a:avLst/>
          </a:prstGeom>
          <a:ln w="12700">
            <a:solidFill>
              <a:srgbClr val="3F51B5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725" indent="-274638"/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69062" y="1131094"/>
            <a:ext cx="8208000" cy="504056"/>
          </a:xfrm>
          <a:prstGeom prst="rect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Q21 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– Dein Wohnort? 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7791028" y="3246884"/>
            <a:ext cx="811039" cy="351457"/>
          </a:xfrm>
          <a:prstGeom prst="rect">
            <a:avLst/>
          </a:prstGeom>
          <a:noFill/>
          <a:ln w="12700"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</a:t>
            </a:r>
            <a:r>
              <a:rPr lang="de-DE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</a:t>
            </a:r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8</a:t>
            </a:fld>
            <a:endParaRPr lang="de-DE"/>
          </a:p>
        </p:txBody>
      </p:sp>
      <p:graphicFrame>
        <p:nvGraphicFramePr>
          <p:cNvPr id="9" name="Diagramm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4123992"/>
              </p:ext>
            </p:extLst>
          </p:nvPr>
        </p:nvGraphicFramePr>
        <p:xfrm>
          <a:off x="1115616" y="1635150"/>
          <a:ext cx="6675412" cy="3450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2275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Ausschlussfrage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Grundsätzliche Bereitschaft der Nutzung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5197202"/>
            <a:ext cx="8229600" cy="1224136"/>
          </a:xfrm>
          <a:ln w="12700">
            <a:solidFill>
              <a:srgbClr val="3F51B5"/>
            </a:solidFill>
          </a:ln>
        </p:spPr>
        <p:txBody>
          <a:bodyPr>
            <a:normAutofit/>
          </a:bodyPr>
          <a:lstStyle/>
          <a:p>
            <a:pPr marL="720725" indent="-274638"/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Die erste Ausschlussfrage wird genutzt, um es nur der richtigen Zielgruppe zu ermöglichen an der weiteren Umfrage teilzunehmen.</a:t>
            </a:r>
          </a:p>
          <a:p>
            <a:pPr marL="720725" indent="-274638"/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70,7%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der Teilnehmer geben an, dass sie eine </a:t>
            </a:r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Anwendung zur Planung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einer Happy-Hour Route </a:t>
            </a:r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nutzen würden 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und werden zur Umfrage weitergeleitet.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118401" y="5555077"/>
            <a:ext cx="1188000" cy="504000"/>
          </a:xfrm>
          <a:prstGeom prst="triangle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457200" y="1124744"/>
            <a:ext cx="8229600" cy="3960440"/>
          </a:xfrm>
          <a:prstGeom prst="rect">
            <a:avLst/>
          </a:prstGeom>
          <a:ln w="12700">
            <a:solidFill>
              <a:srgbClr val="3F51B5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725" indent="-274638"/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69062" y="1131094"/>
            <a:ext cx="8208000" cy="504056"/>
          </a:xfrm>
          <a:prstGeom prst="rect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Q1 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– Kannst du dir vorstellen, eine Anwendung auf dem Handy oder dem Computer für die Planung einer Happy-Hour Route zu nutzen?</a:t>
            </a:r>
          </a:p>
        </p:txBody>
      </p:sp>
      <p:sp>
        <p:nvSpPr>
          <p:cNvPr id="11" name="Rechteck 10"/>
          <p:cNvSpPr/>
          <p:nvPr/>
        </p:nvSpPr>
        <p:spPr>
          <a:xfrm>
            <a:off x="7791028" y="3246884"/>
            <a:ext cx="811039" cy="351457"/>
          </a:xfrm>
          <a:prstGeom prst="rect">
            <a:avLst/>
          </a:prstGeom>
          <a:noFill/>
          <a:ln w="12700"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</a:t>
            </a:r>
            <a:r>
              <a:rPr lang="de-DE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99</a:t>
            </a:r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9</a:t>
            </a:fld>
            <a:endParaRPr lang="de-DE"/>
          </a:p>
        </p:txBody>
      </p:sp>
      <p:graphicFrame>
        <p:nvGraphicFramePr>
          <p:cNvPr id="9" name="Diagramm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9840706"/>
              </p:ext>
            </p:extLst>
          </p:nvPr>
        </p:nvGraphicFramePr>
        <p:xfrm>
          <a:off x="1403648" y="1635150"/>
          <a:ext cx="6387380" cy="33780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9450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2062</Words>
  <Application>Microsoft Office PowerPoint</Application>
  <PresentationFormat>Bildschirmpräsentation (4:3)</PresentationFormat>
  <Paragraphs>247</Paragraphs>
  <Slides>32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3" baseType="lpstr">
      <vt:lpstr>Larissa-Design</vt:lpstr>
      <vt:lpstr>„Go Happy“ Marktforschung  - Team Marketing -    Analyse von Umfrage II  (Arbeitspaket 5.6)</vt:lpstr>
      <vt:lpstr>PowerPoint-Präsentation</vt:lpstr>
      <vt:lpstr>1. Allgemeines – Ziel, Durchführung und Analyse der Umfrage</vt:lpstr>
      <vt:lpstr>1. Allgemeines – Teilnehmerzahlen</vt:lpstr>
      <vt:lpstr>1. Allgemeines – Geschlecht der Teilnehmer</vt:lpstr>
      <vt:lpstr>1. Allgemeines – Alter der Teilnehmer</vt:lpstr>
      <vt:lpstr>1. Allgemeines – Tätigkeit der Teilnehmer</vt:lpstr>
      <vt:lpstr>1. Allgemeines – Wohnort der Teilnehmer</vt:lpstr>
      <vt:lpstr>2. Ausschlussfrage – Grundsätzliche Bereitschaft der Nutzung</vt:lpstr>
      <vt:lpstr>3. Inhalt – Wichtigkeit der Informationen</vt:lpstr>
      <vt:lpstr>3. Inhalt – Wichtigkeit der Einstellungsmöglichkeiten</vt:lpstr>
      <vt:lpstr>3. Inhalt – Wichtigkeit der Einstellungsmöglichkeiten</vt:lpstr>
      <vt:lpstr>3. Inhalt – Wichtigkeit der Einstellungsmöglichkeiten</vt:lpstr>
      <vt:lpstr>3. Inhalt – Gesamtbewertung der Einstellungsmöglichkeiten</vt:lpstr>
      <vt:lpstr>3. Inhalt – Fehlende Einstellungsmöglichkeiten</vt:lpstr>
      <vt:lpstr>4. Funktionen – Wichtigkeit der Funktionen</vt:lpstr>
      <vt:lpstr>4. Funktionen – Wichtigkeit der Funktionen</vt:lpstr>
      <vt:lpstr>4. Funktionen – Arten des Teilens</vt:lpstr>
      <vt:lpstr>4. Funktionen – Anzahl Routenvorschläge</vt:lpstr>
      <vt:lpstr>4. Funktionen – Routen selber erstellen</vt:lpstr>
      <vt:lpstr>4. Funktionen – Kontaktaufnahme mit Entwickler</vt:lpstr>
      <vt:lpstr>5. Design – Plattform der Anwendung </vt:lpstr>
      <vt:lpstr>5. Design – Startseite</vt:lpstr>
      <vt:lpstr>5. Design – Startseite Einschätzung</vt:lpstr>
      <vt:lpstr>5. Design – Startseite Verbesserungsvorschläge</vt:lpstr>
      <vt:lpstr>5. Design – Optionen</vt:lpstr>
      <vt:lpstr>5. Design – Optionen Einschätzung</vt:lpstr>
      <vt:lpstr>5. Design – Optionen Verbesserungsvorschläge</vt:lpstr>
      <vt:lpstr>6. Verbesserungsvorschläge – Gesamt</vt:lpstr>
      <vt:lpstr>6. Verbesserungsvorschläge – Gesamt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Analyse von Umfrage 1 (5.5)</dc:title>
  <dc:creator>Timo Bühler</dc:creator>
  <cp:lastModifiedBy>Timo Bühler</cp:lastModifiedBy>
  <cp:revision>189</cp:revision>
  <dcterms:created xsi:type="dcterms:W3CDTF">2014-12-18T08:50:14Z</dcterms:created>
  <dcterms:modified xsi:type="dcterms:W3CDTF">2015-01-11T10:15:23Z</dcterms:modified>
</cp:coreProperties>
</file>