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15" r:id="rId4"/>
    <p:sldId id="317" r:id="rId5"/>
    <p:sldId id="336" r:id="rId6"/>
    <p:sldId id="340" r:id="rId7"/>
    <p:sldId id="343" r:id="rId8"/>
    <p:sldId id="339" r:id="rId9"/>
    <p:sldId id="321" r:id="rId10"/>
    <p:sldId id="338" r:id="rId11"/>
    <p:sldId id="341" r:id="rId12"/>
    <p:sldId id="342" r:id="rId13"/>
    <p:sldId id="345" r:id="rId14"/>
    <p:sldId id="344" r:id="rId15"/>
    <p:sldId id="319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 &amp; Agenda" id="{38E2FC1F-0DA6-4424-A86C-C88102376616}">
          <p14:sldIdLst>
            <p14:sldId id="256"/>
            <p14:sldId id="257"/>
          </p14:sldIdLst>
        </p14:section>
        <p14:section name="Allgemeines" id="{60A487B5-B36F-40D2-B848-824A81790F7F}">
          <p14:sldIdLst>
            <p14:sldId id="315"/>
          </p14:sldIdLst>
        </p14:section>
        <p14:section name="Theorie" id="{1250AFFC-8C1B-42B1-922C-8C673990507E}">
          <p14:sldIdLst>
            <p14:sldId id="317"/>
            <p14:sldId id="336"/>
            <p14:sldId id="340"/>
            <p14:sldId id="343"/>
            <p14:sldId id="339"/>
            <p14:sldId id="321"/>
            <p14:sldId id="338"/>
            <p14:sldId id="341"/>
          </p14:sldIdLst>
        </p14:section>
        <p14:section name="Strategie" id="{2302A5A9-BB0B-47F5-82D4-9DF1CCDF2637}">
          <p14:sldIdLst>
            <p14:sldId id="342"/>
            <p14:sldId id="345"/>
            <p14:sldId id="344"/>
          </p14:sldIdLst>
        </p14:section>
        <p14:section name="Erkenntnisse" id="{1F5D3F0E-2E10-417D-B3B3-F875A4E86560}">
          <p14:sldIdLst>
            <p14:sldId id="31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1B5"/>
    <a:srgbClr val="FF5722"/>
    <a:srgbClr val="05328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7" autoAdjust="0"/>
    <p:restoredTop sz="94236" autoAdjust="0"/>
  </p:normalViewPr>
  <p:slideViewPr>
    <p:cSldViewPr>
      <p:cViewPr varScale="1">
        <p:scale>
          <a:sx n="83" d="100"/>
          <a:sy n="83" d="100"/>
        </p:scale>
        <p:origin x="-163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72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A7A4A-CCA3-4709-AE5C-B70612B70DF1}" type="datetimeFigureOut">
              <a:rPr lang="de-DE" smtClean="0"/>
              <a:t>26.01.2015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17D93-6CC5-4694-AC2A-3B4F9B0852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2883-04BD-4DAA-A948-CECBCBEE6FE5}" type="datetime1">
              <a:rPr lang="de-DE" smtClean="0"/>
              <a:t>26.01.2015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60FF-8589-41DB-9CB8-FDB1C8712399}" type="datetime1">
              <a:rPr lang="de-DE" smtClean="0"/>
              <a:t>26.01.2015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37D0-88EC-4346-89A2-12A8BFE82AE0}" type="datetime1">
              <a:rPr lang="de-DE" smtClean="0"/>
              <a:t>26.01.2015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791F-321E-4EF0-AC89-9B5E051C81F3}" type="datetime1">
              <a:rPr lang="de-DE" smtClean="0"/>
              <a:t>26.01.2015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4B83-AE53-475A-B355-0AED6E3516CC}" type="datetime1">
              <a:rPr lang="de-DE" smtClean="0"/>
              <a:t>26.01.2015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A012-88D8-4AE7-A552-67D70864FA8B}" type="datetime1">
              <a:rPr lang="de-DE" smtClean="0"/>
              <a:t>26.01.2015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CB48-45BE-499D-B356-702A3B0F6605}" type="datetime1">
              <a:rPr lang="de-DE" smtClean="0"/>
              <a:t>26.01.2015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A0AF-5ECC-4B67-9F23-F59426C3F899}" type="datetime1">
              <a:rPr lang="de-DE" smtClean="0"/>
              <a:t>26.01.2015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BF5A-73F9-4FED-85E2-9D3FB2FE8876}" type="datetime1">
              <a:rPr lang="de-DE" smtClean="0"/>
              <a:t>26.01.2015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40A4-1922-4BD0-8989-420CEAEC6415}" type="datetime1">
              <a:rPr lang="de-DE" smtClean="0"/>
              <a:t>26.01.2015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358D-4B12-427F-A2AC-2C169FFB3FF5}" type="datetime1">
              <a:rPr lang="de-DE" smtClean="0"/>
              <a:t>26.01.2015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EDF5D-2518-4F93-A6BB-C2198E8D704A}" type="datetime1">
              <a:rPr lang="de-DE" smtClean="0"/>
              <a:t>26.01.2015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199260" y="6457528"/>
            <a:ext cx="576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69062" y="2932460"/>
            <a:ext cx="8208000" cy="3240360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37687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de-DE" sz="4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„Go Happy“ </a:t>
            </a:r>
            <a:br>
              <a:rPr lang="de-DE" sz="4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Marketingkonzept </a:t>
            </a:r>
            <a:br>
              <a:rPr lang="de-D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Media</a:t>
            </a:r>
            <a:r>
              <a:rPr lang="de-D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(Arbeitspaket </a:t>
            </a:r>
            <a:r>
              <a:rPr lang="de-DE" sz="3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5.7)</a:t>
            </a:r>
            <a:r>
              <a:rPr lang="de-D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Logo 1 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299" y="620688"/>
            <a:ext cx="1393523" cy="139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2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Theorie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SMM 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Besonderheiten:</a:t>
            </a:r>
          </a:p>
          <a:p>
            <a:pPr marL="0" indent="0">
              <a:buNone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 Gegensatz zum klassischen Marketing(mix) hat Social Media Marketing einige Besonderheiten aufzuweisen.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Wandel weg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von der Massen-Kommunikation hin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zu sozialen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Bezugsgruppen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Viele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neue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bieten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Bezugspunkte für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. (Promotion, Public Voice,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Place)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Die Reaktionszeiten (Stichwort Krisenfall) sind entscheidend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 dirty="0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57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Theorie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SMM Strategieplanung:</a:t>
            </a:r>
          </a:p>
          <a:p>
            <a:pPr marL="0" indent="0">
              <a:buNone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Wichtige Fragestellungen: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Wen will ich ansprechen?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Wie will ich meine Zielgruppe ansprechen?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Welche Ziele verfolge ich mit meiner Strategie?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Welche Plattformen gibt es?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Wie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viele (relevante)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Nutzer gibt es auf den Plattformen?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Wie ist die Altersstruktur?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Wie erreiche ich kurze Reaktionszeiten?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Wie ist die Team-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und Aufgabenteilung?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 dirty="0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83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 Strategie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1600" dirty="0"/>
          </a:p>
        </p:txBody>
      </p:sp>
      <p:sp>
        <p:nvSpPr>
          <p:cNvPr id="9" name="Rechteck 8"/>
          <p:cNvSpPr/>
          <p:nvPr/>
        </p:nvSpPr>
        <p:spPr>
          <a:xfrm>
            <a:off x="457200" y="1608460"/>
            <a:ext cx="89318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Zielgruppe:</a:t>
            </a:r>
          </a:p>
          <a:p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7476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 Strategie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1600" dirty="0"/>
          </a:p>
        </p:txBody>
      </p:sp>
      <p:sp>
        <p:nvSpPr>
          <p:cNvPr id="9" name="Rechteck 8"/>
          <p:cNvSpPr/>
          <p:nvPr/>
        </p:nvSpPr>
        <p:spPr>
          <a:xfrm>
            <a:off x="457200" y="1608460"/>
            <a:ext cx="89318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Plattformen:</a:t>
            </a:r>
          </a:p>
          <a:p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53130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 Strategie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1600" dirty="0"/>
          </a:p>
        </p:txBody>
      </p:sp>
      <p:sp>
        <p:nvSpPr>
          <p:cNvPr id="9" name="Rechteck 8"/>
          <p:cNvSpPr/>
          <p:nvPr/>
        </p:nvSpPr>
        <p:spPr>
          <a:xfrm>
            <a:off x="457200" y="1608460"/>
            <a:ext cx="89318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Aktionen:</a:t>
            </a:r>
          </a:p>
          <a:p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goHappy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Was macht dich happy? Schreib uns auf FB &amp; Twitter mit dem Hashtag #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GoHappy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Du bist mit unserem Dienst unterwegs? Teile deine Erlebnisse und Fotos mit uns unter dem #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GoHappy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22493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68760"/>
            <a:ext cx="8003232" cy="5184576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Font typeface="Symbol" panose="05050102010706020507" pitchFamily="18" charset="2"/>
              <a:buChar char="-"/>
              <a:defRPr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Font typeface="Symbol" panose="05050102010706020507" pitchFamily="18" charset="2"/>
              <a:buChar char="-"/>
              <a:defRPr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Font typeface="Symbol" panose="05050102010706020507" pitchFamily="18" charset="2"/>
              <a:buChar char="-"/>
              <a:defRPr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Font typeface="Symbol" panose="05050102010706020507" pitchFamily="18" charset="2"/>
              <a:buChar char="-"/>
              <a:defRPr/>
            </a:pP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Font typeface="Symbol" panose="05050102010706020507" pitchFamily="18" charset="2"/>
              <a:buChar char="-"/>
              <a:defRPr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Font typeface="Symbol" panose="05050102010706020507" pitchFamily="18" charset="2"/>
              <a:buChar char="-"/>
              <a:defRPr/>
            </a:pP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Font typeface="Symbol" panose="05050102010706020507" pitchFamily="18" charset="2"/>
              <a:buChar char="-"/>
              <a:defRPr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Font typeface="Symbol" panose="05050102010706020507" pitchFamily="18" charset="2"/>
              <a:buChar char="-"/>
              <a:defRPr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 Fazit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19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/>
          <p:cNvGrpSpPr/>
          <p:nvPr/>
        </p:nvGrpSpPr>
        <p:grpSpPr>
          <a:xfrm>
            <a:off x="-22860" y="2358405"/>
            <a:ext cx="8892480" cy="504056"/>
            <a:chOff x="-22860" y="1655088"/>
            <a:chExt cx="8892480" cy="504056"/>
          </a:xfrm>
        </p:grpSpPr>
        <p:sp>
          <p:nvSpPr>
            <p:cNvPr id="16" name="Rechteck 15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Theorie </a:t>
              </a:r>
              <a:endPara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lussdiagramm: Verzögerung 16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Titel 1"/>
          <p:cNvSpPr txBox="1">
            <a:spLocks/>
          </p:cNvSpPr>
          <p:nvPr/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-22860" y="1721763"/>
            <a:ext cx="8892480" cy="504056"/>
            <a:chOff x="-22860" y="1655088"/>
            <a:chExt cx="8892480" cy="504056"/>
          </a:xfrm>
        </p:grpSpPr>
        <p:sp>
          <p:nvSpPr>
            <p:cNvPr id="13" name="Rechteck 12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Allgemeines</a:t>
              </a:r>
              <a:endPara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lussdiagramm: Verzögerung 10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grpSp>
        <p:nvGrpSpPr>
          <p:cNvPr id="23" name="Gruppieren 22"/>
          <p:cNvGrpSpPr/>
          <p:nvPr/>
        </p:nvGrpSpPr>
        <p:grpSpPr>
          <a:xfrm>
            <a:off x="-11905" y="2996952"/>
            <a:ext cx="8892480" cy="504056"/>
            <a:chOff x="-22860" y="1655088"/>
            <a:chExt cx="8892480" cy="504056"/>
          </a:xfrm>
        </p:grpSpPr>
        <p:sp>
          <p:nvSpPr>
            <p:cNvPr id="24" name="Rechteck 23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Social Media Strategie</a:t>
              </a:r>
              <a:endPara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lussdiagramm: Verzögerung 24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83568" y="4293096"/>
            <a:ext cx="8186052" cy="504056"/>
            <a:chOff x="-22860" y="1655088"/>
            <a:chExt cx="8892480" cy="504056"/>
          </a:xfrm>
        </p:grpSpPr>
        <p:sp>
          <p:nvSpPr>
            <p:cNvPr id="20" name="Rechteck 19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Plattformen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lussdiagramm: Verzögerung 20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683568" y="3645024"/>
            <a:ext cx="8186052" cy="504056"/>
            <a:chOff x="-22860" y="1655088"/>
            <a:chExt cx="8892480" cy="504056"/>
          </a:xfrm>
        </p:grpSpPr>
        <p:sp>
          <p:nvSpPr>
            <p:cNvPr id="28" name="Rechteck 27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Zielgruppe</a:t>
              </a:r>
              <a:endParaRPr lang="de-DE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lussdiagramm: Verzögerung 28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0" name="Rechteck 29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693728" y="4941168"/>
            <a:ext cx="8186052" cy="504056"/>
            <a:chOff x="-22860" y="1655088"/>
            <a:chExt cx="8892480" cy="504056"/>
          </a:xfrm>
        </p:grpSpPr>
        <p:sp>
          <p:nvSpPr>
            <p:cNvPr id="37" name="Rechteck 36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Aktionen</a:t>
              </a:r>
              <a:endPara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lussdiagramm: Verzögerung 37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-11112" y="5592668"/>
            <a:ext cx="8892480" cy="504056"/>
            <a:chOff x="-22860" y="1655088"/>
            <a:chExt cx="8892480" cy="504056"/>
          </a:xfrm>
        </p:grpSpPr>
        <p:sp>
          <p:nvSpPr>
            <p:cNvPr id="41" name="Rechteck 40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Fazit</a:t>
              </a:r>
              <a:endParaRPr lang="de-DE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lussdiagramm: Verzögerung 41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0411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Allgemeines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83568" y="2124100"/>
            <a:ext cx="8208000" cy="1736948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611560" y="136477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Ziel und 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Durchführung </a:t>
            </a:r>
            <a:endParaRPr lang="de-DE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Planung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von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 Marketingaktivitäten zur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Promotion der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Web-Applikation „Go Happy“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smtClean="0">
                <a:latin typeface="Arial" panose="020B0604020202020204" pitchFamily="34" charset="0"/>
                <a:cs typeface="Arial" panose="020B0604020202020204" pitchFamily="34" charset="0"/>
              </a:rPr>
              <a:t>Vorlage für Implementierung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der konkreten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Marketingaktivitäten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pic>
        <p:nvPicPr>
          <p:cNvPr id="14" name="Picture 4" descr="Logo 1 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843789"/>
            <a:ext cx="1393523" cy="139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72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Theorie </a:t>
            </a:r>
            <a:r>
              <a:rPr lang="de-DE" sz="2000" i="1" dirty="0"/>
              <a:t>(Quelle: Gabler Wirtschaftslexikon</a:t>
            </a:r>
            <a:r>
              <a:rPr lang="de-DE" sz="2000" i="1" dirty="0" smtClean="0"/>
              <a:t>)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Marketing: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Bündel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von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marktgerichteten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Maßnahmen um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absatzpolitischen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Ziele eines Unternehmens zu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erreichen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Herausforderung: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Marktveränderungen und Bedürfnisverschiebungen erkennen, um rechtzeitig Wettbewerbsvorteile aufzubauen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Zentrale 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Aufgabe des 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Marketingmanagements: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Möglichkeiten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zur Nutzensteigerung zu identifizieren und den Nutzen für Kunden nachhaltig zu erhöhen.</a:t>
            </a:r>
          </a:p>
          <a:p>
            <a:pPr marL="0" indent="0">
              <a:buNone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 dirty="0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983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Theorie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Media:</a:t>
            </a:r>
          </a:p>
          <a:p>
            <a:pPr marL="0" indent="0">
              <a:buNone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Social Media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bezeichnen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digitale Medien und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Technologien, welche es den Nutzern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ermöglichen, sich untereinander auszutauschen und mediale Inhalte einzeln oder in Gemeinschaft zu erstellen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 dirty="0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92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Theorie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Media:</a:t>
            </a:r>
          </a:p>
          <a:p>
            <a:pPr marL="0" indent="0">
              <a:buNone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Unterteilung in verschiedene Gebiete möglich: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Wissensvermittlung (Blog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Wiki)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Kommunikation und Dialog (soziale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Netzwerke,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Microblog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Video-Sharing)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Service und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Dialog (Forum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, Instant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Messaging)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Kundennähe (soziale Netzwerke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Microblog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Video-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/Foto-Sharing,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Bewertungsportale)</a:t>
            </a:r>
          </a:p>
          <a:p>
            <a:pPr marL="0" indent="0">
              <a:buNone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Wichtigste Frage: Wo ist die Zielgruppe? Dort geht es hin!</a:t>
            </a:r>
          </a:p>
          <a:p>
            <a:pPr marL="0" indent="0">
              <a:buNone/>
            </a:pP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 dirty="0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24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Theorie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Media:</a:t>
            </a:r>
          </a:p>
          <a:p>
            <a:pPr marL="0" indent="0">
              <a:buNone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Social Media wirkt gegen das Sender-Empfänger-Prinzip und minimiert bzw. eliminiert so das bisherige Gefälle, welches eher zugunsten des Senders bestand. 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 dirty="0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3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Theorie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 Marketing (SMM):</a:t>
            </a:r>
          </a:p>
          <a:p>
            <a:pPr marL="0" indent="0">
              <a:buNone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Social Media Marketing ist eine Form des Onlinemarketings, bei dem soziale Medien für die eigenen Zwecke genutzt werden. 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Zu beachten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Entweder machen </a:t>
            </a:r>
            <a:r>
              <a:rPr lang="de-DE" sz="2400" i="1" dirty="0">
                <a:latin typeface="Arial" panose="020B0604020202020204" pitchFamily="34" charset="0"/>
                <a:cs typeface="Arial" panose="020B0604020202020204" pitchFamily="34" charset="0"/>
              </a:rPr>
              <a:t>oder </a:t>
            </a:r>
            <a:r>
              <a:rPr lang="de-DE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lassen.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 gibt nichts dazwischen.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Echt und authentisch sein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Weg vom bisherigen Marketingansatz.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i="1" dirty="0">
                <a:latin typeface="Arial" panose="020B0604020202020204" pitchFamily="34" charset="0"/>
                <a:cs typeface="Arial" panose="020B0604020202020204" pitchFamily="34" charset="0"/>
              </a:rPr>
              <a:t>Erst konzipieren dann kommunizieren</a:t>
            </a:r>
            <a:r>
              <a:rPr lang="de-DE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Ohne Planung geht es nicht.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 dirty="0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38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Theorie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Social Media Marketing (SMM):</a:t>
            </a: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Klassisches Marketing:</a:t>
            </a:r>
          </a:p>
          <a:p>
            <a:pPr lvl="1"/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Die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Zielgruppe soll erfahren (Promotion), dass das Angebot (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) zum angemessenen Preis (Price) über diese Vertriebskanäle (Place) erhältlich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Beim SMM gibt es weitere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Physical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Evidence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(Beleg/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Authenzität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(Prozessmanagement)</a:t>
            </a:r>
          </a:p>
          <a:p>
            <a:pPr lvl="1"/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People (Mitarbeiter im Kundenkontakt)</a:t>
            </a:r>
          </a:p>
          <a:p>
            <a:pPr lvl="1"/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Public Voice (auch: Influencer) (Multiplikation, PR, Reputation)</a:t>
            </a:r>
          </a:p>
          <a:p>
            <a:pPr lvl="1"/>
            <a:endParaRPr lang="de-DE" sz="2400" dirty="0" smtClean="0"/>
          </a:p>
          <a:p>
            <a:endParaRPr lang="de-DE" sz="2400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360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</Words>
  <Application>Microsoft Office PowerPoint</Application>
  <PresentationFormat>Bildschirmpräsentation (4:3)</PresentationFormat>
  <Paragraphs>113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Larissa-Design</vt:lpstr>
      <vt:lpstr>„Go Happy“    Marketingkonzept  Social Media (Arbeitspaket 5.7) </vt:lpstr>
      <vt:lpstr>PowerPoint-Präsentation</vt:lpstr>
      <vt:lpstr>1. Allgemeines</vt:lpstr>
      <vt:lpstr>2. Theorie (Quelle: Gabler Wirtschaftslexikon)</vt:lpstr>
      <vt:lpstr>2. Theorie</vt:lpstr>
      <vt:lpstr>2. Theorie</vt:lpstr>
      <vt:lpstr>2. Theorie</vt:lpstr>
      <vt:lpstr>2. Theorie</vt:lpstr>
      <vt:lpstr>2. Theorie</vt:lpstr>
      <vt:lpstr>2. Theorie</vt:lpstr>
      <vt:lpstr>2. Theorie</vt:lpstr>
      <vt:lpstr>PowerPoint-Präsentation</vt:lpstr>
      <vt:lpstr>PowerPoint-Präsentation</vt:lpstr>
      <vt:lpstr>PowerPoint-Präsentation</vt:lpstr>
      <vt:lpstr>4. 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Analyse von Umfrage 1 (5.5)</dc:title>
  <dc:creator>Daniela Gülec</dc:creator>
  <cp:lastModifiedBy>Timo Bühler</cp:lastModifiedBy>
  <cp:revision>227</cp:revision>
  <dcterms:created xsi:type="dcterms:W3CDTF">2014-12-18T08:50:14Z</dcterms:created>
  <dcterms:modified xsi:type="dcterms:W3CDTF">2015-01-29T12:05:31Z</dcterms:modified>
</cp:coreProperties>
</file>