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71" r:id="rId11"/>
    <p:sldId id="265" r:id="rId12"/>
    <p:sldId id="273" r:id="rId13"/>
    <p:sldId id="266" r:id="rId14"/>
    <p:sldId id="267" r:id="rId15"/>
    <p:sldId id="272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Anzahl%20Teilnehm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Teilnehmerzahlen!$E$7</c:f>
              <c:strCache>
                <c:ptCount val="1"/>
                <c:pt idx="0">
                  <c:v>Gültige Teilnehmer</c:v>
                </c:pt>
              </c:strCache>
            </c:strRef>
          </c:tx>
          <c:spPr>
            <a:ln>
              <a:solidFill>
                <a:srgbClr val="3F51B5"/>
              </a:solidFill>
            </a:ln>
          </c:spPr>
          <c:marker>
            <c:symbol val="none"/>
          </c:marker>
          <c:dPt>
            <c:idx val="8"/>
            <c:bubble3D val="0"/>
          </c:dPt>
          <c:cat>
            <c:numRef>
              <c:f>Teilnehmerzahlen!$F$5:$W$5</c:f>
              <c:numCache>
                <c:formatCode>m/d/yyyy</c:formatCode>
                <c:ptCount val="18"/>
                <c:pt idx="0">
                  <c:v>41977</c:v>
                </c:pt>
                <c:pt idx="1">
                  <c:v>41978</c:v>
                </c:pt>
                <c:pt idx="2">
                  <c:v>41979</c:v>
                </c:pt>
                <c:pt idx="3">
                  <c:v>41980</c:v>
                </c:pt>
                <c:pt idx="4">
                  <c:v>41981</c:v>
                </c:pt>
                <c:pt idx="5">
                  <c:v>41982</c:v>
                </c:pt>
                <c:pt idx="6">
                  <c:v>41983</c:v>
                </c:pt>
                <c:pt idx="7">
                  <c:v>41984</c:v>
                </c:pt>
                <c:pt idx="8">
                  <c:v>41985</c:v>
                </c:pt>
                <c:pt idx="9">
                  <c:v>41986</c:v>
                </c:pt>
                <c:pt idx="10">
                  <c:v>41987</c:v>
                </c:pt>
                <c:pt idx="11">
                  <c:v>41988</c:v>
                </c:pt>
                <c:pt idx="12">
                  <c:v>41989</c:v>
                </c:pt>
                <c:pt idx="13">
                  <c:v>41990</c:v>
                </c:pt>
                <c:pt idx="14">
                  <c:v>41991</c:v>
                </c:pt>
                <c:pt idx="15">
                  <c:v>41992</c:v>
                </c:pt>
                <c:pt idx="16">
                  <c:v>41993</c:v>
                </c:pt>
                <c:pt idx="17">
                  <c:v>41994</c:v>
                </c:pt>
              </c:numCache>
            </c:numRef>
          </c:cat>
          <c:val>
            <c:numRef>
              <c:f>Teilnehmerzahlen!$F$7:$W$7</c:f>
              <c:numCache>
                <c:formatCode>General</c:formatCode>
                <c:ptCount val="18"/>
                <c:pt idx="0">
                  <c:v>0</c:v>
                </c:pt>
                <c:pt idx="1">
                  <c:v>129</c:v>
                </c:pt>
                <c:pt idx="2">
                  <c:v>153</c:v>
                </c:pt>
                <c:pt idx="3">
                  <c:v>159</c:v>
                </c:pt>
                <c:pt idx="4">
                  <c:v>191</c:v>
                </c:pt>
                <c:pt idx="5">
                  <c:v>203</c:v>
                </c:pt>
                <c:pt idx="6">
                  <c:v>209</c:v>
                </c:pt>
                <c:pt idx="7">
                  <c:v>210</c:v>
                </c:pt>
                <c:pt idx="8">
                  <c:v>212</c:v>
                </c:pt>
                <c:pt idx="9">
                  <c:v>214</c:v>
                </c:pt>
                <c:pt idx="10">
                  <c:v>214</c:v>
                </c:pt>
                <c:pt idx="11">
                  <c:v>215</c:v>
                </c:pt>
                <c:pt idx="12">
                  <c:v>215</c:v>
                </c:pt>
                <c:pt idx="13">
                  <c:v>215</c:v>
                </c:pt>
                <c:pt idx="14">
                  <c:v>216</c:v>
                </c:pt>
                <c:pt idx="15">
                  <c:v>216</c:v>
                </c:pt>
                <c:pt idx="16">
                  <c:v>216</c:v>
                </c:pt>
                <c:pt idx="17">
                  <c:v>216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Teilnehmerzahlen!$E$9</c:f>
              <c:strCache>
                <c:ptCount val="1"/>
                <c:pt idx="0">
                  <c:v>Alle Teilnehmer</c:v>
                </c:pt>
              </c:strCache>
            </c:strRef>
          </c:tx>
          <c:spPr>
            <a:ln>
              <a:solidFill>
                <a:srgbClr val="FF5722"/>
              </a:solidFill>
            </a:ln>
          </c:spPr>
          <c:marker>
            <c:symbol val="none"/>
          </c:marker>
          <c:cat>
            <c:numRef>
              <c:f>Teilnehmerzahlen!$F$5:$W$5</c:f>
              <c:numCache>
                <c:formatCode>m/d/yyyy</c:formatCode>
                <c:ptCount val="18"/>
                <c:pt idx="0">
                  <c:v>41977</c:v>
                </c:pt>
                <c:pt idx="1">
                  <c:v>41978</c:v>
                </c:pt>
                <c:pt idx="2">
                  <c:v>41979</c:v>
                </c:pt>
                <c:pt idx="3">
                  <c:v>41980</c:v>
                </c:pt>
                <c:pt idx="4">
                  <c:v>41981</c:v>
                </c:pt>
                <c:pt idx="5">
                  <c:v>41982</c:v>
                </c:pt>
                <c:pt idx="6">
                  <c:v>41983</c:v>
                </c:pt>
                <c:pt idx="7">
                  <c:v>41984</c:v>
                </c:pt>
                <c:pt idx="8">
                  <c:v>41985</c:v>
                </c:pt>
                <c:pt idx="9">
                  <c:v>41986</c:v>
                </c:pt>
                <c:pt idx="10">
                  <c:v>41987</c:v>
                </c:pt>
                <c:pt idx="11">
                  <c:v>41988</c:v>
                </c:pt>
                <c:pt idx="12">
                  <c:v>41989</c:v>
                </c:pt>
                <c:pt idx="13">
                  <c:v>41990</c:v>
                </c:pt>
                <c:pt idx="14">
                  <c:v>41991</c:v>
                </c:pt>
                <c:pt idx="15">
                  <c:v>41992</c:v>
                </c:pt>
                <c:pt idx="16">
                  <c:v>41993</c:v>
                </c:pt>
                <c:pt idx="17">
                  <c:v>41994</c:v>
                </c:pt>
              </c:numCache>
            </c:numRef>
          </c:cat>
          <c:val>
            <c:numRef>
              <c:f>Teilnehmerzahlen!$F$9:$W$9</c:f>
              <c:numCache>
                <c:formatCode>General</c:formatCode>
                <c:ptCount val="18"/>
                <c:pt idx="0">
                  <c:v>0</c:v>
                </c:pt>
                <c:pt idx="1">
                  <c:v>140</c:v>
                </c:pt>
                <c:pt idx="2">
                  <c:v>166</c:v>
                </c:pt>
                <c:pt idx="3">
                  <c:v>172</c:v>
                </c:pt>
                <c:pt idx="4">
                  <c:v>204</c:v>
                </c:pt>
                <c:pt idx="5">
                  <c:v>217</c:v>
                </c:pt>
                <c:pt idx="6">
                  <c:v>224</c:v>
                </c:pt>
                <c:pt idx="7">
                  <c:v>225</c:v>
                </c:pt>
                <c:pt idx="8">
                  <c:v>227</c:v>
                </c:pt>
                <c:pt idx="9">
                  <c:v>229</c:v>
                </c:pt>
                <c:pt idx="10">
                  <c:v>229</c:v>
                </c:pt>
                <c:pt idx="11">
                  <c:v>230</c:v>
                </c:pt>
                <c:pt idx="12">
                  <c:v>230</c:v>
                </c:pt>
                <c:pt idx="13">
                  <c:v>230</c:v>
                </c:pt>
                <c:pt idx="14">
                  <c:v>231</c:v>
                </c:pt>
                <c:pt idx="15">
                  <c:v>231</c:v>
                </c:pt>
                <c:pt idx="16">
                  <c:v>231</c:v>
                </c:pt>
                <c:pt idx="17">
                  <c:v>231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373504"/>
        <c:axId val="152388736"/>
      </c:lineChart>
      <c:dateAx>
        <c:axId val="1503735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de-DE"/>
          </a:p>
        </c:txPr>
        <c:crossAx val="152388736"/>
        <c:crosses val="autoZero"/>
        <c:auto val="1"/>
        <c:lblOffset val="100"/>
        <c:baseTimeUnit val="days"/>
      </c:dateAx>
      <c:valAx>
        <c:axId val="152388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03735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4"/>
          <c:order val="0"/>
          <c:tx>
            <c:strRef>
              <c:f>Teilnehmerzahlen!$F$7</c:f>
              <c:strCache>
                <c:ptCount val="1"/>
                <c:pt idx="0">
                  <c:v>Gültige Teilnehmer</c:v>
                </c:pt>
              </c:strCache>
            </c:strRef>
          </c:tx>
          <c:spPr>
            <a:ln>
              <a:solidFill>
                <a:srgbClr val="3F51B5"/>
              </a:solidFill>
            </a:ln>
          </c:spPr>
          <c:marker>
            <c:symbol val="none"/>
          </c:marker>
          <c:cat>
            <c:numRef>
              <c:f>Teilnehmerzahlen!$G$5:$L$5</c:f>
              <c:numCache>
                <c:formatCode>m/d/yyyy</c:formatCode>
                <c:ptCount val="6"/>
                <c:pt idx="0">
                  <c:v>42009</c:v>
                </c:pt>
                <c:pt idx="1">
                  <c:v>42010</c:v>
                </c:pt>
                <c:pt idx="2">
                  <c:v>42011</c:v>
                </c:pt>
                <c:pt idx="3">
                  <c:v>42012</c:v>
                </c:pt>
                <c:pt idx="4">
                  <c:v>42013</c:v>
                </c:pt>
                <c:pt idx="5">
                  <c:v>42014</c:v>
                </c:pt>
              </c:numCache>
            </c:numRef>
          </c:cat>
          <c:val>
            <c:numRef>
              <c:f>Teilnehmerzahlen!$G$7:$L$7</c:f>
              <c:numCache>
                <c:formatCode>General</c:formatCode>
                <c:ptCount val="6"/>
                <c:pt idx="0" formatCode="0">
                  <c:v>0</c:v>
                </c:pt>
                <c:pt idx="1">
                  <c:v>51</c:v>
                </c:pt>
                <c:pt idx="2">
                  <c:v>83</c:v>
                </c:pt>
                <c:pt idx="3">
                  <c:v>93</c:v>
                </c:pt>
                <c:pt idx="4">
                  <c:v>95</c:v>
                </c:pt>
                <c:pt idx="5">
                  <c:v>99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Teilnehmerzahlen!$F$11</c:f>
              <c:strCache>
                <c:ptCount val="1"/>
                <c:pt idx="0">
                  <c:v>Alle Teilnehmer</c:v>
                </c:pt>
              </c:strCache>
            </c:strRef>
          </c:tx>
          <c:spPr>
            <a:ln>
              <a:solidFill>
                <a:srgbClr val="FF5722"/>
              </a:solidFill>
            </a:ln>
          </c:spPr>
          <c:marker>
            <c:symbol val="none"/>
          </c:marker>
          <c:cat>
            <c:numRef>
              <c:f>Teilnehmerzahlen!$G$5:$L$5</c:f>
              <c:numCache>
                <c:formatCode>m/d/yyyy</c:formatCode>
                <c:ptCount val="6"/>
                <c:pt idx="0">
                  <c:v>42009</c:v>
                </c:pt>
                <c:pt idx="1">
                  <c:v>42010</c:v>
                </c:pt>
                <c:pt idx="2">
                  <c:v>42011</c:v>
                </c:pt>
                <c:pt idx="3">
                  <c:v>42012</c:v>
                </c:pt>
                <c:pt idx="4">
                  <c:v>42013</c:v>
                </c:pt>
                <c:pt idx="5">
                  <c:v>42014</c:v>
                </c:pt>
              </c:numCache>
            </c:numRef>
          </c:cat>
          <c:val>
            <c:numRef>
              <c:f>Teilnehmerzahlen!$G$11:$L$11</c:f>
              <c:numCache>
                <c:formatCode>General</c:formatCode>
                <c:ptCount val="6"/>
                <c:pt idx="0" formatCode="0">
                  <c:v>0</c:v>
                </c:pt>
                <c:pt idx="1">
                  <c:v>86</c:v>
                </c:pt>
                <c:pt idx="2">
                  <c:v>134</c:v>
                </c:pt>
                <c:pt idx="3">
                  <c:v>145</c:v>
                </c:pt>
                <c:pt idx="4">
                  <c:v>147</c:v>
                </c:pt>
                <c:pt idx="5">
                  <c:v>151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907392"/>
        <c:axId val="136975104"/>
      </c:lineChart>
      <c:dateAx>
        <c:axId val="1369073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de-DE"/>
          </a:p>
        </c:txPr>
        <c:crossAx val="136975104"/>
        <c:crosses val="autoZero"/>
        <c:auto val="1"/>
        <c:lblOffset val="100"/>
        <c:baseTimeUnit val="days"/>
      </c:dateAx>
      <c:valAx>
        <c:axId val="136975104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13690739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8104-6C10-4E2A-8E42-44CE173093FC}" type="datetimeFigureOut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2DA6-ABD6-4F9C-99AA-8A213B8239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82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8104-6C10-4E2A-8E42-44CE173093FC}" type="datetimeFigureOut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2DA6-ABD6-4F9C-99AA-8A213B8239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13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8104-6C10-4E2A-8E42-44CE173093FC}" type="datetimeFigureOut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2DA6-ABD6-4F9C-99AA-8A213B8239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25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8104-6C10-4E2A-8E42-44CE173093FC}" type="datetimeFigureOut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2DA6-ABD6-4F9C-99AA-8A213B8239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50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8104-6C10-4E2A-8E42-44CE173093FC}" type="datetimeFigureOut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2DA6-ABD6-4F9C-99AA-8A213B8239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40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8104-6C10-4E2A-8E42-44CE173093FC}" type="datetimeFigureOut">
              <a:rPr lang="de-DE" smtClean="0"/>
              <a:t>26.01.2015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2DA6-ABD6-4F9C-99AA-8A213B8239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71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8104-6C10-4E2A-8E42-44CE173093FC}" type="datetimeFigureOut">
              <a:rPr lang="de-DE" smtClean="0"/>
              <a:t>26.01.2015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2DA6-ABD6-4F9C-99AA-8A213B8239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9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8104-6C10-4E2A-8E42-44CE173093FC}" type="datetimeFigureOut">
              <a:rPr lang="de-DE" smtClean="0"/>
              <a:t>26.01.2015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2DA6-ABD6-4F9C-99AA-8A213B8239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74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8104-6C10-4E2A-8E42-44CE173093FC}" type="datetimeFigureOut">
              <a:rPr lang="de-DE" smtClean="0"/>
              <a:t>26.01.2015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2DA6-ABD6-4F9C-99AA-8A213B8239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5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8104-6C10-4E2A-8E42-44CE173093FC}" type="datetimeFigureOut">
              <a:rPr lang="de-DE" smtClean="0"/>
              <a:t>26.01.2015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2DA6-ABD6-4F9C-99AA-8A213B8239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01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8104-6C10-4E2A-8E42-44CE173093FC}" type="datetimeFigureOut">
              <a:rPr lang="de-DE" smtClean="0"/>
              <a:t>26.01.2015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2DA6-ABD6-4F9C-99AA-8A213B8239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82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68104-6C10-4E2A-8E42-44CE173093FC}" type="datetimeFigureOut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02DA6-ABD6-4F9C-99AA-8A213B8239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86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Marketing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45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4437112"/>
            <a:ext cx="8229600" cy="2427365"/>
          </a:xfrm>
        </p:spPr>
        <p:txBody>
          <a:bodyPr>
            <a:normAutofit/>
          </a:bodyPr>
          <a:lstStyle/>
          <a:p>
            <a:r>
              <a:rPr lang="de-DE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Teilnehmerzahl: 231 durchgeführt / 216 Fälle gültig</a:t>
            </a:r>
          </a:p>
          <a:p>
            <a:r>
              <a:rPr lang="de-DE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Fragen</a:t>
            </a:r>
          </a:p>
          <a:p>
            <a:r>
              <a:rPr lang="de-DE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Unterteilt in:  Allgemeines,  Ausgehverhalten, Happy </a:t>
            </a:r>
            <a:r>
              <a:rPr lang="de-DE" sz="1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Hours</a:t>
            </a:r>
            <a:r>
              <a:rPr lang="de-DE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Route und Informationen zu den Locations</a:t>
            </a:r>
          </a:p>
          <a:p>
            <a:r>
              <a:rPr lang="de-DE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Laufzeit: </a:t>
            </a:r>
            <a:r>
              <a:rPr lang="de-DE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05.12.2014 - 21.12.2014 </a:t>
            </a:r>
          </a:p>
          <a:p>
            <a:r>
              <a:rPr lang="de-DE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verschiedene Kanäle</a:t>
            </a:r>
          </a:p>
          <a:p>
            <a:endParaRPr lang="de-DE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027174"/>
              </p:ext>
            </p:extLst>
          </p:nvPr>
        </p:nvGraphicFramePr>
        <p:xfrm>
          <a:off x="2483768" y="476672"/>
          <a:ext cx="4571999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49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6. </a:t>
            </a:r>
            <a:r>
              <a:rPr lang="de-DE" dirty="0" smtClean="0"/>
              <a:t>Erstellung, Konzeption und Durchführung von Umfrage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Umfrage </a:t>
            </a:r>
            <a:r>
              <a:rPr lang="de-DE" dirty="0"/>
              <a:t>zur Überprüfung der bisherigen </a:t>
            </a:r>
            <a:r>
              <a:rPr lang="de-DE" dirty="0" smtClean="0"/>
              <a:t>Zwischenergebnisse</a:t>
            </a:r>
          </a:p>
          <a:p>
            <a:pPr lvl="1"/>
            <a:r>
              <a:rPr lang="de-DE" dirty="0" smtClean="0"/>
              <a:t>Design </a:t>
            </a:r>
            <a:r>
              <a:rPr lang="de-DE" dirty="0"/>
              <a:t>und </a:t>
            </a:r>
            <a:r>
              <a:rPr lang="de-DE" dirty="0" smtClean="0"/>
              <a:t>Funktionen </a:t>
            </a:r>
            <a:r>
              <a:rPr lang="de-DE" dirty="0"/>
              <a:t>der Web-Applikation </a:t>
            </a:r>
            <a:endParaRPr lang="de-DE" dirty="0" smtClean="0"/>
          </a:p>
          <a:p>
            <a:pPr lvl="1"/>
            <a:r>
              <a:rPr lang="de-DE" dirty="0" smtClean="0"/>
              <a:t>Feedback </a:t>
            </a:r>
            <a:r>
              <a:rPr lang="de-DE" dirty="0"/>
              <a:t>zu umgesetzten Funktionen und dem Design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792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049091"/>
          </a:xfrm>
        </p:spPr>
        <p:txBody>
          <a:bodyPr>
            <a:normAutofit lnSpcReduction="10000"/>
          </a:bodyPr>
          <a:lstStyle/>
          <a:p>
            <a:r>
              <a:rPr lang="de-DE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Teilnehmerzahl: 151 durchgeführt / 99 Fälle  gültig</a:t>
            </a:r>
          </a:p>
          <a:p>
            <a:r>
              <a:rPr lang="de-DE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Fragen</a:t>
            </a:r>
          </a:p>
          <a:p>
            <a:r>
              <a:rPr lang="de-DE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Unterteilt in:  Allgemeines, Ausschlussfrage, Inhalt, Funktionen, Design und Verbesserungsvorschläge</a:t>
            </a:r>
          </a:p>
          <a:p>
            <a:r>
              <a:rPr lang="de-DE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Laufzeit: 06.01.2015 - 11.01.2015 </a:t>
            </a:r>
          </a:p>
          <a:p>
            <a:r>
              <a:rPr lang="de-DE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verschiedene Kanäle</a:t>
            </a:r>
          </a:p>
          <a:p>
            <a:endParaRPr lang="de-DE" sz="2000" dirty="0" smtClean="0">
              <a:solidFill>
                <a:srgbClr val="FF0000"/>
              </a:solidFill>
            </a:endParaRPr>
          </a:p>
          <a:p>
            <a:endParaRPr lang="de-DE" sz="2000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412441"/>
              </p:ext>
            </p:extLst>
          </p:nvPr>
        </p:nvGraphicFramePr>
        <p:xfrm>
          <a:off x="2483768" y="692696"/>
          <a:ext cx="405653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98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</a:t>
            </a:r>
            <a:r>
              <a:rPr lang="de-DE" dirty="0" err="1" smtClean="0"/>
              <a:t>Social</a:t>
            </a:r>
            <a:r>
              <a:rPr lang="de-DE" dirty="0" smtClean="0"/>
              <a:t> Media Marketingkonzept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5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8. Klassische Medien Marketingkonzept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Umfrageergebnisse dienen als Grundlage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Ausrichtung der Marketing-Instrumente auf "Go Happy" </a:t>
            </a:r>
          </a:p>
          <a:p>
            <a:r>
              <a:rPr lang="de-DE" dirty="0" smtClean="0"/>
              <a:t>Produktpolitik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und Slogan 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/>
              <a:t>Preispolitik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Kein Preis angedacht </a:t>
            </a:r>
            <a:endParaRPr lang="de-DE" dirty="0" smtClean="0"/>
          </a:p>
          <a:p>
            <a:r>
              <a:rPr lang="de-DE" dirty="0" smtClean="0"/>
              <a:t>Vertriebspolitik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1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8. Klassische Medien Marketingkonzept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Kommunikationspolitik</a:t>
            </a:r>
          </a:p>
          <a:p>
            <a:pPr lvl="1"/>
            <a:r>
              <a:rPr lang="de-DE" dirty="0" smtClean="0"/>
              <a:t>Über Umfragen </a:t>
            </a:r>
          </a:p>
          <a:p>
            <a:pPr lvl="1"/>
            <a:r>
              <a:rPr lang="de-DE" dirty="0" smtClean="0"/>
              <a:t>klassische Mediawerbung: </a:t>
            </a:r>
          </a:p>
          <a:p>
            <a:pPr lvl="2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Werbung in Printmedien </a:t>
            </a:r>
          </a:p>
          <a:p>
            <a:pPr marL="914400" lvl="2" indent="0">
              <a:buNone/>
            </a:pPr>
            <a:r>
              <a:rPr lang="de-DE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kostenlosen Partyratgebern</a:t>
            </a:r>
            <a:endParaRPr lang="de-DE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Radiowerbung</a:t>
            </a:r>
          </a:p>
          <a:p>
            <a:pPr marL="914400" lvl="2" indent="0">
              <a:buNone/>
            </a:pPr>
            <a:r>
              <a:rPr lang="de-DE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Durch Schleichwerbung während </a:t>
            </a:r>
          </a:p>
          <a:p>
            <a:pPr marL="914400" lvl="2" indent="0">
              <a:buNone/>
            </a:pPr>
            <a:r>
              <a:rPr lang="de-DE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Moderation </a:t>
            </a:r>
            <a:endParaRPr lang="de-DE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Außenwerbung</a:t>
            </a:r>
          </a:p>
          <a:p>
            <a:pPr marL="914400" lvl="2" indent="0">
              <a:buNone/>
            </a:pPr>
            <a:r>
              <a:rPr lang="de-DE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Gezielte Platzierung </a:t>
            </a:r>
            <a:endParaRPr lang="de-DE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Werbeartikel</a:t>
            </a:r>
          </a:p>
          <a:p>
            <a:pPr marL="914400" lvl="2" indent="0">
              <a:buNone/>
            </a:pPr>
            <a:r>
              <a:rPr lang="de-DE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Streichhölzer, Kugelschreiber </a:t>
            </a:r>
          </a:p>
          <a:p>
            <a:pPr marL="914400" lvl="2" indent="0">
              <a:buNone/>
            </a:pPr>
            <a:r>
              <a:rPr lang="de-DE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Gezielte Platzierung </a:t>
            </a:r>
          </a:p>
          <a:p>
            <a:pPr lvl="2"/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3168352" cy="47525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099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Unterstützungsfunktion</a:t>
            </a:r>
          </a:p>
          <a:p>
            <a:r>
              <a:rPr lang="de-DE" dirty="0" smtClean="0"/>
              <a:t>Datenbeschaffung für Inbetriebnahme</a:t>
            </a:r>
          </a:p>
          <a:p>
            <a:r>
              <a:rPr lang="de-DE" dirty="0" smtClean="0"/>
              <a:t>Klärung rechtlicher Fragen  </a:t>
            </a:r>
            <a:endParaRPr lang="de-DE" dirty="0"/>
          </a:p>
          <a:p>
            <a:r>
              <a:rPr lang="de-DE" dirty="0" smtClean="0"/>
              <a:t>Erarbeitung Marketingkonzept und Marketingstrategie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11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 smtClean="0"/>
              <a:t>Marktanalyse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Umfrage I</a:t>
            </a: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b="1" dirty="0" smtClean="0"/>
              <a:t>Marketingkonzepte</a:t>
            </a:r>
            <a:endParaRPr lang="de-DE" dirty="0"/>
          </a:p>
          <a:p>
            <a:r>
              <a:rPr lang="de-DE" dirty="0" smtClean="0">
                <a:solidFill>
                  <a:srgbClr val="FF0000"/>
                </a:solidFill>
              </a:rPr>
              <a:t>Klassische Medien und </a:t>
            </a:r>
            <a:r>
              <a:rPr lang="de-DE" dirty="0" err="1" smtClean="0">
                <a:solidFill>
                  <a:srgbClr val="FF0000"/>
                </a:solidFill>
              </a:rPr>
              <a:t>Social</a:t>
            </a:r>
            <a:r>
              <a:rPr lang="de-DE" dirty="0" smtClean="0">
                <a:solidFill>
                  <a:srgbClr val="FF0000"/>
                </a:solidFill>
              </a:rPr>
              <a:t> Media 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theoretisch dokumentiert</a:t>
            </a: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b="1" dirty="0" smtClean="0"/>
              <a:t>Kontrolle</a:t>
            </a:r>
            <a:endParaRPr lang="de-DE" dirty="0" smtClean="0"/>
          </a:p>
          <a:p>
            <a:r>
              <a:rPr lang="de-DE" dirty="0" smtClean="0">
                <a:solidFill>
                  <a:srgbClr val="FF0000"/>
                </a:solidFill>
              </a:rPr>
              <a:t>Umfrage II - Zwischenstand der Webanwendung</a:t>
            </a: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b="1" dirty="0" smtClean="0"/>
              <a:t>Teamarbeit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gleichmäßige Aufgabenverteilung und gegenseitige Kontrolle der Ergebnisse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62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Arbeitspakete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Planung und Konzept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Datenbeschaffung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Name und Slogan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Rechtliche Aspekte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Erstellung, Konzeption und Durchführung Umfrage I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Erstellung, Konzeption und Durchführung Umfrage II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Social</a:t>
            </a:r>
            <a:r>
              <a:rPr lang="de-DE" dirty="0" smtClean="0"/>
              <a:t> Media Marketingkonzept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Klassische Medien Marketingkonzept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02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1. Planung und Konzept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Festlegung der Arbeitspakete 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Zuordnung zu den Meilensteinen 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Definition </a:t>
            </a:r>
            <a:r>
              <a:rPr lang="de-DE" dirty="0" err="1" smtClean="0">
                <a:solidFill>
                  <a:srgbClr val="FF0000"/>
                </a:solidFill>
              </a:rPr>
              <a:t>Deliverables</a:t>
            </a:r>
            <a:endParaRPr lang="de-DE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96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Datenbeschaffung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Definition Format der Daten</a:t>
            </a:r>
          </a:p>
          <a:p>
            <a:r>
              <a:rPr lang="de-DE" dirty="0" smtClean="0"/>
              <a:t>Datensammlung</a:t>
            </a:r>
          </a:p>
          <a:p>
            <a:r>
              <a:rPr lang="de-DE" dirty="0" smtClean="0"/>
              <a:t>Datenpflege </a:t>
            </a:r>
          </a:p>
          <a:p>
            <a:r>
              <a:rPr lang="de-DE" dirty="0" smtClean="0"/>
              <a:t>Bilderbeschaffung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790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3. Name und Slogan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solidFill>
                  <a:srgbClr val="FF0000"/>
                </a:solidFill>
              </a:rPr>
              <a:t>„Go Happy – </a:t>
            </a:r>
            <a:r>
              <a:rPr lang="de-DE" dirty="0" err="1" smtClean="0">
                <a:solidFill>
                  <a:srgbClr val="FF0000"/>
                </a:solidFill>
              </a:rPr>
              <a:t>or</a:t>
            </a:r>
            <a:r>
              <a:rPr lang="de-DE" dirty="0" smtClean="0">
                <a:solidFill>
                  <a:srgbClr val="FF0000"/>
                </a:solidFill>
              </a:rPr>
              <a:t> die </a:t>
            </a:r>
            <a:r>
              <a:rPr lang="de-DE" dirty="0" err="1" smtClean="0">
                <a:solidFill>
                  <a:srgbClr val="FF0000"/>
                </a:solidFill>
              </a:rPr>
              <a:t>tryin</a:t>
            </a:r>
            <a:r>
              <a:rPr lang="de-DE" dirty="0" smtClean="0">
                <a:solidFill>
                  <a:srgbClr val="FF0000"/>
                </a:solidFill>
              </a:rPr>
              <a:t>“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Rechtliche Aspekte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Impressum</a:t>
            </a:r>
          </a:p>
          <a:p>
            <a:r>
              <a:rPr lang="de-DE" dirty="0" smtClean="0"/>
              <a:t>Datenschutz &amp; Copyright</a:t>
            </a:r>
          </a:p>
          <a:p>
            <a:r>
              <a:rPr lang="de-DE" dirty="0" smtClean="0"/>
              <a:t>Anzeigeanforderungen Bewertungsportal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608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5. Erstellung, Konzeption und Durchführung von Umfrage I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Umfrage </a:t>
            </a:r>
            <a:r>
              <a:rPr lang="de-DE" dirty="0"/>
              <a:t>zur Durchführung einer </a:t>
            </a:r>
            <a:r>
              <a:rPr lang="de-DE" dirty="0" smtClean="0"/>
              <a:t>Marktanalyse </a:t>
            </a:r>
          </a:p>
          <a:p>
            <a:pPr lvl="1"/>
            <a:r>
              <a:rPr lang="de-DE" dirty="0" smtClean="0"/>
              <a:t>Impulse </a:t>
            </a:r>
            <a:r>
              <a:rPr lang="de-DE" dirty="0"/>
              <a:t>zur Erstellung der Web-Applikationen </a:t>
            </a:r>
            <a:r>
              <a:rPr lang="de-DE" dirty="0" smtClean="0">
                <a:solidFill>
                  <a:srgbClr val="FF0000"/>
                </a:solidFill>
              </a:rPr>
              <a:t>(Funktionen, </a:t>
            </a:r>
            <a:r>
              <a:rPr lang="de-DE" dirty="0">
                <a:solidFill>
                  <a:srgbClr val="FF0000"/>
                </a:solidFill>
              </a:rPr>
              <a:t>die unsere Zielgruppe möchte) </a:t>
            </a:r>
            <a:endParaRPr lang="de-DE" dirty="0" smtClean="0">
              <a:solidFill>
                <a:srgbClr val="FF0000"/>
              </a:solidFill>
            </a:endParaRPr>
          </a:p>
          <a:p>
            <a:pPr lvl="1"/>
            <a:r>
              <a:rPr lang="de-DE" dirty="0" smtClean="0"/>
              <a:t>Ergebnisse bei </a:t>
            </a:r>
            <a:r>
              <a:rPr lang="de-DE" dirty="0"/>
              <a:t>den Marketingstrategien </a:t>
            </a:r>
            <a:r>
              <a:rPr lang="de-DE" dirty="0" smtClean="0"/>
              <a:t>beachten </a:t>
            </a:r>
            <a:r>
              <a:rPr lang="de-DE" dirty="0" smtClean="0">
                <a:solidFill>
                  <a:srgbClr val="FF0000"/>
                </a:solidFill>
              </a:rPr>
              <a:t>(Welche </a:t>
            </a:r>
            <a:r>
              <a:rPr lang="de-DE" dirty="0">
                <a:solidFill>
                  <a:srgbClr val="FF0000"/>
                </a:solidFill>
              </a:rPr>
              <a:t>Art von Werbung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3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Bildschirmpräsentation 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</vt:lpstr>
      <vt:lpstr>Marketing</vt:lpstr>
      <vt:lpstr>Zielsetzung</vt:lpstr>
      <vt:lpstr>Methodik</vt:lpstr>
      <vt:lpstr>Arbeitspakete</vt:lpstr>
      <vt:lpstr>1. Planung und Konzept</vt:lpstr>
      <vt:lpstr>2. Datenbeschaffung</vt:lpstr>
      <vt:lpstr>3. Name und Slogan</vt:lpstr>
      <vt:lpstr>4. Rechtliche Aspekte </vt:lpstr>
      <vt:lpstr>5. Erstellung, Konzeption und Durchführung von Umfrage I </vt:lpstr>
      <vt:lpstr>PowerPoint-Präsentation</vt:lpstr>
      <vt:lpstr>6. Erstellung, Konzeption und Durchführung von Umfrage II</vt:lpstr>
      <vt:lpstr>PowerPoint-Präsentation</vt:lpstr>
      <vt:lpstr>7. Social Media Marketingkonzept </vt:lpstr>
      <vt:lpstr>8. Klassische Medien Marketingkonzept </vt:lpstr>
      <vt:lpstr>8. Klassische Medien Marketingkonzept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</dc:title>
  <dc:creator>Daniela Gülec</dc:creator>
  <cp:lastModifiedBy>Daniela Gülec</cp:lastModifiedBy>
  <cp:revision>12</cp:revision>
  <dcterms:created xsi:type="dcterms:W3CDTF">2015-01-26T08:19:52Z</dcterms:created>
  <dcterms:modified xsi:type="dcterms:W3CDTF">2015-01-26T10:40:06Z</dcterms:modified>
</cp:coreProperties>
</file>