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315" r:id="rId4"/>
    <p:sldId id="323" r:id="rId5"/>
    <p:sldId id="317" r:id="rId6"/>
    <p:sldId id="285" r:id="rId7"/>
    <p:sldId id="286" r:id="rId8"/>
    <p:sldId id="287" r:id="rId9"/>
    <p:sldId id="288" r:id="rId10"/>
    <p:sldId id="306" r:id="rId11"/>
    <p:sldId id="292" r:id="rId12"/>
    <p:sldId id="295" r:id="rId13"/>
    <p:sldId id="297" r:id="rId14"/>
    <p:sldId id="301" r:id="rId15"/>
    <p:sldId id="302" r:id="rId16"/>
    <p:sldId id="304" r:id="rId17"/>
    <p:sldId id="319" r:id="rId18"/>
    <p:sldId id="258" r:id="rId1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amp; Agenda" id="{38E2FC1F-0DA6-4424-A86C-C88102376616}">
          <p14:sldIdLst>
            <p14:sldId id="256"/>
            <p14:sldId id="257"/>
          </p14:sldIdLst>
        </p14:section>
        <p14:section name="Allgemeines" id="{60A487B5-B36F-40D2-B848-824A81790F7F}">
          <p14:sldIdLst>
            <p14:sldId id="315"/>
            <p14:sldId id="323"/>
            <p14:sldId id="317"/>
            <p14:sldId id="285"/>
            <p14:sldId id="286"/>
            <p14:sldId id="287"/>
            <p14:sldId id="288"/>
          </p14:sldIdLst>
        </p14:section>
        <p14:section name="Social Media" id="{67BCA6F2-9BF8-4410-B55F-2C68D12F873E}">
          <p14:sldIdLst>
            <p14:sldId id="306"/>
            <p14:sldId id="292"/>
            <p14:sldId id="295"/>
            <p14:sldId id="297"/>
            <p14:sldId id="301"/>
            <p14:sldId id="302"/>
            <p14:sldId id="304"/>
          </p14:sldIdLst>
        </p14:section>
        <p14:section name="Erkenntnisse" id="{1F5D3F0E-2E10-417D-B3B3-F875A4E86560}">
          <p14:sldIdLst>
            <p14:sldId id="319"/>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22"/>
    <a:srgbClr val="3F51B5"/>
    <a:srgbClr val="05328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7" autoAdjust="0"/>
    <p:restoredTop sz="94236" autoAdjust="0"/>
  </p:normalViewPr>
  <p:slideViewPr>
    <p:cSldViewPr>
      <p:cViewPr>
        <p:scale>
          <a:sx n="75" d="100"/>
          <a:sy n="75" d="100"/>
        </p:scale>
        <p:origin x="-1878" y="-258"/>
      </p:cViewPr>
      <p:guideLst>
        <p:guide orient="horz" pos="2160"/>
        <p:guide pos="2880"/>
      </p:guideLst>
    </p:cSldViewPr>
  </p:slideViewPr>
  <p:outlineViewPr>
    <p:cViewPr>
      <p:scale>
        <a:sx n="33" d="100"/>
        <a:sy n="33" d="100"/>
      </p:scale>
      <p:origin x="0" y="1272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Anzahl%20Teilnehmer.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Anzahl%20Teilnehmer.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20Ergebnisse%2021.12.2014.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Timo%20B&#252;hler\Documents\Studium\DHBW\5.%20Semester\Projekt\Umfrage-I%20Ergebnisse%2021.12.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Teilnehmerzahlen!$E$7</c:f>
              <c:strCache>
                <c:ptCount val="1"/>
                <c:pt idx="0">
                  <c:v>Gültige Teilnehmer</c:v>
                </c:pt>
              </c:strCache>
            </c:strRef>
          </c:tx>
          <c:spPr>
            <a:ln>
              <a:solidFill>
                <a:srgbClr val="3F51B5"/>
              </a:solidFill>
            </a:ln>
          </c:spPr>
          <c:marker>
            <c:symbol val="none"/>
          </c:marker>
          <c:dPt>
            <c:idx val="8"/>
            <c:bubble3D val="0"/>
          </c:dPt>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Teilnehmerzahlen!$F$7:$W$7</c:f>
              <c:numCache>
                <c:formatCode>General</c:formatCode>
                <c:ptCount val="18"/>
                <c:pt idx="0">
                  <c:v>0</c:v>
                </c:pt>
                <c:pt idx="1">
                  <c:v>129</c:v>
                </c:pt>
                <c:pt idx="2">
                  <c:v>153</c:v>
                </c:pt>
                <c:pt idx="3">
                  <c:v>159</c:v>
                </c:pt>
                <c:pt idx="4">
                  <c:v>191</c:v>
                </c:pt>
                <c:pt idx="5">
                  <c:v>203</c:v>
                </c:pt>
                <c:pt idx="6">
                  <c:v>209</c:v>
                </c:pt>
                <c:pt idx="7">
                  <c:v>210</c:v>
                </c:pt>
                <c:pt idx="8">
                  <c:v>212</c:v>
                </c:pt>
                <c:pt idx="9">
                  <c:v>214</c:v>
                </c:pt>
                <c:pt idx="10">
                  <c:v>214</c:v>
                </c:pt>
                <c:pt idx="11">
                  <c:v>215</c:v>
                </c:pt>
                <c:pt idx="12">
                  <c:v>215</c:v>
                </c:pt>
                <c:pt idx="13">
                  <c:v>215</c:v>
                </c:pt>
                <c:pt idx="14">
                  <c:v>216</c:v>
                </c:pt>
                <c:pt idx="15">
                  <c:v>216</c:v>
                </c:pt>
                <c:pt idx="16">
                  <c:v>216</c:v>
                </c:pt>
                <c:pt idx="17">
                  <c:v>216</c:v>
                </c:pt>
              </c:numCache>
            </c:numRef>
          </c:val>
          <c:smooth val="0"/>
        </c:ser>
        <c:ser>
          <c:idx val="3"/>
          <c:order val="1"/>
          <c:tx>
            <c:strRef>
              <c:f>Teilnehmerzahlen!$E$9</c:f>
              <c:strCache>
                <c:ptCount val="1"/>
                <c:pt idx="0">
                  <c:v>Alle Teilnehmer</c:v>
                </c:pt>
              </c:strCache>
            </c:strRef>
          </c:tx>
          <c:spPr>
            <a:ln>
              <a:solidFill>
                <a:srgbClr val="FF5722"/>
              </a:solidFill>
            </a:ln>
          </c:spPr>
          <c:marker>
            <c:symbol val="none"/>
          </c:marker>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Teilnehmerzahlen!$F$9:$W$9</c:f>
              <c:numCache>
                <c:formatCode>General</c:formatCode>
                <c:ptCount val="18"/>
                <c:pt idx="0">
                  <c:v>0</c:v>
                </c:pt>
                <c:pt idx="1">
                  <c:v>140</c:v>
                </c:pt>
                <c:pt idx="2">
                  <c:v>166</c:v>
                </c:pt>
                <c:pt idx="3">
                  <c:v>172</c:v>
                </c:pt>
                <c:pt idx="4">
                  <c:v>204</c:v>
                </c:pt>
                <c:pt idx="5">
                  <c:v>217</c:v>
                </c:pt>
                <c:pt idx="6">
                  <c:v>224</c:v>
                </c:pt>
                <c:pt idx="7">
                  <c:v>225</c:v>
                </c:pt>
                <c:pt idx="8">
                  <c:v>227</c:v>
                </c:pt>
                <c:pt idx="9">
                  <c:v>229</c:v>
                </c:pt>
                <c:pt idx="10">
                  <c:v>229</c:v>
                </c:pt>
                <c:pt idx="11">
                  <c:v>230</c:v>
                </c:pt>
                <c:pt idx="12">
                  <c:v>230</c:v>
                </c:pt>
                <c:pt idx="13">
                  <c:v>230</c:v>
                </c:pt>
                <c:pt idx="14">
                  <c:v>231</c:v>
                </c:pt>
                <c:pt idx="15">
                  <c:v>231</c:v>
                </c:pt>
                <c:pt idx="16">
                  <c:v>231</c:v>
                </c:pt>
                <c:pt idx="17">
                  <c:v>231</c:v>
                </c:pt>
              </c:numCache>
            </c:numRef>
          </c:val>
          <c:smooth val="0"/>
        </c:ser>
        <c:dLbls>
          <c:showLegendKey val="0"/>
          <c:showVal val="0"/>
          <c:showCatName val="0"/>
          <c:showSerName val="0"/>
          <c:showPercent val="0"/>
          <c:showBubbleSize val="0"/>
        </c:dLbls>
        <c:marker val="1"/>
        <c:smooth val="0"/>
        <c:axId val="118992896"/>
        <c:axId val="118994432"/>
      </c:lineChart>
      <c:dateAx>
        <c:axId val="118992896"/>
        <c:scaling>
          <c:orientation val="minMax"/>
        </c:scaling>
        <c:delete val="0"/>
        <c:axPos val="b"/>
        <c:numFmt formatCode="m/d/yyyy" sourceLinked="1"/>
        <c:majorTickMark val="out"/>
        <c:minorTickMark val="none"/>
        <c:tickLblPos val="nextTo"/>
        <c:txPr>
          <a:bodyPr rot="-5400000" vert="horz"/>
          <a:lstStyle/>
          <a:p>
            <a:pPr>
              <a:defRPr/>
            </a:pPr>
            <a:endParaRPr lang="de-DE"/>
          </a:p>
        </c:txPr>
        <c:crossAx val="118994432"/>
        <c:crosses val="autoZero"/>
        <c:auto val="1"/>
        <c:lblOffset val="100"/>
        <c:baseTimeUnit val="days"/>
      </c:dateAx>
      <c:valAx>
        <c:axId val="118994432"/>
        <c:scaling>
          <c:orientation val="minMax"/>
        </c:scaling>
        <c:delete val="0"/>
        <c:axPos val="l"/>
        <c:majorGridlines/>
        <c:numFmt formatCode="General" sourceLinked="1"/>
        <c:majorTickMark val="out"/>
        <c:minorTickMark val="none"/>
        <c:tickLblPos val="nextTo"/>
        <c:crossAx val="11899289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'Q18e--Q9'!$B$12:$C$12</c:f>
              <c:strCache>
                <c:ptCount val="1"/>
                <c:pt idx="0">
                  <c:v>Social Media %</c:v>
                </c:pt>
              </c:strCache>
            </c:strRef>
          </c:tx>
          <c:spPr>
            <a:solidFill>
              <a:srgbClr val="FF5722"/>
            </a:solidFill>
          </c:spPr>
          <c:dPt>
            <c:idx val="0"/>
            <c:bubble3D val="0"/>
            <c:spPr>
              <a:solidFill>
                <a:srgbClr val="00C853"/>
              </a:solidFill>
            </c:spPr>
          </c:dPt>
          <c:dLbls>
            <c:showLegendKey val="0"/>
            <c:showVal val="1"/>
            <c:showCatName val="1"/>
            <c:showSerName val="0"/>
            <c:showPercent val="0"/>
            <c:showBubbleSize val="0"/>
            <c:showLeaderLines val="1"/>
          </c:dLbls>
          <c:cat>
            <c:strRef>
              <c:f>'Q18e--Q9'!$D$10:$E$10</c:f>
              <c:strCache>
                <c:ptCount val="2"/>
                <c:pt idx="0">
                  <c:v>ja</c:v>
                </c:pt>
                <c:pt idx="1">
                  <c:v>nein</c:v>
                </c:pt>
              </c:strCache>
            </c:strRef>
          </c:cat>
          <c:val>
            <c:numRef>
              <c:f>'Q18e--Q9'!$D$12:$E$12</c:f>
              <c:numCache>
                <c:formatCode>0.00%</c:formatCode>
                <c:ptCount val="2"/>
                <c:pt idx="0">
                  <c:v>0.19587628865979381</c:v>
                </c:pt>
                <c:pt idx="1">
                  <c:v>0.80412371134020622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'Q18e--Q13'!$B$12:$C$12</c:f>
              <c:strCache>
                <c:ptCount val="1"/>
                <c:pt idx="0">
                  <c:v>Social Media %</c:v>
                </c:pt>
              </c:strCache>
            </c:strRef>
          </c:tx>
          <c:spPr>
            <a:solidFill>
              <a:srgbClr val="FF5722"/>
            </a:solidFill>
          </c:spPr>
          <c:dPt>
            <c:idx val="0"/>
            <c:bubble3D val="0"/>
            <c:spPr>
              <a:solidFill>
                <a:srgbClr val="F50057"/>
              </a:solidFill>
            </c:spPr>
          </c:dPt>
          <c:dPt>
            <c:idx val="1"/>
            <c:bubble3D val="0"/>
            <c:spPr>
              <a:solidFill>
                <a:srgbClr val="00C853"/>
              </a:solidFill>
            </c:spPr>
          </c:dPt>
          <c:dLbls>
            <c:showLegendKey val="0"/>
            <c:showVal val="1"/>
            <c:showCatName val="1"/>
            <c:showSerName val="0"/>
            <c:showPercent val="0"/>
            <c:showBubbleSize val="0"/>
            <c:showLeaderLines val="1"/>
          </c:dLbls>
          <c:cat>
            <c:strRef>
              <c:f>'Q18e--Q13'!$D$10:$F$10</c:f>
              <c:strCache>
                <c:ptCount val="3"/>
                <c:pt idx="0">
                  <c:v>ab und zu</c:v>
                </c:pt>
                <c:pt idx="1">
                  <c:v>ja</c:v>
                </c:pt>
                <c:pt idx="2">
                  <c:v>nein</c:v>
                </c:pt>
              </c:strCache>
            </c:strRef>
          </c:cat>
          <c:val>
            <c:numRef>
              <c:f>'Q18e--Q13'!$D$12:$F$12</c:f>
              <c:numCache>
                <c:formatCode>0.00%</c:formatCode>
                <c:ptCount val="3"/>
                <c:pt idx="0">
                  <c:v>0.65979381443298968</c:v>
                </c:pt>
                <c:pt idx="1">
                  <c:v>0.26804123711340205</c:v>
                </c:pt>
                <c:pt idx="2">
                  <c:v>7.2164948453608241E-2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'Q18e--Q14'!$B$12:$C$12</c:f>
              <c:strCache>
                <c:ptCount val="1"/>
                <c:pt idx="0">
                  <c:v>Social Media %</c:v>
                </c:pt>
              </c:strCache>
            </c:strRef>
          </c:tx>
          <c:spPr>
            <a:solidFill>
              <a:srgbClr val="FF5722"/>
            </a:solidFill>
          </c:spPr>
          <c:dPt>
            <c:idx val="0"/>
            <c:bubble3D val="0"/>
            <c:spPr>
              <a:solidFill>
                <a:srgbClr val="00C853"/>
              </a:solidFill>
            </c:spPr>
          </c:dPt>
          <c:dLbls>
            <c:showLegendKey val="0"/>
            <c:showVal val="1"/>
            <c:showCatName val="1"/>
            <c:showSerName val="0"/>
            <c:showPercent val="0"/>
            <c:showBubbleSize val="0"/>
            <c:showLeaderLines val="1"/>
          </c:dLbls>
          <c:cat>
            <c:strRef>
              <c:f>'Q18e--Q14'!$D$10:$E$10</c:f>
              <c:strCache>
                <c:ptCount val="2"/>
                <c:pt idx="0">
                  <c:v>ja</c:v>
                </c:pt>
                <c:pt idx="1">
                  <c:v>nein</c:v>
                </c:pt>
              </c:strCache>
            </c:strRef>
          </c:cat>
          <c:val>
            <c:numRef>
              <c:f>'Q18e--Q14'!$D$12:$E$12</c:f>
              <c:numCache>
                <c:formatCode>0.00%</c:formatCode>
                <c:ptCount val="2"/>
                <c:pt idx="0">
                  <c:v>0.88659793814432986</c:v>
                </c:pt>
                <c:pt idx="1">
                  <c:v>0.1134020618556701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'Q18e--Q16'!$B$12:$C$12</c:f>
              <c:strCache>
                <c:ptCount val="1"/>
                <c:pt idx="0">
                  <c:v>Social Media %</c:v>
                </c:pt>
              </c:strCache>
            </c:strRef>
          </c:tx>
          <c:spPr>
            <a:solidFill>
              <a:srgbClr val="FF5722"/>
            </a:solidFill>
          </c:spPr>
          <c:dPt>
            <c:idx val="0"/>
            <c:bubble3D val="0"/>
            <c:spPr>
              <a:solidFill>
                <a:srgbClr val="00C853"/>
              </a:solidFill>
            </c:spPr>
          </c:dPt>
          <c:dLbls>
            <c:showLegendKey val="0"/>
            <c:showVal val="1"/>
            <c:showCatName val="1"/>
            <c:showSerName val="0"/>
            <c:showPercent val="0"/>
            <c:showBubbleSize val="0"/>
            <c:showLeaderLines val="1"/>
          </c:dLbls>
          <c:cat>
            <c:strRef>
              <c:f>'Q18e--Q16'!$D$10:$E$10</c:f>
              <c:strCache>
                <c:ptCount val="2"/>
                <c:pt idx="0">
                  <c:v>ja</c:v>
                </c:pt>
                <c:pt idx="1">
                  <c:v>nein</c:v>
                </c:pt>
              </c:strCache>
            </c:strRef>
          </c:cat>
          <c:val>
            <c:numRef>
              <c:f>'Q18e--Q16'!$D$12:$E$12</c:f>
              <c:numCache>
                <c:formatCode>0.00%</c:formatCode>
                <c:ptCount val="2"/>
                <c:pt idx="0">
                  <c:v>0.35051546391752575</c:v>
                </c:pt>
                <c:pt idx="1">
                  <c:v>0.64948453608247425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v>Neue Teilnehmer</c:v>
          </c:tx>
          <c:spPr>
            <a:ln>
              <a:solidFill>
                <a:srgbClr val="00C853"/>
              </a:solidFill>
            </a:ln>
          </c:spPr>
          <c:marker>
            <c:symbol val="none"/>
          </c:marker>
          <c:cat>
            <c:numRef>
              <c:f>Teilnehmerzahlen!$F$5:$W$5</c:f>
              <c:numCache>
                <c:formatCode>m/d/yyyy</c:formatCode>
                <c:ptCount val="18"/>
                <c:pt idx="0">
                  <c:v>41977</c:v>
                </c:pt>
                <c:pt idx="1">
                  <c:v>41978</c:v>
                </c:pt>
                <c:pt idx="2">
                  <c:v>41979</c:v>
                </c:pt>
                <c:pt idx="3">
                  <c:v>41980</c:v>
                </c:pt>
                <c:pt idx="4">
                  <c:v>41981</c:v>
                </c:pt>
                <c:pt idx="5">
                  <c:v>41982</c:v>
                </c:pt>
                <c:pt idx="6">
                  <c:v>41983</c:v>
                </c:pt>
                <c:pt idx="7">
                  <c:v>41984</c:v>
                </c:pt>
                <c:pt idx="8">
                  <c:v>41985</c:v>
                </c:pt>
                <c:pt idx="9">
                  <c:v>41986</c:v>
                </c:pt>
                <c:pt idx="10">
                  <c:v>41987</c:v>
                </c:pt>
                <c:pt idx="11">
                  <c:v>41988</c:v>
                </c:pt>
                <c:pt idx="12">
                  <c:v>41989</c:v>
                </c:pt>
                <c:pt idx="13">
                  <c:v>41990</c:v>
                </c:pt>
                <c:pt idx="14">
                  <c:v>41991</c:v>
                </c:pt>
                <c:pt idx="15">
                  <c:v>41992</c:v>
                </c:pt>
                <c:pt idx="16">
                  <c:v>41993</c:v>
                </c:pt>
                <c:pt idx="17">
                  <c:v>41994</c:v>
                </c:pt>
              </c:numCache>
            </c:numRef>
          </c:cat>
          <c:val>
            <c:numRef>
              <c:f>Teilnehmerzahlen!$F$8:$W$8</c:f>
              <c:numCache>
                <c:formatCode>General</c:formatCode>
                <c:ptCount val="18"/>
                <c:pt idx="0">
                  <c:v>0</c:v>
                </c:pt>
                <c:pt idx="1">
                  <c:v>140</c:v>
                </c:pt>
                <c:pt idx="2">
                  <c:v>26</c:v>
                </c:pt>
                <c:pt idx="3">
                  <c:v>6</c:v>
                </c:pt>
                <c:pt idx="4">
                  <c:v>32</c:v>
                </c:pt>
                <c:pt idx="5">
                  <c:v>13</c:v>
                </c:pt>
                <c:pt idx="6">
                  <c:v>7</c:v>
                </c:pt>
                <c:pt idx="7">
                  <c:v>1</c:v>
                </c:pt>
                <c:pt idx="8">
                  <c:v>2</c:v>
                </c:pt>
                <c:pt idx="9">
                  <c:v>2</c:v>
                </c:pt>
                <c:pt idx="10">
                  <c:v>0</c:v>
                </c:pt>
                <c:pt idx="11">
                  <c:v>1</c:v>
                </c:pt>
                <c:pt idx="12">
                  <c:v>0</c:v>
                </c:pt>
                <c:pt idx="13">
                  <c:v>0</c:v>
                </c:pt>
                <c:pt idx="14">
                  <c:v>1</c:v>
                </c:pt>
                <c:pt idx="15">
                  <c:v>0</c:v>
                </c:pt>
                <c:pt idx="16">
                  <c:v>0</c:v>
                </c:pt>
                <c:pt idx="17">
                  <c:v>0</c:v>
                </c:pt>
              </c:numCache>
            </c:numRef>
          </c:val>
          <c:smooth val="0"/>
        </c:ser>
        <c:dLbls>
          <c:showLegendKey val="0"/>
          <c:showVal val="0"/>
          <c:showCatName val="0"/>
          <c:showSerName val="0"/>
          <c:showPercent val="0"/>
          <c:showBubbleSize val="0"/>
        </c:dLbls>
        <c:marker val="1"/>
        <c:smooth val="0"/>
        <c:axId val="120010624"/>
        <c:axId val="120012160"/>
      </c:lineChart>
      <c:dateAx>
        <c:axId val="120010624"/>
        <c:scaling>
          <c:orientation val="minMax"/>
        </c:scaling>
        <c:delete val="0"/>
        <c:axPos val="b"/>
        <c:numFmt formatCode="m/d/yyyy" sourceLinked="1"/>
        <c:majorTickMark val="out"/>
        <c:minorTickMark val="none"/>
        <c:tickLblPos val="nextTo"/>
        <c:txPr>
          <a:bodyPr rot="-5400000" vert="horz"/>
          <a:lstStyle/>
          <a:p>
            <a:pPr>
              <a:defRPr/>
            </a:pPr>
            <a:endParaRPr lang="de-DE"/>
          </a:p>
        </c:txPr>
        <c:crossAx val="120012160"/>
        <c:crosses val="autoZero"/>
        <c:auto val="1"/>
        <c:lblOffset val="100"/>
        <c:baseTimeUnit val="days"/>
      </c:dateAx>
      <c:valAx>
        <c:axId val="120012160"/>
        <c:scaling>
          <c:orientation val="minMax"/>
          <c:max val="250"/>
        </c:scaling>
        <c:delete val="0"/>
        <c:axPos val="l"/>
        <c:majorGridlines/>
        <c:numFmt formatCode="General" sourceLinked="1"/>
        <c:majorTickMark val="out"/>
        <c:minorTickMark val="none"/>
        <c:tickLblPos val="nextTo"/>
        <c:crossAx val="12001062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'Q22'!$A$3</c:f>
              <c:strCache>
                <c:ptCount val="1"/>
                <c:pt idx="0">
                  <c:v>%</c:v>
                </c:pt>
              </c:strCache>
            </c:strRef>
          </c:tx>
          <c:dPt>
            <c:idx val="0"/>
            <c:bubble3D val="0"/>
            <c:spPr>
              <a:solidFill>
                <a:srgbClr val="00C853"/>
              </a:solidFill>
            </c:spPr>
          </c:dPt>
          <c:dPt>
            <c:idx val="1"/>
            <c:bubble3D val="0"/>
            <c:spPr>
              <a:solidFill>
                <a:srgbClr val="FF5722"/>
              </a:solidFill>
            </c:spPr>
          </c:dPt>
          <c:dLbls>
            <c:showLegendKey val="0"/>
            <c:showVal val="1"/>
            <c:showCatName val="1"/>
            <c:showSerName val="0"/>
            <c:showPercent val="0"/>
            <c:showBubbleSize val="0"/>
            <c:showLeaderLines val="1"/>
          </c:dLbls>
          <c:cat>
            <c:strRef>
              <c:f>'Q22'!$B$1:$C$1</c:f>
              <c:strCache>
                <c:ptCount val="2"/>
                <c:pt idx="0">
                  <c:v>Männlich</c:v>
                </c:pt>
                <c:pt idx="1">
                  <c:v>Weiblich</c:v>
                </c:pt>
              </c:strCache>
            </c:strRef>
          </c:cat>
          <c:val>
            <c:numRef>
              <c:f>'Q22'!$B$3:$C$3</c:f>
              <c:numCache>
                <c:formatCode>0.0%</c:formatCode>
                <c:ptCount val="2"/>
                <c:pt idx="0">
                  <c:v>0.54166666666666663</c:v>
                </c:pt>
                <c:pt idx="1">
                  <c:v>0.45833333333333331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'Q23'!$A$3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'Q23'!$B$1:$E$1</c:f>
              <c:strCache>
                <c:ptCount val="4"/>
                <c:pt idx="0">
                  <c:v>Jünger als 18</c:v>
                </c:pt>
                <c:pt idx="1">
                  <c:v>18-25</c:v>
                </c:pt>
                <c:pt idx="2">
                  <c:v>26-30</c:v>
                </c:pt>
                <c:pt idx="3">
                  <c:v>Älter als 30</c:v>
                </c:pt>
              </c:strCache>
            </c:strRef>
          </c:cat>
          <c:val>
            <c:numRef>
              <c:f>'Q23'!$B$3:$E$3</c:f>
              <c:numCache>
                <c:formatCode>0.0%</c:formatCode>
                <c:ptCount val="4"/>
                <c:pt idx="0">
                  <c:v>5.208333333333333E-3</c:v>
                </c:pt>
                <c:pt idx="1">
                  <c:v>0.890625</c:v>
                </c:pt>
                <c:pt idx="2">
                  <c:v>8.8541666666666671E-2</c:v>
                </c:pt>
                <c:pt idx="3">
                  <c:v>1.5625E-2</c:v>
                </c:pt>
              </c:numCache>
            </c:numRef>
          </c:val>
        </c:ser>
        <c:dLbls>
          <c:showLegendKey val="0"/>
          <c:showVal val="0"/>
          <c:showCatName val="0"/>
          <c:showSerName val="0"/>
          <c:showPercent val="0"/>
          <c:showBubbleSize val="0"/>
        </c:dLbls>
        <c:gapWidth val="100"/>
        <c:axId val="119641600"/>
        <c:axId val="119643136"/>
      </c:barChart>
      <c:catAx>
        <c:axId val="119641600"/>
        <c:scaling>
          <c:orientation val="minMax"/>
        </c:scaling>
        <c:delete val="0"/>
        <c:axPos val="b"/>
        <c:majorTickMark val="out"/>
        <c:minorTickMark val="none"/>
        <c:tickLblPos val="nextTo"/>
        <c:crossAx val="119643136"/>
        <c:crosses val="autoZero"/>
        <c:auto val="1"/>
        <c:lblAlgn val="ctr"/>
        <c:lblOffset val="100"/>
        <c:noMultiLvlLbl val="0"/>
      </c:catAx>
      <c:valAx>
        <c:axId val="119643136"/>
        <c:scaling>
          <c:orientation val="minMax"/>
        </c:scaling>
        <c:delete val="0"/>
        <c:axPos val="l"/>
        <c:majorGridlines/>
        <c:numFmt formatCode="0%" sourceLinked="0"/>
        <c:majorTickMark val="out"/>
        <c:minorTickMark val="none"/>
        <c:tickLblPos val="nextTo"/>
        <c:crossAx val="119641600"/>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'Q24'!$A$3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'Q24'!$B$1:$E$1</c:f>
              <c:strCache>
                <c:ptCount val="4"/>
                <c:pt idx="0">
                  <c:v>Schüler</c:v>
                </c:pt>
                <c:pt idx="1">
                  <c:v>Student</c:v>
                </c:pt>
                <c:pt idx="2">
                  <c:v>Berufstätig</c:v>
                </c:pt>
                <c:pt idx="3">
                  <c:v>Sonstiges</c:v>
                </c:pt>
              </c:strCache>
            </c:strRef>
          </c:cat>
          <c:val>
            <c:numRef>
              <c:f>'Q24'!$B$3:$E$3</c:f>
              <c:numCache>
                <c:formatCode>0.0%</c:formatCode>
                <c:ptCount val="4"/>
                <c:pt idx="0">
                  <c:v>0</c:v>
                </c:pt>
                <c:pt idx="1">
                  <c:v>0.80208333333333337</c:v>
                </c:pt>
                <c:pt idx="2">
                  <c:v>0.16145833333333334</c:v>
                </c:pt>
                <c:pt idx="3">
                  <c:v>3.6458333333333336E-2</c:v>
                </c:pt>
              </c:numCache>
            </c:numRef>
          </c:val>
        </c:ser>
        <c:dLbls>
          <c:showLegendKey val="0"/>
          <c:showVal val="0"/>
          <c:showCatName val="0"/>
          <c:showSerName val="0"/>
          <c:showPercent val="0"/>
          <c:showBubbleSize val="0"/>
        </c:dLbls>
        <c:gapWidth val="100"/>
        <c:axId val="119772672"/>
        <c:axId val="119774208"/>
      </c:barChart>
      <c:catAx>
        <c:axId val="119772672"/>
        <c:scaling>
          <c:orientation val="minMax"/>
        </c:scaling>
        <c:delete val="0"/>
        <c:axPos val="b"/>
        <c:majorTickMark val="out"/>
        <c:minorTickMark val="none"/>
        <c:tickLblPos val="nextTo"/>
        <c:crossAx val="119774208"/>
        <c:crosses val="autoZero"/>
        <c:auto val="1"/>
        <c:lblAlgn val="ctr"/>
        <c:lblOffset val="100"/>
        <c:noMultiLvlLbl val="0"/>
      </c:catAx>
      <c:valAx>
        <c:axId val="119774208"/>
        <c:scaling>
          <c:orientation val="minMax"/>
        </c:scaling>
        <c:delete val="0"/>
        <c:axPos val="l"/>
        <c:majorGridlines/>
        <c:numFmt formatCode="0%" sourceLinked="0"/>
        <c:majorTickMark val="out"/>
        <c:minorTickMark val="none"/>
        <c:tickLblPos val="nextTo"/>
        <c:crossAx val="119772672"/>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'Q25'!$A$3</c:f>
              <c:strCache>
                <c:ptCount val="1"/>
                <c:pt idx="0">
                  <c:v>%</c:v>
                </c:pt>
              </c:strCache>
            </c:strRef>
          </c:tx>
          <c:spPr>
            <a:solidFill>
              <a:srgbClr val="FF5722"/>
            </a:solidFill>
          </c:spPr>
          <c:invertIfNegative val="0"/>
          <c:dLbls>
            <c:showLegendKey val="0"/>
            <c:showVal val="1"/>
            <c:showCatName val="0"/>
            <c:showSerName val="0"/>
            <c:showPercent val="0"/>
            <c:showBubbleSize val="0"/>
            <c:showLeaderLines val="0"/>
          </c:dLbls>
          <c:cat>
            <c:strRef>
              <c:f>'Q25'!$B$1:$G$1</c:f>
              <c:strCache>
                <c:ptCount val="6"/>
                <c:pt idx="0">
                  <c:v>Stuttgart - Mitte</c:v>
                </c:pt>
                <c:pt idx="1">
                  <c:v>Stuttgart - Nord</c:v>
                </c:pt>
                <c:pt idx="2">
                  <c:v>Stuttgart - Ost</c:v>
                </c:pt>
                <c:pt idx="3">
                  <c:v>Stuttgart - Süd</c:v>
                </c:pt>
                <c:pt idx="4">
                  <c:v>Stuttgart - West</c:v>
                </c:pt>
                <c:pt idx="5">
                  <c:v>Sonstige</c:v>
                </c:pt>
              </c:strCache>
            </c:strRef>
          </c:cat>
          <c:val>
            <c:numRef>
              <c:f>'Q25'!$B$3:$G$3</c:f>
              <c:numCache>
                <c:formatCode>0.0%</c:formatCode>
                <c:ptCount val="6"/>
                <c:pt idx="0">
                  <c:v>0.11979166666666667</c:v>
                </c:pt>
                <c:pt idx="1">
                  <c:v>7.2916666666666671E-2</c:v>
                </c:pt>
                <c:pt idx="2">
                  <c:v>0.11979166666666667</c:v>
                </c:pt>
                <c:pt idx="3">
                  <c:v>9.8958333333333329E-2</c:v>
                </c:pt>
                <c:pt idx="4">
                  <c:v>0.140625</c:v>
                </c:pt>
                <c:pt idx="5">
                  <c:v>0.44791666666666669</c:v>
                </c:pt>
              </c:numCache>
            </c:numRef>
          </c:val>
        </c:ser>
        <c:dLbls>
          <c:showLegendKey val="0"/>
          <c:showVal val="0"/>
          <c:showCatName val="0"/>
          <c:showSerName val="0"/>
          <c:showPercent val="0"/>
          <c:showBubbleSize val="0"/>
        </c:dLbls>
        <c:gapWidth val="100"/>
        <c:axId val="118761344"/>
        <c:axId val="118762880"/>
      </c:barChart>
      <c:catAx>
        <c:axId val="118761344"/>
        <c:scaling>
          <c:orientation val="minMax"/>
        </c:scaling>
        <c:delete val="0"/>
        <c:axPos val="b"/>
        <c:majorTickMark val="out"/>
        <c:minorTickMark val="none"/>
        <c:tickLblPos val="nextTo"/>
        <c:crossAx val="118762880"/>
        <c:crosses val="autoZero"/>
        <c:auto val="1"/>
        <c:lblAlgn val="ctr"/>
        <c:lblOffset val="100"/>
        <c:noMultiLvlLbl val="0"/>
      </c:catAx>
      <c:valAx>
        <c:axId val="118762880"/>
        <c:scaling>
          <c:orientation val="minMax"/>
        </c:scaling>
        <c:delete val="0"/>
        <c:axPos val="l"/>
        <c:majorGridlines/>
        <c:numFmt formatCode="0%" sourceLinked="0"/>
        <c:majorTickMark val="out"/>
        <c:minorTickMark val="none"/>
        <c:tickLblPos val="nextTo"/>
        <c:crossAx val="118761344"/>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'Q18'!$A$4</c:f>
              <c:strCache>
                <c:ptCount val="1"/>
                <c:pt idx="0">
                  <c:v>% der Fälle</c:v>
                </c:pt>
              </c:strCache>
            </c:strRef>
          </c:tx>
          <c:spPr>
            <a:solidFill>
              <a:srgbClr val="FF5722"/>
            </a:solidFill>
          </c:spPr>
          <c:invertIfNegative val="0"/>
          <c:dLbls>
            <c:showLegendKey val="0"/>
            <c:showVal val="1"/>
            <c:showCatName val="0"/>
            <c:showSerName val="0"/>
            <c:showPercent val="0"/>
            <c:showBubbleSize val="0"/>
            <c:showLeaderLines val="0"/>
          </c:dLbls>
          <c:cat>
            <c:strRef>
              <c:f>'Q18'!$B$1:$H$1</c:f>
              <c:strCache>
                <c:ptCount val="7"/>
                <c:pt idx="0">
                  <c:v>Banner</c:v>
                </c:pt>
                <c:pt idx="1">
                  <c:v>Bewertungsportale</c:v>
                </c:pt>
                <c:pt idx="2">
                  <c:v>Flyer</c:v>
                </c:pt>
                <c:pt idx="3">
                  <c:v>Persönliche Empfehlungen</c:v>
                </c:pt>
                <c:pt idx="4">
                  <c:v>Social Media</c:v>
                </c:pt>
                <c:pt idx="5">
                  <c:v>Website der Location</c:v>
                </c:pt>
                <c:pt idx="6">
                  <c:v>Sonstiges</c:v>
                </c:pt>
              </c:strCache>
            </c:strRef>
          </c:cat>
          <c:val>
            <c:numRef>
              <c:f>'Q18'!$B$4:$H$4</c:f>
              <c:numCache>
                <c:formatCode>0.0%</c:formatCode>
                <c:ptCount val="7"/>
                <c:pt idx="0">
                  <c:v>0.16666666666666666</c:v>
                </c:pt>
                <c:pt idx="1">
                  <c:v>0.10416666666666667</c:v>
                </c:pt>
                <c:pt idx="2">
                  <c:v>0.296875</c:v>
                </c:pt>
                <c:pt idx="3">
                  <c:v>0.859375</c:v>
                </c:pt>
                <c:pt idx="4">
                  <c:v>0.50520833333333337</c:v>
                </c:pt>
                <c:pt idx="5">
                  <c:v>0.49479166666666669</c:v>
                </c:pt>
                <c:pt idx="6">
                  <c:v>5.2083333333333336E-2</c:v>
                </c:pt>
              </c:numCache>
            </c:numRef>
          </c:val>
        </c:ser>
        <c:dLbls>
          <c:showLegendKey val="0"/>
          <c:showVal val="0"/>
          <c:showCatName val="0"/>
          <c:showSerName val="0"/>
          <c:showPercent val="0"/>
          <c:showBubbleSize val="0"/>
        </c:dLbls>
        <c:gapWidth val="150"/>
        <c:axId val="121249792"/>
        <c:axId val="121251328"/>
      </c:barChart>
      <c:catAx>
        <c:axId val="121249792"/>
        <c:scaling>
          <c:orientation val="maxMin"/>
        </c:scaling>
        <c:delete val="0"/>
        <c:axPos val="l"/>
        <c:majorTickMark val="out"/>
        <c:minorTickMark val="none"/>
        <c:tickLblPos val="nextTo"/>
        <c:crossAx val="121251328"/>
        <c:crosses val="autoZero"/>
        <c:auto val="1"/>
        <c:lblAlgn val="ctr"/>
        <c:lblOffset val="100"/>
        <c:noMultiLvlLbl val="0"/>
      </c:catAx>
      <c:valAx>
        <c:axId val="121251328"/>
        <c:scaling>
          <c:orientation val="minMax"/>
        </c:scaling>
        <c:delete val="0"/>
        <c:axPos val="t"/>
        <c:majorGridlines/>
        <c:numFmt formatCode="0%" sourceLinked="0"/>
        <c:majorTickMark val="out"/>
        <c:minorTickMark val="none"/>
        <c:tickLblPos val="nextTo"/>
        <c:crossAx val="121249792"/>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Social Media</c:v>
          </c:tx>
          <c:spPr>
            <a:solidFill>
              <a:srgbClr val="00C853"/>
            </a:solidFill>
          </c:spPr>
          <c:invertIfNegative val="0"/>
          <c:dLbls>
            <c:showLegendKey val="0"/>
            <c:showVal val="1"/>
            <c:showCatName val="0"/>
            <c:showSerName val="0"/>
            <c:showPercent val="0"/>
            <c:showBubbleSize val="0"/>
            <c:showLeaderLines val="0"/>
          </c:dLbls>
          <c:cat>
            <c:strRef>
              <c:f>'Q18e--Q4'!$D$10:$G$10</c:f>
              <c:strCache>
                <c:ptCount val="4"/>
                <c:pt idx="0">
                  <c:v>1</c:v>
                </c:pt>
                <c:pt idx="1">
                  <c:v>2-4</c:v>
                </c:pt>
                <c:pt idx="2">
                  <c:v>5-7</c:v>
                </c:pt>
                <c:pt idx="3">
                  <c:v>7&lt;</c:v>
                </c:pt>
              </c:strCache>
            </c:strRef>
          </c:cat>
          <c:val>
            <c:numRef>
              <c:f>'Q18e--Q4'!$D$12:$G$12</c:f>
              <c:numCache>
                <c:formatCode>0.00%</c:formatCode>
                <c:ptCount val="4"/>
                <c:pt idx="0" formatCode="0%">
                  <c:v>0</c:v>
                </c:pt>
                <c:pt idx="1">
                  <c:v>0.51549999999999996</c:v>
                </c:pt>
                <c:pt idx="2">
                  <c:v>0.44330000000000003</c:v>
                </c:pt>
                <c:pt idx="3">
                  <c:v>4.1200000000000001E-2</c:v>
                </c:pt>
              </c:numCache>
            </c:numRef>
          </c:val>
        </c:ser>
        <c:ser>
          <c:idx val="2"/>
          <c:order val="1"/>
          <c:tx>
            <c:v>Gesamt</c:v>
          </c:tx>
          <c:spPr>
            <a:solidFill>
              <a:srgbClr val="FF5722"/>
            </a:solidFill>
          </c:spPr>
          <c:invertIfNegative val="0"/>
          <c:dLbls>
            <c:showLegendKey val="0"/>
            <c:showVal val="1"/>
            <c:showCatName val="0"/>
            <c:showSerName val="0"/>
            <c:showPercent val="0"/>
            <c:showBubbleSize val="0"/>
            <c:showLeaderLines val="0"/>
          </c:dLbls>
          <c:cat>
            <c:strRef>
              <c:f>'Q18e--Q4'!$D$10:$G$10</c:f>
              <c:strCache>
                <c:ptCount val="4"/>
                <c:pt idx="0">
                  <c:v>1</c:v>
                </c:pt>
                <c:pt idx="1">
                  <c:v>2-4</c:v>
                </c:pt>
                <c:pt idx="2">
                  <c:v>5-7</c:v>
                </c:pt>
                <c:pt idx="3">
                  <c:v>7&lt;</c:v>
                </c:pt>
              </c:strCache>
            </c:strRef>
          </c:cat>
          <c:val>
            <c:numRef>
              <c:f>'Q18e--Q4'!$D$13:$G$13</c:f>
              <c:numCache>
                <c:formatCode>0.00%</c:formatCode>
                <c:ptCount val="4"/>
                <c:pt idx="0">
                  <c:v>0</c:v>
                </c:pt>
                <c:pt idx="1">
                  <c:v>0.56770833333333337</c:v>
                </c:pt>
                <c:pt idx="2">
                  <c:v>0.38541666666666669</c:v>
                </c:pt>
                <c:pt idx="3">
                  <c:v>4.6875E-2</c:v>
                </c:pt>
              </c:numCache>
            </c:numRef>
          </c:val>
        </c:ser>
        <c:dLbls>
          <c:showLegendKey val="0"/>
          <c:showVal val="0"/>
          <c:showCatName val="0"/>
          <c:showSerName val="0"/>
          <c:showPercent val="0"/>
          <c:showBubbleSize val="0"/>
        </c:dLbls>
        <c:gapWidth val="150"/>
        <c:axId val="72230400"/>
        <c:axId val="72231936"/>
      </c:barChart>
      <c:catAx>
        <c:axId val="72230400"/>
        <c:scaling>
          <c:orientation val="minMax"/>
        </c:scaling>
        <c:delete val="0"/>
        <c:axPos val="b"/>
        <c:majorTickMark val="out"/>
        <c:minorTickMark val="none"/>
        <c:tickLblPos val="nextTo"/>
        <c:crossAx val="72231936"/>
        <c:crosses val="autoZero"/>
        <c:auto val="1"/>
        <c:lblAlgn val="ctr"/>
        <c:lblOffset val="100"/>
        <c:noMultiLvlLbl val="0"/>
      </c:catAx>
      <c:valAx>
        <c:axId val="72231936"/>
        <c:scaling>
          <c:orientation val="minMax"/>
        </c:scaling>
        <c:delete val="0"/>
        <c:axPos val="l"/>
        <c:majorGridlines/>
        <c:numFmt formatCode="0%" sourceLinked="1"/>
        <c:majorTickMark val="out"/>
        <c:minorTickMark val="none"/>
        <c:tickLblPos val="nextTo"/>
        <c:crossAx val="7223040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tx>
            <c:strRef>
              <c:f>'Q18e--Q7'!$B$12:$C$12</c:f>
              <c:strCache>
                <c:ptCount val="1"/>
                <c:pt idx="0">
                  <c:v>Social Media %</c:v>
                </c:pt>
              </c:strCache>
            </c:strRef>
          </c:tx>
          <c:spPr>
            <a:solidFill>
              <a:srgbClr val="FF5722"/>
            </a:solidFill>
          </c:spPr>
          <c:dPt>
            <c:idx val="0"/>
            <c:bubble3D val="0"/>
            <c:spPr>
              <a:solidFill>
                <a:srgbClr val="00C853"/>
              </a:solidFill>
            </c:spPr>
          </c:dPt>
          <c:dLbls>
            <c:showLegendKey val="0"/>
            <c:showVal val="1"/>
            <c:showCatName val="1"/>
            <c:showSerName val="0"/>
            <c:showPercent val="0"/>
            <c:showBubbleSize val="0"/>
            <c:showLeaderLines val="1"/>
          </c:dLbls>
          <c:cat>
            <c:strRef>
              <c:f>'Q18e--Q7'!$D$10:$E$10</c:f>
              <c:strCache>
                <c:ptCount val="2"/>
                <c:pt idx="0">
                  <c:v>ja</c:v>
                </c:pt>
                <c:pt idx="1">
                  <c:v>nein</c:v>
                </c:pt>
              </c:strCache>
            </c:strRef>
          </c:cat>
          <c:val>
            <c:numRef>
              <c:f>'Q18e--Q7'!$D$12:$E$12</c:f>
              <c:numCache>
                <c:formatCode>0.00%</c:formatCode>
                <c:ptCount val="2"/>
                <c:pt idx="0">
                  <c:v>0.865979381443299</c:v>
                </c:pt>
                <c:pt idx="1">
                  <c:v>0.13402061855670103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DA7A4A-CCA3-4709-AE5C-B70612B70DF1}" type="datetimeFigureOut">
              <a:rPr lang="de-DE" smtClean="0"/>
              <a:t>30.12.2014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117D93-6CC5-4694-AC2A-3B4F9B085251}" type="slidenum">
              <a:rPr lang="de-DE" smtClean="0"/>
              <a:t>‹Nr.›</a:t>
            </a:fld>
            <a:endParaRPr lang="de-DE"/>
          </a:p>
        </p:txBody>
      </p:sp>
    </p:spTree>
    <p:extLst>
      <p:ext uri="{BB962C8B-B14F-4D97-AF65-F5344CB8AC3E}">
        <p14:creationId xmlns:p14="http://schemas.microsoft.com/office/powerpoint/2010/main" val="3504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C12F2883-04BD-4DAA-A948-CECBCBEE6FE5}" type="datetime1">
              <a:rPr lang="de-DE" smtClean="0"/>
              <a:t>30.12.2014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5DB60FF-8589-41DB-9CB8-FDB1C8712399}" type="datetime1">
              <a:rPr lang="de-DE" smtClean="0"/>
              <a:t>30.12.2014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23E37D0-88EC-4346-89A2-12A8BFE82AE0}" type="datetime1">
              <a:rPr lang="de-DE" smtClean="0"/>
              <a:t>30.12.2014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EB1791F-321E-4EF0-AC89-9B5E051C81F3}" type="datetime1">
              <a:rPr lang="de-DE" smtClean="0"/>
              <a:t>30.12.2014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22744B83-AE53-475A-B355-0AED6E3516CC}" type="datetime1">
              <a:rPr lang="de-DE" smtClean="0"/>
              <a:t>30.12.2014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BE14A012-88D8-4AE7-A552-67D70864FA8B}" type="datetime1">
              <a:rPr lang="de-DE" smtClean="0"/>
              <a:t>30.12.2014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445ACB48-45BE-499D-B356-702A3B0F6605}" type="datetime1">
              <a:rPr lang="de-DE" smtClean="0"/>
              <a:t>30.12.2014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F54A0AF-5ECC-4B67-9F23-F59426C3F899}" type="datetime1">
              <a:rPr lang="de-DE" smtClean="0"/>
              <a:t>30.12.2014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75BF5A-73F9-4FED-85E2-9D3FB2FE8876}" type="datetime1">
              <a:rPr lang="de-DE" smtClean="0"/>
              <a:t>30.12.2014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1AC40A4-1922-4BD0-8989-420CEAEC6415}" type="datetime1">
              <a:rPr lang="de-DE" smtClean="0"/>
              <a:t>30.12.2014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436B358D-4B12-427F-A2AC-2C169FFB3FF5}" type="datetime1">
              <a:rPr lang="de-DE" smtClean="0"/>
              <a:t>30.12.2014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EDF5D-2518-4F93-A6BB-C2198E8D704A}" type="datetime1">
              <a:rPr lang="de-DE" smtClean="0"/>
              <a:t>30.12.2014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4199260" y="6457528"/>
            <a:ext cx="5760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469062" y="2932460"/>
            <a:ext cx="8208000" cy="3240360"/>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latin typeface="Arial" panose="020B0604020202020204" pitchFamily="34" charset="0"/>
              <a:cs typeface="Arial" panose="020B0604020202020204" pitchFamily="34" charset="0"/>
            </a:endParaRPr>
          </a:p>
        </p:txBody>
      </p:sp>
      <p:sp>
        <p:nvSpPr>
          <p:cNvPr id="2" name="Titel 1"/>
          <p:cNvSpPr>
            <a:spLocks noGrp="1"/>
          </p:cNvSpPr>
          <p:nvPr>
            <p:ph type="ctrTitle"/>
          </p:nvPr>
        </p:nvSpPr>
        <p:spPr>
          <a:xfrm>
            <a:off x="0" y="3768725"/>
            <a:ext cx="9144000" cy="1470025"/>
          </a:xfrm>
        </p:spPr>
        <p:txBody>
          <a:bodyPr>
            <a:normAutofit fontScale="90000"/>
          </a:bodyPr>
          <a:lstStyle/>
          <a:p>
            <a:r>
              <a:rPr lang="de-DE" sz="4900" b="1" dirty="0" smtClean="0">
                <a:solidFill>
                  <a:schemeClr val="bg1"/>
                </a:solidFill>
                <a:latin typeface="Arial" panose="020B0604020202020204" pitchFamily="34" charset="0"/>
                <a:cs typeface="Arial" panose="020B0604020202020204" pitchFamily="34" charset="0"/>
              </a:rPr>
              <a:t>„Go Happy“ Marktforschung</a:t>
            </a:r>
            <a:r>
              <a:rPr lang="de-DE" sz="5300" b="1" dirty="0" smtClean="0">
                <a:solidFill>
                  <a:schemeClr val="bg1"/>
                </a:solidFill>
                <a:latin typeface="Arial" panose="020B0604020202020204" pitchFamily="34" charset="0"/>
                <a:cs typeface="Arial" panose="020B0604020202020204" pitchFamily="34" charset="0"/>
              </a:rPr>
              <a:t/>
            </a:r>
            <a:br>
              <a:rPr lang="de-DE" sz="5300" b="1" dirty="0" smtClean="0">
                <a:solidFill>
                  <a:schemeClr val="bg1"/>
                </a:solidFill>
                <a:latin typeface="Arial" panose="020B0604020202020204" pitchFamily="34" charset="0"/>
                <a:cs typeface="Arial" panose="020B0604020202020204" pitchFamily="34" charset="0"/>
              </a:rPr>
            </a:br>
            <a:r>
              <a:rPr lang="de-DE" b="1" dirty="0">
                <a:solidFill>
                  <a:schemeClr val="bg1"/>
                </a:solidFill>
                <a:latin typeface="Arial" panose="020B0604020202020204" pitchFamily="34" charset="0"/>
                <a:cs typeface="Arial" panose="020B0604020202020204" pitchFamily="34" charset="0"/>
              </a:rPr>
              <a:t/>
            </a:r>
            <a:br>
              <a:rPr lang="de-DE" b="1" dirty="0">
                <a:solidFill>
                  <a:schemeClr val="bg1"/>
                </a:solidFill>
                <a:latin typeface="Arial" panose="020B0604020202020204" pitchFamily="34" charset="0"/>
                <a:cs typeface="Arial" panose="020B0604020202020204" pitchFamily="34" charset="0"/>
              </a:rPr>
            </a:br>
            <a:r>
              <a:rPr lang="de-DE" b="1" dirty="0" smtClean="0">
                <a:solidFill>
                  <a:schemeClr val="bg1"/>
                </a:solidFill>
                <a:latin typeface="Arial" panose="020B0604020202020204" pitchFamily="34" charset="0"/>
                <a:cs typeface="Arial" panose="020B0604020202020204" pitchFamily="34" charset="0"/>
              </a:rPr>
              <a:t>- Team </a:t>
            </a:r>
            <a:r>
              <a:rPr lang="de-DE" sz="4000" b="1" dirty="0" smtClean="0">
                <a:solidFill>
                  <a:schemeClr val="bg1"/>
                </a:solidFill>
                <a:latin typeface="Arial" panose="020B0604020202020204" pitchFamily="34" charset="0"/>
                <a:cs typeface="Arial" panose="020B0604020202020204" pitchFamily="34" charset="0"/>
              </a:rPr>
              <a:t>Marketing - </a:t>
            </a:r>
            <a:r>
              <a:rPr lang="de-DE" b="1" dirty="0" smtClean="0">
                <a:solidFill>
                  <a:schemeClr val="bg1"/>
                </a:solidFill>
                <a:latin typeface="Arial" panose="020B0604020202020204" pitchFamily="34" charset="0"/>
                <a:cs typeface="Arial" panose="020B0604020202020204" pitchFamily="34" charset="0"/>
              </a:rPr>
              <a:t/>
            </a:r>
            <a:br>
              <a:rPr lang="de-DE" b="1" dirty="0" smtClean="0">
                <a:solidFill>
                  <a:schemeClr val="bg1"/>
                </a:solidFill>
                <a:latin typeface="Arial" panose="020B0604020202020204" pitchFamily="34" charset="0"/>
                <a:cs typeface="Arial" panose="020B0604020202020204" pitchFamily="34" charset="0"/>
              </a:rPr>
            </a:br>
            <a:r>
              <a:rPr lang="de-DE" b="1" dirty="0" smtClean="0">
                <a:solidFill>
                  <a:schemeClr val="bg1"/>
                </a:solidFill>
                <a:latin typeface="Arial" panose="020B0604020202020204" pitchFamily="34" charset="0"/>
                <a:cs typeface="Arial" panose="020B0604020202020204" pitchFamily="34" charset="0"/>
              </a:rPr>
              <a:t> </a:t>
            </a:r>
            <a:br>
              <a:rPr lang="de-DE" b="1" dirty="0" smtClean="0">
                <a:solidFill>
                  <a:schemeClr val="bg1"/>
                </a:solidFill>
                <a:latin typeface="Arial" panose="020B0604020202020204" pitchFamily="34" charset="0"/>
                <a:cs typeface="Arial" panose="020B0604020202020204" pitchFamily="34" charset="0"/>
              </a:rPr>
            </a:br>
            <a:r>
              <a:rPr lang="de-DE" sz="2200" b="1" dirty="0" smtClean="0">
                <a:solidFill>
                  <a:schemeClr val="bg1"/>
                </a:solidFill>
                <a:latin typeface="Arial" panose="020B0604020202020204" pitchFamily="34" charset="0"/>
                <a:cs typeface="Arial" panose="020B0604020202020204" pitchFamily="34" charset="0"/>
              </a:rPr>
              <a:t>Analyse von Umfrage I Fokus Social Media</a:t>
            </a:r>
            <a:br>
              <a:rPr lang="de-DE" sz="2200" b="1" dirty="0" smtClean="0">
                <a:solidFill>
                  <a:schemeClr val="bg1"/>
                </a:solidFill>
                <a:latin typeface="Arial" panose="020B0604020202020204" pitchFamily="34" charset="0"/>
                <a:cs typeface="Arial" panose="020B0604020202020204" pitchFamily="34" charset="0"/>
              </a:rPr>
            </a:br>
            <a:r>
              <a:rPr lang="de-DE" sz="2200" b="1" dirty="0" smtClean="0">
                <a:solidFill>
                  <a:schemeClr val="bg1"/>
                </a:solidFill>
                <a:latin typeface="Arial" panose="020B0604020202020204" pitchFamily="34" charset="0"/>
                <a:cs typeface="Arial" panose="020B0604020202020204" pitchFamily="34" charset="0"/>
              </a:rPr>
              <a:t>(Arbeitspaket 5.7)</a:t>
            </a:r>
            <a:endParaRPr lang="de-DE" sz="2200" b="1" dirty="0">
              <a:solidFill>
                <a:schemeClr val="bg1"/>
              </a:solidFill>
              <a:latin typeface="Arial" panose="020B0604020202020204" pitchFamily="34" charset="0"/>
              <a:cs typeface="Arial" panose="020B0604020202020204" pitchFamily="34" charset="0"/>
            </a:endParaRPr>
          </a:p>
        </p:txBody>
      </p:sp>
      <p:pic>
        <p:nvPicPr>
          <p:cNvPr id="2052" name="Picture 4" descr="Logo 1 Rou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6299" y="620688"/>
            <a:ext cx="1393523" cy="1393523"/>
          </a:xfrm>
          <a:prstGeom prst="rect">
            <a:avLst/>
          </a:prstGeom>
          <a:noFill/>
          <a:extLst>
            <a:ext uri="{909E8E84-426E-40DD-AFC4-6F175D3DCCD1}">
              <a14:hiddenFill xmlns:a14="http://schemas.microsoft.com/office/drawing/2010/main">
                <a:solidFill>
                  <a:srgbClr val="FFFFFF"/>
                </a:solidFill>
              </a14:hiddenFill>
            </a:ext>
          </a:extLst>
        </p:spPr>
      </p:pic>
      <p:sp>
        <p:nvSpPr>
          <p:cNvPr id="5" name="Foliennummernplatzhalter 4"/>
          <p:cNvSpPr>
            <a:spLocks noGrp="1"/>
          </p:cNvSpPr>
          <p:nvPr>
            <p:ph type="sldNum" sz="quarter" idx="12"/>
          </p:nvPr>
        </p:nvSpPr>
        <p:spPr/>
        <p:txBody>
          <a:bodyPr/>
          <a:lstStyle/>
          <a:p>
            <a:fld id="{6C6AE60A-B69C-4790-82F7-3882EDF23186}" type="slidenum">
              <a:rPr lang="de-DE" smtClean="0"/>
              <a:t>1</a:t>
            </a:fld>
            <a:endParaRPr lang="de-DE"/>
          </a:p>
        </p:txBody>
      </p:sp>
    </p:spTree>
    <p:extLst>
      <p:ext uri="{BB962C8B-B14F-4D97-AF65-F5344CB8AC3E}">
        <p14:creationId xmlns:p14="http://schemas.microsoft.com/office/powerpoint/2010/main" val="2251266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2. Social Media </a:t>
            </a:r>
            <a:r>
              <a:rPr lang="de-DE" sz="2000" dirty="0" smtClean="0">
                <a:latin typeface="Arial" panose="020B0604020202020204" pitchFamily="34" charset="0"/>
                <a:cs typeface="Arial" panose="020B0604020202020204" pitchFamily="34" charset="0"/>
              </a:rPr>
              <a:t>– Informationsquelle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500" b="1" dirty="0" smtClean="0">
                <a:latin typeface="Arial" panose="020B0604020202020204" pitchFamily="34" charset="0"/>
                <a:cs typeface="Arial" panose="020B0604020202020204" pitchFamily="34" charset="0"/>
              </a:rPr>
              <a:t>50,5% </a:t>
            </a:r>
            <a:r>
              <a:rPr lang="de-DE" sz="1500" dirty="0">
                <a:latin typeface="Arial" panose="020B0604020202020204" pitchFamily="34" charset="0"/>
                <a:cs typeface="Arial" panose="020B0604020202020204" pitchFamily="34" charset="0"/>
              </a:rPr>
              <a:t>der Befragten geben als </a:t>
            </a:r>
            <a:r>
              <a:rPr lang="de-DE" sz="1500" dirty="0" smtClean="0">
                <a:latin typeface="Arial" panose="020B0604020202020204" pitchFamily="34" charset="0"/>
                <a:cs typeface="Arial" panose="020B0604020202020204" pitchFamily="34" charset="0"/>
              </a:rPr>
              <a:t>Informationsquelle </a:t>
            </a:r>
            <a:r>
              <a:rPr lang="de-DE" sz="1500" b="1" dirty="0" smtClean="0">
                <a:latin typeface="Arial" panose="020B0604020202020204" pitchFamily="34" charset="0"/>
                <a:cs typeface="Arial" panose="020B0604020202020204" pitchFamily="34" charset="0"/>
              </a:rPr>
              <a:t>Social </a:t>
            </a:r>
            <a:r>
              <a:rPr lang="de-DE" sz="1500" b="1" dirty="0" smtClean="0">
                <a:latin typeface="Arial" panose="020B0604020202020204" pitchFamily="34" charset="0"/>
                <a:cs typeface="Arial" panose="020B0604020202020204" pitchFamily="34" charset="0"/>
              </a:rPr>
              <a:t>Media</a:t>
            </a:r>
            <a:r>
              <a:rPr lang="de-DE" sz="1500" dirty="0" smtClean="0">
                <a:latin typeface="Arial" panose="020B0604020202020204" pitchFamily="34" charset="0"/>
                <a:cs typeface="Arial" panose="020B0604020202020204" pitchFamily="34" charset="0"/>
              </a:rPr>
              <a:t> </a:t>
            </a:r>
            <a:r>
              <a:rPr lang="de-DE" sz="1500" dirty="0" smtClean="0">
                <a:latin typeface="Arial" panose="020B0604020202020204" pitchFamily="34" charset="0"/>
                <a:cs typeface="Arial" panose="020B0604020202020204" pitchFamily="34" charset="0"/>
              </a:rPr>
              <a:t>an.</a:t>
            </a:r>
            <a:endParaRPr lang="de-DE" sz="1500" dirty="0" smtClean="0">
              <a:latin typeface="Arial" panose="020B0604020202020204" pitchFamily="34" charset="0"/>
              <a:cs typeface="Arial" panose="020B0604020202020204" pitchFamily="34" charset="0"/>
            </a:endParaRPr>
          </a:p>
          <a:p>
            <a:pPr marL="720725" indent="-274638"/>
            <a:r>
              <a:rPr lang="de-DE" sz="1500" u="sng" dirty="0" smtClean="0">
                <a:latin typeface="Arial" panose="020B0604020202020204" pitchFamily="34" charset="0"/>
                <a:cs typeface="Arial" panose="020B0604020202020204" pitchFamily="34" charset="0"/>
              </a:rPr>
              <a:t>Schlussfolgerung:</a:t>
            </a:r>
            <a:r>
              <a:rPr lang="de-DE" sz="1500" dirty="0" smtClean="0">
                <a:latin typeface="Arial" panose="020B0604020202020204" pitchFamily="34" charset="0"/>
                <a:cs typeface="Arial" panose="020B0604020202020204" pitchFamily="34" charset="0"/>
              </a:rPr>
              <a:t> Die geplante Sharing-Funktion </a:t>
            </a:r>
            <a:r>
              <a:rPr lang="de-DE" sz="1500" dirty="0">
                <a:latin typeface="Arial" panose="020B0604020202020204" pitchFamily="34" charset="0"/>
                <a:cs typeface="Arial" panose="020B0604020202020204" pitchFamily="34" charset="0"/>
              </a:rPr>
              <a:t>unterstützt die </a:t>
            </a:r>
            <a:r>
              <a:rPr lang="de-DE" sz="1500" dirty="0" smtClean="0">
                <a:latin typeface="Arial" panose="020B0604020202020204" pitchFamily="34" charset="0"/>
                <a:cs typeface="Arial" panose="020B0604020202020204" pitchFamily="34" charset="0"/>
              </a:rPr>
              <a:t>Möglichkeit über eigene Routen </a:t>
            </a:r>
            <a:r>
              <a:rPr lang="de-DE" sz="1500" dirty="0">
                <a:latin typeface="Arial" panose="020B0604020202020204" pitchFamily="34" charset="0"/>
                <a:cs typeface="Arial" panose="020B0604020202020204" pitchFamily="34" charset="0"/>
              </a:rPr>
              <a:t>persönliche </a:t>
            </a:r>
            <a:r>
              <a:rPr lang="de-DE" sz="1500" dirty="0" smtClean="0">
                <a:latin typeface="Arial" panose="020B0604020202020204" pitchFamily="34" charset="0"/>
                <a:cs typeface="Arial" panose="020B0604020202020204" pitchFamily="34" charset="0"/>
              </a:rPr>
              <a:t>Empfehlungen </a:t>
            </a:r>
            <a:r>
              <a:rPr lang="de-DE" sz="1500" dirty="0">
                <a:latin typeface="Arial" panose="020B0604020202020204" pitchFamily="34" charset="0"/>
                <a:cs typeface="Arial" panose="020B0604020202020204" pitchFamily="34" charset="0"/>
              </a:rPr>
              <a:t>mit Freunden zu </a:t>
            </a:r>
            <a:r>
              <a:rPr lang="de-DE" sz="1500" dirty="0" smtClean="0">
                <a:latin typeface="Arial" panose="020B0604020202020204" pitchFamily="34" charset="0"/>
                <a:cs typeface="Arial" panose="020B0604020202020204" pitchFamily="34" charset="0"/>
              </a:rPr>
              <a:t>teilen</a:t>
            </a:r>
            <a:r>
              <a:rPr lang="de-DE" sz="1500" dirty="0" smtClean="0">
                <a:latin typeface="Arial" panose="020B0604020202020204" pitchFamily="34" charset="0"/>
                <a:cs typeface="Arial" panose="020B0604020202020204" pitchFamily="34" charset="0"/>
              </a:rPr>
              <a:t>. Außerdem zeigt es die Wichtigkeit diesen Kanal als Werbekanal zu nutzen.</a:t>
            </a:r>
            <a:endParaRPr lang="de-DE" sz="15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Q18 </a:t>
            </a:r>
            <a:r>
              <a:rPr lang="de-DE" sz="1600" dirty="0" smtClean="0">
                <a:latin typeface="Arial" panose="020B0604020202020204" pitchFamily="34" charset="0"/>
                <a:cs typeface="Arial" panose="020B0604020202020204" pitchFamily="34" charset="0"/>
              </a:rPr>
              <a:t>– Woher beziehst du Informationen über Locations?</a:t>
            </a:r>
            <a:r>
              <a:rPr lang="de-DE" sz="900" dirty="0">
                <a:solidFill>
                  <a:prstClr val="white"/>
                </a:solidFill>
                <a:latin typeface="Arial" panose="020B0604020202020204" pitchFamily="34" charset="0"/>
                <a:cs typeface="Arial" panose="020B0604020202020204" pitchFamily="34" charset="0"/>
              </a:rPr>
              <a:t> </a:t>
            </a:r>
            <a:endParaRPr lang="de-DE" sz="900" dirty="0" smtClean="0">
              <a:solidFill>
                <a:prstClr val="white"/>
              </a:solidFill>
              <a:latin typeface="Arial" panose="020B0604020202020204" pitchFamily="34" charset="0"/>
              <a:cs typeface="Arial" panose="020B0604020202020204" pitchFamily="34" charset="0"/>
            </a:endParaRPr>
          </a:p>
          <a:p>
            <a:pPr lvl="0" algn="ctr"/>
            <a:r>
              <a:rPr lang="de-DE" sz="900" dirty="0" smtClean="0">
                <a:solidFill>
                  <a:prstClr val="white"/>
                </a:solidFill>
                <a:latin typeface="Arial" panose="020B0604020202020204" pitchFamily="34" charset="0"/>
                <a:cs typeface="Arial" panose="020B0604020202020204" pitchFamily="34" charset="0"/>
              </a:rPr>
              <a:t>(</a:t>
            </a:r>
            <a:r>
              <a:rPr lang="de-DE" sz="900" dirty="0">
                <a:solidFill>
                  <a:prstClr val="white"/>
                </a:solidFill>
                <a:latin typeface="Arial" panose="020B0604020202020204" pitchFamily="34" charset="0"/>
                <a:cs typeface="Arial" panose="020B0604020202020204" pitchFamily="34" charset="0"/>
              </a:rPr>
              <a:t>Multiple Choice) </a:t>
            </a:r>
            <a:endParaRPr lang="de-DE" sz="12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1479066607"/>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1201146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2. Social Media </a:t>
            </a:r>
            <a:r>
              <a:rPr lang="de-DE" sz="2000" dirty="0">
                <a:latin typeface="Arial" panose="020B0604020202020204" pitchFamily="34" charset="0"/>
                <a:cs typeface="Arial" panose="020B0604020202020204" pitchFamily="34" charset="0"/>
              </a:rPr>
              <a:t>– Größe der Gruppen</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Gesamt: 1 (0,0%), 2-4 (56,8%), 5-7 (38,5%), 7&lt; (4,7%)</a:t>
            </a:r>
          </a:p>
          <a:p>
            <a:pPr marL="720725" indent="-274638"/>
            <a:r>
              <a:rPr lang="de-DE" sz="1600" dirty="0" smtClean="0">
                <a:latin typeface="Arial" panose="020B0604020202020204" pitchFamily="34" charset="0"/>
                <a:cs typeface="Arial" panose="020B0604020202020204" pitchFamily="34" charset="0"/>
              </a:rPr>
              <a:t>Bei den Teilnehmern die Angegeben haben ihre Informationen über Social Media zu beziehen, ist eine leichte Tendenz in Richtung größerer Gruppen zu erkennen.</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Q4 </a:t>
            </a:r>
            <a:r>
              <a:rPr lang="de-DE" sz="1600" dirty="0">
                <a:latin typeface="Arial" panose="020B0604020202020204" pitchFamily="34" charset="0"/>
                <a:cs typeface="Arial" panose="020B0604020202020204" pitchFamily="34" charset="0"/>
              </a:rPr>
              <a:t>– Mit wie vielen Leuten, inklusive dir, gehst du etwas trinken</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 </a:t>
            </a:r>
            <a:r>
              <a:rPr lang="de-DE" sz="1600" b="1" dirty="0" smtClean="0">
                <a:latin typeface="Arial" panose="020B0604020202020204" pitchFamily="34" charset="0"/>
                <a:cs typeface="Arial" panose="020B0604020202020204" pitchFamily="34" charset="0"/>
              </a:rPr>
              <a:t>Q18e Social Media</a:t>
            </a:r>
            <a:r>
              <a:rPr lang="de-DE" sz="1600" dirty="0" smtClean="0">
                <a:latin typeface="Arial" panose="020B0604020202020204" pitchFamily="34" charset="0"/>
                <a:cs typeface="Arial" panose="020B0604020202020204" pitchFamily="34" charset="0"/>
              </a:rPr>
              <a:t> – </a:t>
            </a:r>
            <a:r>
              <a:rPr lang="de-DE" sz="1600" dirty="0">
                <a:latin typeface="Arial" panose="020B0604020202020204" pitchFamily="34" charset="0"/>
                <a:cs typeface="Arial" panose="020B0604020202020204" pitchFamily="34" charset="0"/>
              </a:rPr>
              <a:t>Woher beziehst du Informationen über Locations?</a:t>
            </a:r>
            <a:r>
              <a:rPr lang="de-DE" sz="900" dirty="0">
                <a:solidFill>
                  <a:prstClr val="white"/>
                </a:solidFill>
                <a:latin typeface="Arial" panose="020B0604020202020204" pitchFamily="34" charset="0"/>
                <a:cs typeface="Arial" panose="020B0604020202020204" pitchFamily="34" charset="0"/>
              </a:rPr>
              <a:t> </a:t>
            </a:r>
            <a:r>
              <a:rPr lang="de-DE" sz="900" dirty="0" smtClean="0">
                <a:solidFill>
                  <a:prstClr val="white"/>
                </a:solidFill>
                <a:latin typeface="Arial" panose="020B0604020202020204" pitchFamily="34" charset="0"/>
                <a:cs typeface="Arial" panose="020B0604020202020204" pitchFamily="34" charset="0"/>
              </a:rPr>
              <a:t>(Kreuztabelle)</a:t>
            </a:r>
            <a:r>
              <a:rPr lang="de-DE" sz="1600" dirty="0" smtClean="0">
                <a:latin typeface="Arial" panose="020B0604020202020204" pitchFamily="34" charset="0"/>
                <a:cs typeface="Arial" panose="020B0604020202020204" pitchFamily="34" charset="0"/>
              </a:rPr>
              <a:t>  </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614164"/>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rgbClr val="00B050"/>
                </a:solidFill>
                <a:latin typeface="Arial" panose="020B0604020202020204" pitchFamily="34" charset="0"/>
                <a:cs typeface="Arial" panose="020B0604020202020204" pitchFamily="34" charset="0"/>
              </a:rPr>
              <a:t>N</a:t>
            </a:r>
            <a:r>
              <a:rPr lang="de-DE" sz="1400" dirty="0" smtClean="0">
                <a:solidFill>
                  <a:schemeClr val="tx1"/>
                </a:solidFill>
                <a:latin typeface="Arial" panose="020B0604020202020204" pitchFamily="34" charset="0"/>
                <a:cs typeface="Arial" panose="020B0604020202020204" pitchFamily="34" charset="0"/>
              </a:rPr>
              <a:t> = </a:t>
            </a:r>
            <a:r>
              <a:rPr lang="de-DE" sz="1400" dirty="0" smtClean="0">
                <a:solidFill>
                  <a:schemeClr val="tx1"/>
                </a:solidFill>
                <a:latin typeface="Arial" panose="020B0604020202020204" pitchFamily="34" charset="0"/>
                <a:cs typeface="Arial" panose="020B0604020202020204" pitchFamily="34" charset="0"/>
              </a:rPr>
              <a:t>97</a:t>
            </a:r>
          </a:p>
          <a:p>
            <a:pPr algn="ctr"/>
            <a:r>
              <a:rPr lang="de-DE" sz="1400" dirty="0" smtClean="0">
                <a:solidFill>
                  <a:srgbClr val="FF5722"/>
                </a:solidFill>
                <a:latin typeface="Arial" panose="020B0604020202020204" pitchFamily="34" charset="0"/>
                <a:cs typeface="Arial" panose="020B0604020202020204" pitchFamily="34" charset="0"/>
              </a:rPr>
              <a:t>N</a:t>
            </a:r>
            <a:r>
              <a:rPr lang="de-DE" sz="1400" dirty="0" smtClean="0">
                <a:solidFill>
                  <a:schemeClr val="tx1"/>
                </a:solidFill>
                <a:latin typeface="Arial" panose="020B0604020202020204" pitchFamily="34" charset="0"/>
                <a:cs typeface="Arial" panose="020B0604020202020204" pitchFamily="34" charset="0"/>
              </a:rPr>
              <a:t>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11</a:t>
            </a:fld>
            <a:endParaRPr lang="de-DE"/>
          </a:p>
        </p:txBody>
      </p:sp>
      <p:graphicFrame>
        <p:nvGraphicFramePr>
          <p:cNvPr id="13" name="Diagramm 12"/>
          <p:cNvGraphicFramePr>
            <a:graphicFrameLocks/>
          </p:cNvGraphicFramePr>
          <p:nvPr>
            <p:extLst>
              <p:ext uri="{D42A27DB-BD31-4B8C-83A1-F6EECF244321}">
                <p14:modId xmlns:p14="http://schemas.microsoft.com/office/powerpoint/2010/main" val="1535825326"/>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2113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2. Social Media </a:t>
            </a:r>
            <a:r>
              <a:rPr lang="de-DE" sz="2000" dirty="0">
                <a:latin typeface="Arial" panose="020B0604020202020204" pitchFamily="34" charset="0"/>
                <a:cs typeface="Arial" panose="020B0604020202020204" pitchFamily="34" charset="0"/>
              </a:rPr>
              <a:t>– Nutzungsverhalten von Happy Hours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smtClean="0">
                <a:latin typeface="Arial" panose="020B0604020202020204" pitchFamily="34" charset="0"/>
                <a:cs typeface="Arial" panose="020B0604020202020204" pitchFamily="34" charset="0"/>
              </a:rPr>
              <a:t>Gesamt: Ja (88,0%), Nein (12,0%)</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Q7 </a:t>
            </a:r>
            <a:r>
              <a:rPr lang="de-DE" sz="1600" dirty="0">
                <a:latin typeface="Arial" panose="020B0604020202020204" pitchFamily="34" charset="0"/>
                <a:cs typeface="Arial" panose="020B0604020202020204" pitchFamily="34" charset="0"/>
              </a:rPr>
              <a:t>– Nutzt du Happy Hours</a:t>
            </a:r>
            <a:r>
              <a:rPr lang="de-DE" sz="1600" dirty="0">
                <a:latin typeface="Arial" panose="020B0604020202020204" pitchFamily="34" charset="0"/>
                <a:cs typeface="Arial" panose="020B0604020202020204" pitchFamily="34" charset="0"/>
              </a:rPr>
              <a:t>? * </a:t>
            </a:r>
            <a:r>
              <a:rPr lang="de-DE" sz="1600" b="1" dirty="0" smtClean="0">
                <a:latin typeface="Arial" panose="020B0604020202020204" pitchFamily="34" charset="0"/>
                <a:cs typeface="Arial" panose="020B0604020202020204" pitchFamily="34" charset="0"/>
              </a:rPr>
              <a:t>Q18e: Social Media</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 Woher beziehst du Informationen über Locations?</a:t>
            </a:r>
            <a:r>
              <a:rPr lang="de-DE" sz="900" dirty="0">
                <a:solidFill>
                  <a:prstClr val="white"/>
                </a:solidFill>
                <a:latin typeface="Arial" panose="020B0604020202020204" pitchFamily="34" charset="0"/>
                <a:cs typeface="Arial" panose="020B0604020202020204" pitchFamily="34" charset="0"/>
              </a:rPr>
              <a:t> (Kreuztabelle)</a:t>
            </a:r>
            <a:r>
              <a:rPr lang="de-DE" sz="1600" dirty="0">
                <a:latin typeface="Arial" panose="020B0604020202020204" pitchFamily="34" charset="0"/>
                <a:cs typeface="Arial" panose="020B0604020202020204" pitchFamily="34" charset="0"/>
              </a:rPr>
              <a:t> </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97</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12</a:t>
            </a:fld>
            <a:endParaRPr lang="de-DE"/>
          </a:p>
        </p:txBody>
      </p:sp>
      <p:graphicFrame>
        <p:nvGraphicFramePr>
          <p:cNvPr id="12" name="Diagramm 11"/>
          <p:cNvGraphicFramePr>
            <a:graphicFrameLocks/>
          </p:cNvGraphicFramePr>
          <p:nvPr>
            <p:extLst>
              <p:ext uri="{D42A27DB-BD31-4B8C-83A1-F6EECF244321}">
                <p14:modId xmlns:p14="http://schemas.microsoft.com/office/powerpoint/2010/main" val="4001122447"/>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6887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2. Social Media </a:t>
            </a:r>
            <a:r>
              <a:rPr lang="de-DE" sz="2000" dirty="0">
                <a:latin typeface="Arial" panose="020B0604020202020204" pitchFamily="34" charset="0"/>
                <a:cs typeface="Arial" panose="020B0604020202020204" pitchFamily="34" charset="0"/>
              </a:rPr>
              <a:t>– Anzahl der besuchten Happy Hours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Gesamt: Ja </a:t>
            </a:r>
            <a:r>
              <a:rPr lang="de-DE" sz="1600" dirty="0" smtClean="0">
                <a:latin typeface="Arial" panose="020B0604020202020204" pitchFamily="34" charset="0"/>
                <a:cs typeface="Arial" panose="020B0604020202020204" pitchFamily="34" charset="0"/>
              </a:rPr>
              <a:t>(15,6%), </a:t>
            </a:r>
            <a:r>
              <a:rPr lang="de-DE" sz="1600" dirty="0">
                <a:latin typeface="Arial" panose="020B0604020202020204" pitchFamily="34" charset="0"/>
                <a:cs typeface="Arial" panose="020B0604020202020204" pitchFamily="34" charset="0"/>
              </a:rPr>
              <a:t>Nein </a:t>
            </a:r>
            <a:r>
              <a:rPr lang="de-DE" sz="1600" dirty="0" smtClean="0">
                <a:latin typeface="Arial" panose="020B0604020202020204" pitchFamily="34" charset="0"/>
                <a:cs typeface="Arial" panose="020B0604020202020204" pitchFamily="34" charset="0"/>
              </a:rPr>
              <a:t>(84,4%)</a:t>
            </a:r>
            <a:endParaRPr lang="de-DE" sz="1600" dirty="0">
              <a:latin typeface="Arial" panose="020B0604020202020204" pitchFamily="34" charset="0"/>
              <a:cs typeface="Arial" panose="020B0604020202020204" pitchFamily="34" charset="0"/>
            </a:endParaRPr>
          </a:p>
          <a:p>
            <a:pPr marL="720725" indent="-274638"/>
            <a:r>
              <a:rPr lang="de-DE" sz="1600" dirty="0" smtClean="0">
                <a:latin typeface="Arial" panose="020B0604020202020204" pitchFamily="34" charset="0"/>
                <a:cs typeface="Arial" panose="020B0604020202020204" pitchFamily="34" charset="0"/>
              </a:rPr>
              <a:t>„Ja“ ist um 3,99% höher bei den Teilnehmern die angegeben haben Informationen über Social Media zu beziehen.</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Q9 </a:t>
            </a:r>
            <a:r>
              <a:rPr lang="de-DE" sz="1600" dirty="0">
                <a:latin typeface="Arial" panose="020B0604020202020204" pitchFamily="34" charset="0"/>
                <a:cs typeface="Arial" panose="020B0604020202020204" pitchFamily="34" charset="0"/>
              </a:rPr>
              <a:t>– Besuchst du mehr als eine Happy Hour an einem Abend</a:t>
            </a:r>
            <a:r>
              <a:rPr lang="de-DE" sz="1600" dirty="0">
                <a:latin typeface="Arial" panose="020B0604020202020204" pitchFamily="34" charset="0"/>
                <a:cs typeface="Arial" panose="020B0604020202020204" pitchFamily="34" charset="0"/>
              </a:rPr>
              <a:t>? * </a:t>
            </a:r>
            <a:r>
              <a:rPr lang="de-DE" sz="1600" b="1" dirty="0">
                <a:latin typeface="Arial" panose="020B0604020202020204" pitchFamily="34" charset="0"/>
                <a:cs typeface="Arial" panose="020B0604020202020204" pitchFamily="34" charset="0"/>
              </a:rPr>
              <a:t>Q18e: Social Media</a:t>
            </a:r>
            <a:r>
              <a:rPr lang="de-DE" sz="1600" dirty="0">
                <a:latin typeface="Arial" panose="020B0604020202020204" pitchFamily="34" charset="0"/>
                <a:cs typeface="Arial" panose="020B0604020202020204" pitchFamily="34" charset="0"/>
              </a:rPr>
              <a:t> – Woher beziehst du Informationen über Locations?</a:t>
            </a:r>
            <a:r>
              <a:rPr lang="de-DE" sz="900" dirty="0">
                <a:solidFill>
                  <a:prstClr val="white"/>
                </a:solidFill>
                <a:latin typeface="Arial" panose="020B0604020202020204" pitchFamily="34" charset="0"/>
                <a:cs typeface="Arial" panose="020B0604020202020204" pitchFamily="34" charset="0"/>
              </a:rPr>
              <a:t> (Kreuztabelle)</a:t>
            </a:r>
            <a:r>
              <a:rPr lang="de-DE" sz="1600" dirty="0">
                <a:latin typeface="Arial" panose="020B0604020202020204" pitchFamily="34" charset="0"/>
                <a:cs typeface="Arial" panose="020B0604020202020204" pitchFamily="34" charset="0"/>
              </a:rPr>
              <a:t> </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97</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13</a:t>
            </a:fld>
            <a:endParaRPr lang="de-DE"/>
          </a:p>
        </p:txBody>
      </p:sp>
      <p:graphicFrame>
        <p:nvGraphicFramePr>
          <p:cNvPr id="12" name="Diagramm 11"/>
          <p:cNvGraphicFramePr>
            <a:graphicFrameLocks/>
          </p:cNvGraphicFramePr>
          <p:nvPr>
            <p:extLst>
              <p:ext uri="{D42A27DB-BD31-4B8C-83A1-F6EECF244321}">
                <p14:modId xmlns:p14="http://schemas.microsoft.com/office/powerpoint/2010/main" val="2463292972"/>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7941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2. Social Media </a:t>
            </a:r>
            <a:r>
              <a:rPr lang="de-DE" sz="2000" dirty="0">
                <a:latin typeface="Arial" panose="020B0604020202020204" pitchFamily="34" charset="0"/>
                <a:cs typeface="Arial" panose="020B0604020202020204" pitchFamily="34" charset="0"/>
              </a:rPr>
              <a:t>– Planung des Abends</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Gesamt: Ja </a:t>
            </a:r>
            <a:r>
              <a:rPr lang="de-DE" sz="1600" dirty="0" smtClean="0">
                <a:latin typeface="Arial" panose="020B0604020202020204" pitchFamily="34" charset="0"/>
                <a:cs typeface="Arial" panose="020B0604020202020204" pitchFamily="34" charset="0"/>
              </a:rPr>
              <a:t>(26,0%), </a:t>
            </a:r>
            <a:r>
              <a:rPr lang="de-DE" sz="1600" dirty="0">
                <a:latin typeface="Arial" panose="020B0604020202020204" pitchFamily="34" charset="0"/>
                <a:cs typeface="Arial" panose="020B0604020202020204" pitchFamily="34" charset="0"/>
              </a:rPr>
              <a:t>Nein </a:t>
            </a:r>
            <a:r>
              <a:rPr lang="de-DE" sz="1600" dirty="0" smtClean="0">
                <a:latin typeface="Arial" panose="020B0604020202020204" pitchFamily="34" charset="0"/>
                <a:cs typeface="Arial" panose="020B0604020202020204" pitchFamily="34" charset="0"/>
              </a:rPr>
              <a:t>(10,9%), Ab und zu (63,0%)</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Q13 </a:t>
            </a:r>
            <a:r>
              <a:rPr lang="de-DE" sz="1600" dirty="0">
                <a:latin typeface="Arial" panose="020B0604020202020204" pitchFamily="34" charset="0"/>
                <a:cs typeface="Arial" panose="020B0604020202020204" pitchFamily="34" charset="0"/>
              </a:rPr>
              <a:t>– Planst du im Voraus, welche Locations du am Abend besuchst</a:t>
            </a:r>
            <a:r>
              <a:rPr lang="de-DE" sz="1600" dirty="0">
                <a:latin typeface="Arial" panose="020B0604020202020204" pitchFamily="34" charset="0"/>
                <a:cs typeface="Arial" panose="020B0604020202020204" pitchFamily="34" charset="0"/>
              </a:rPr>
              <a:t>? * </a:t>
            </a:r>
            <a:r>
              <a:rPr lang="de-DE" sz="1600" b="1" dirty="0">
                <a:latin typeface="Arial" panose="020B0604020202020204" pitchFamily="34" charset="0"/>
                <a:cs typeface="Arial" panose="020B0604020202020204" pitchFamily="34" charset="0"/>
              </a:rPr>
              <a:t>Q18e: Social Media</a:t>
            </a:r>
            <a:r>
              <a:rPr lang="de-DE" sz="1600" dirty="0">
                <a:latin typeface="Arial" panose="020B0604020202020204" pitchFamily="34" charset="0"/>
                <a:cs typeface="Arial" panose="020B0604020202020204" pitchFamily="34" charset="0"/>
              </a:rPr>
              <a:t> – Woher beziehst du Informationen über Locations?</a:t>
            </a:r>
            <a:r>
              <a:rPr lang="de-DE" sz="900" dirty="0">
                <a:solidFill>
                  <a:prstClr val="white"/>
                </a:solidFill>
                <a:latin typeface="Arial" panose="020B0604020202020204" pitchFamily="34" charset="0"/>
                <a:cs typeface="Arial" panose="020B0604020202020204" pitchFamily="34" charset="0"/>
              </a:rPr>
              <a:t> (Kreuztabelle)</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 </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97</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14</a:t>
            </a:fld>
            <a:endParaRPr lang="de-DE"/>
          </a:p>
        </p:txBody>
      </p:sp>
      <p:graphicFrame>
        <p:nvGraphicFramePr>
          <p:cNvPr id="12" name="Diagramm 11"/>
          <p:cNvGraphicFramePr>
            <a:graphicFrameLocks/>
          </p:cNvGraphicFramePr>
          <p:nvPr>
            <p:extLst>
              <p:ext uri="{D42A27DB-BD31-4B8C-83A1-F6EECF244321}">
                <p14:modId xmlns:p14="http://schemas.microsoft.com/office/powerpoint/2010/main" val="879122249"/>
              </p:ext>
            </p:extLst>
          </p:nvPr>
        </p:nvGraphicFramePr>
        <p:xfrm>
          <a:off x="1187624" y="1635150"/>
          <a:ext cx="6603404"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2872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2. Social Media </a:t>
            </a:r>
            <a:r>
              <a:rPr lang="de-DE" sz="2000" dirty="0">
                <a:latin typeface="Arial" panose="020B0604020202020204" pitchFamily="34" charset="0"/>
                <a:cs typeface="Arial" panose="020B0604020202020204" pitchFamily="34" charset="0"/>
              </a:rPr>
              <a:t>– Funktion: Vordefinierte 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Gesamt: Ja </a:t>
            </a:r>
            <a:r>
              <a:rPr lang="de-DE" sz="1600" dirty="0" smtClean="0">
                <a:latin typeface="Arial" panose="020B0604020202020204" pitchFamily="34" charset="0"/>
                <a:cs typeface="Arial" panose="020B0604020202020204" pitchFamily="34" charset="0"/>
              </a:rPr>
              <a:t>(79,7%), </a:t>
            </a:r>
            <a:r>
              <a:rPr lang="de-DE" sz="1600" dirty="0">
                <a:latin typeface="Arial" panose="020B0604020202020204" pitchFamily="34" charset="0"/>
                <a:cs typeface="Arial" panose="020B0604020202020204" pitchFamily="34" charset="0"/>
              </a:rPr>
              <a:t>Nein </a:t>
            </a:r>
            <a:r>
              <a:rPr lang="de-DE" sz="1600" dirty="0" smtClean="0">
                <a:latin typeface="Arial" panose="020B0604020202020204" pitchFamily="34" charset="0"/>
                <a:cs typeface="Arial" panose="020B0604020202020204" pitchFamily="34" charset="0"/>
              </a:rPr>
              <a:t>(20,3%)</a:t>
            </a:r>
          </a:p>
          <a:p>
            <a:pPr marL="720725" indent="-274638"/>
            <a:r>
              <a:rPr lang="de-DE" sz="1600" dirty="0" smtClean="0">
                <a:latin typeface="Arial" panose="020B0604020202020204" pitchFamily="34" charset="0"/>
                <a:cs typeface="Arial" panose="020B0604020202020204" pitchFamily="34" charset="0"/>
              </a:rPr>
              <a:t>„</a:t>
            </a:r>
            <a:r>
              <a:rPr lang="de-DE" sz="1600" dirty="0">
                <a:latin typeface="Arial" panose="020B0604020202020204" pitchFamily="34" charset="0"/>
                <a:cs typeface="Arial" panose="020B0604020202020204" pitchFamily="34" charset="0"/>
              </a:rPr>
              <a:t>Ja“ ist um </a:t>
            </a:r>
            <a:r>
              <a:rPr lang="de-DE" sz="1600" dirty="0" smtClean="0">
                <a:latin typeface="Arial" panose="020B0604020202020204" pitchFamily="34" charset="0"/>
                <a:cs typeface="Arial" panose="020B0604020202020204" pitchFamily="34" charset="0"/>
              </a:rPr>
              <a:t>8,98% </a:t>
            </a:r>
            <a:r>
              <a:rPr lang="de-DE" sz="1600" dirty="0">
                <a:latin typeface="Arial" panose="020B0604020202020204" pitchFamily="34" charset="0"/>
                <a:cs typeface="Arial" panose="020B0604020202020204" pitchFamily="34" charset="0"/>
              </a:rPr>
              <a:t>höher bei den Teilnehmern die angegeben haben Informationen über Social Media zu beziehen.</a:t>
            </a: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Q14 </a:t>
            </a:r>
            <a:r>
              <a:rPr lang="de-DE" sz="1600" dirty="0">
                <a:latin typeface="Arial" panose="020B0604020202020204" pitchFamily="34" charset="0"/>
                <a:cs typeface="Arial" panose="020B0604020202020204" pitchFamily="34" charset="0"/>
              </a:rPr>
              <a:t>– Würdest du eine vordefinierte Happy Hour Route nutzen</a:t>
            </a:r>
            <a:r>
              <a:rPr lang="de-DE" sz="1600" dirty="0">
                <a:latin typeface="Arial" panose="020B0604020202020204" pitchFamily="34" charset="0"/>
                <a:cs typeface="Arial" panose="020B0604020202020204" pitchFamily="34" charset="0"/>
              </a:rPr>
              <a:t>? * </a:t>
            </a:r>
            <a:r>
              <a:rPr lang="de-DE" sz="1600" b="1" dirty="0">
                <a:latin typeface="Arial" panose="020B0604020202020204" pitchFamily="34" charset="0"/>
                <a:cs typeface="Arial" panose="020B0604020202020204" pitchFamily="34" charset="0"/>
              </a:rPr>
              <a:t>Q18e: Social Media</a:t>
            </a:r>
            <a:r>
              <a:rPr lang="de-DE" sz="1600" dirty="0">
                <a:latin typeface="Arial" panose="020B0604020202020204" pitchFamily="34" charset="0"/>
                <a:cs typeface="Arial" panose="020B0604020202020204" pitchFamily="34" charset="0"/>
              </a:rPr>
              <a:t> – Woher beziehst du Informationen über Locations?</a:t>
            </a:r>
            <a:r>
              <a:rPr lang="de-DE" sz="900" dirty="0">
                <a:solidFill>
                  <a:prstClr val="white"/>
                </a:solidFill>
                <a:latin typeface="Arial" panose="020B0604020202020204" pitchFamily="34" charset="0"/>
                <a:cs typeface="Arial" panose="020B0604020202020204" pitchFamily="34" charset="0"/>
              </a:rPr>
              <a:t> (Kreuztabelle</a:t>
            </a:r>
            <a:r>
              <a:rPr lang="de-DE" sz="900" dirty="0" smtClean="0">
                <a:solidFill>
                  <a:prstClr val="white"/>
                </a:solidFill>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97</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15</a:t>
            </a:fld>
            <a:endParaRPr lang="de-DE"/>
          </a:p>
        </p:txBody>
      </p:sp>
      <p:graphicFrame>
        <p:nvGraphicFramePr>
          <p:cNvPr id="12" name="Diagramm 11"/>
          <p:cNvGraphicFramePr>
            <a:graphicFrameLocks/>
          </p:cNvGraphicFramePr>
          <p:nvPr>
            <p:extLst>
              <p:ext uri="{D42A27DB-BD31-4B8C-83A1-F6EECF244321}">
                <p14:modId xmlns:p14="http://schemas.microsoft.com/office/powerpoint/2010/main" val="64621641"/>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7630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a:latin typeface="Arial" panose="020B0604020202020204" pitchFamily="34" charset="0"/>
                <a:cs typeface="Arial" panose="020B0604020202020204" pitchFamily="34" charset="0"/>
              </a:rPr>
              <a:t>2. Social Media </a:t>
            </a:r>
            <a:r>
              <a:rPr lang="de-DE" sz="2000" dirty="0">
                <a:latin typeface="Arial" panose="020B0604020202020204" pitchFamily="34" charset="0"/>
                <a:cs typeface="Arial" panose="020B0604020202020204" pitchFamily="34" charset="0"/>
              </a:rPr>
              <a:t>– Funktion: Selbsterstellte Route</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Autofit/>
          </a:bodyPr>
          <a:lstStyle/>
          <a:p>
            <a:pPr marL="720725" indent="-274638"/>
            <a:r>
              <a:rPr lang="de-DE" sz="1600" dirty="0">
                <a:latin typeface="Arial" panose="020B0604020202020204" pitchFamily="34" charset="0"/>
                <a:cs typeface="Arial" panose="020B0604020202020204" pitchFamily="34" charset="0"/>
              </a:rPr>
              <a:t>Gesamt: Ja </a:t>
            </a:r>
            <a:r>
              <a:rPr lang="de-DE" sz="1600" dirty="0" smtClean="0">
                <a:latin typeface="Arial" panose="020B0604020202020204" pitchFamily="34" charset="0"/>
                <a:cs typeface="Arial" panose="020B0604020202020204" pitchFamily="34" charset="0"/>
              </a:rPr>
              <a:t>(31,8%), </a:t>
            </a:r>
            <a:r>
              <a:rPr lang="de-DE" sz="1600" dirty="0">
                <a:latin typeface="Arial" panose="020B0604020202020204" pitchFamily="34" charset="0"/>
                <a:cs typeface="Arial" panose="020B0604020202020204" pitchFamily="34" charset="0"/>
              </a:rPr>
              <a:t>Nein </a:t>
            </a:r>
            <a:r>
              <a:rPr lang="de-DE" sz="1600" dirty="0" smtClean="0">
                <a:latin typeface="Arial" panose="020B0604020202020204" pitchFamily="34" charset="0"/>
                <a:cs typeface="Arial" panose="020B0604020202020204" pitchFamily="34" charset="0"/>
              </a:rPr>
              <a:t>(68,2%)</a:t>
            </a:r>
            <a:endParaRPr lang="de-DE" sz="16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de-DE" sz="1600" b="1" dirty="0" smtClean="0">
                <a:latin typeface="Arial" panose="020B0604020202020204" pitchFamily="34" charset="0"/>
                <a:cs typeface="Arial" panose="020B0604020202020204" pitchFamily="34" charset="0"/>
              </a:rPr>
              <a:t>Q16 </a:t>
            </a:r>
            <a:r>
              <a:rPr lang="de-DE" sz="1600" dirty="0">
                <a:latin typeface="Arial" panose="020B0604020202020204" pitchFamily="34" charset="0"/>
                <a:cs typeface="Arial" panose="020B0604020202020204" pitchFamily="34" charset="0"/>
              </a:rPr>
              <a:t>– Würdest du gerne eine Happy Hour Route selber erstellen</a:t>
            </a:r>
            <a:r>
              <a:rPr lang="de-DE" sz="1600" dirty="0">
                <a:latin typeface="Arial" panose="020B0604020202020204" pitchFamily="34" charset="0"/>
                <a:cs typeface="Arial" panose="020B0604020202020204" pitchFamily="34" charset="0"/>
              </a:rPr>
              <a:t>? * </a:t>
            </a:r>
            <a:r>
              <a:rPr lang="de-DE" sz="1600" b="1" dirty="0">
                <a:latin typeface="Arial" panose="020B0604020202020204" pitchFamily="34" charset="0"/>
                <a:cs typeface="Arial" panose="020B0604020202020204" pitchFamily="34" charset="0"/>
              </a:rPr>
              <a:t>Q18e: Social Media</a:t>
            </a:r>
            <a:r>
              <a:rPr lang="de-DE" sz="1600" dirty="0">
                <a:latin typeface="Arial" panose="020B0604020202020204" pitchFamily="34" charset="0"/>
                <a:cs typeface="Arial" panose="020B0604020202020204" pitchFamily="34" charset="0"/>
              </a:rPr>
              <a:t> – Woher beziehst du Informationen über Locations?</a:t>
            </a:r>
            <a:r>
              <a:rPr lang="de-DE" sz="900" dirty="0">
                <a:solidFill>
                  <a:prstClr val="white"/>
                </a:solidFill>
                <a:latin typeface="Arial" panose="020B0604020202020204" pitchFamily="34" charset="0"/>
                <a:cs typeface="Arial" panose="020B0604020202020204" pitchFamily="34" charset="0"/>
              </a:rPr>
              <a:t> (Kreuztabelle)</a:t>
            </a:r>
            <a:r>
              <a:rPr lang="de-DE" sz="1600" dirty="0">
                <a:latin typeface="Arial" panose="020B0604020202020204" pitchFamily="34" charset="0"/>
                <a:cs typeface="Arial" panose="020B0604020202020204" pitchFamily="34" charset="0"/>
              </a:rPr>
              <a:t> </a:t>
            </a:r>
            <a:r>
              <a:rPr lang="de-DE" sz="1600" dirty="0" smtClean="0">
                <a:latin typeface="Arial" panose="020B0604020202020204" pitchFamily="34" charset="0"/>
                <a:cs typeface="Arial" panose="020B0604020202020204" pitchFamily="34" charset="0"/>
              </a:rPr>
              <a:t> </a:t>
            </a:r>
            <a:endParaRPr lang="de-DE" sz="1600" dirty="0">
              <a:latin typeface="Arial" panose="020B0604020202020204" pitchFamily="34" charset="0"/>
              <a:cs typeface="Arial" panose="020B0604020202020204" pitchFamily="34" charset="0"/>
            </a:endParaRPr>
          </a:p>
        </p:txBody>
      </p:sp>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a:t>
            </a:r>
            <a:r>
              <a:rPr lang="de-DE" sz="1400" dirty="0" smtClean="0">
                <a:solidFill>
                  <a:schemeClr val="tx1"/>
                </a:solidFill>
                <a:latin typeface="Arial" panose="020B0604020202020204" pitchFamily="34" charset="0"/>
                <a:cs typeface="Arial" panose="020B0604020202020204" pitchFamily="34" charset="0"/>
              </a:rPr>
              <a:t>97</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16</a:t>
            </a:fld>
            <a:endParaRPr lang="de-DE"/>
          </a:p>
        </p:txBody>
      </p:sp>
      <p:graphicFrame>
        <p:nvGraphicFramePr>
          <p:cNvPr id="12" name="Diagramm 11"/>
          <p:cNvGraphicFramePr>
            <a:graphicFrameLocks/>
          </p:cNvGraphicFramePr>
          <p:nvPr>
            <p:extLst>
              <p:ext uri="{D42A27DB-BD31-4B8C-83A1-F6EECF244321}">
                <p14:modId xmlns:p14="http://schemas.microsoft.com/office/powerpoint/2010/main" val="2657822722"/>
              </p:ext>
            </p:extLst>
          </p:nvPr>
        </p:nvGraphicFramePr>
        <p:xfrm>
          <a:off x="1331640" y="1635150"/>
          <a:ext cx="6459388" cy="3450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5740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68760"/>
            <a:ext cx="8229600" cy="5184576"/>
          </a:xfrm>
        </p:spPr>
        <p:txBody>
          <a:bodyPr>
            <a:normAutofit/>
          </a:bodyPr>
          <a:lstStyle/>
          <a:p>
            <a:pPr>
              <a:spcBef>
                <a:spcPts val="0"/>
              </a:spcBef>
              <a:defRPr/>
            </a:pPr>
            <a:endParaRPr lang="de-DE" sz="1600" dirty="0" smtClean="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smtClean="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a:p>
            <a:pPr>
              <a:spcBef>
                <a:spcPts val="0"/>
              </a:spcBef>
              <a:defRPr/>
            </a:pPr>
            <a:endParaRPr lang="de-DE" sz="1600" dirty="0">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12"/>
          </p:nvPr>
        </p:nvSpPr>
        <p:spPr/>
        <p:txBody>
          <a:bodyPr/>
          <a:lstStyle/>
          <a:p>
            <a:fld id="{6C6AE60A-B69C-4790-82F7-3882EDF23186}" type="slidenum">
              <a:rPr lang="de-DE" smtClean="0"/>
              <a:t>17</a:t>
            </a:fld>
            <a:endParaRPr lang="de-DE"/>
          </a:p>
        </p:txBody>
      </p:sp>
      <p:sp>
        <p:nvSpPr>
          <p:cNvPr id="5"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3. </a:t>
            </a:r>
            <a:r>
              <a:rPr lang="de-DE" sz="2000" b="1" dirty="0" smtClean="0">
                <a:latin typeface="Arial" panose="020B0604020202020204" pitchFamily="34" charset="0"/>
                <a:cs typeface="Arial" panose="020B0604020202020204" pitchFamily="34" charset="0"/>
              </a:rPr>
              <a:t>Erkenntnisse </a:t>
            </a:r>
            <a:r>
              <a:rPr lang="de-DE" sz="2000" dirty="0" smtClean="0">
                <a:latin typeface="Arial" panose="020B0604020202020204" pitchFamily="34" charset="0"/>
                <a:cs typeface="Arial" panose="020B0604020202020204" pitchFamily="34" charset="0"/>
              </a:rPr>
              <a:t>– Zusammenfassung</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199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extLst>
              <p:ext uri="{D42A27DB-BD31-4B8C-83A1-F6EECF244321}">
                <p14:modId xmlns:p14="http://schemas.microsoft.com/office/powerpoint/2010/main" val="3348861530"/>
              </p:ext>
            </p:extLst>
          </p:nvPr>
        </p:nvGraphicFramePr>
        <p:xfrm>
          <a:off x="251520" y="1196752"/>
          <a:ext cx="8568952" cy="5256582"/>
        </p:xfrm>
        <a:graphic>
          <a:graphicData uri="http://schemas.openxmlformats.org/drawingml/2006/table">
            <a:tbl>
              <a:tblPr firstRow="1" bandRow="1">
                <a:tableStyleId>{5C22544A-7EE6-4342-B048-85BDC9FD1C3A}</a:tableStyleId>
              </a:tblPr>
              <a:tblGrid>
                <a:gridCol w="1885202"/>
                <a:gridCol w="6683750"/>
              </a:tblGrid>
              <a:tr h="338362">
                <a:tc>
                  <a:txBody>
                    <a:bodyPr/>
                    <a:lstStyle/>
                    <a:p>
                      <a:r>
                        <a:rPr lang="de-DE" sz="1600" dirty="0" smtClean="0">
                          <a:latin typeface="Arial" panose="020B0604020202020204" pitchFamily="34" charset="0"/>
                          <a:cs typeface="Arial" panose="020B0604020202020204" pitchFamily="34" charset="0"/>
                        </a:rPr>
                        <a:t>Team</a:t>
                      </a:r>
                      <a:endParaRPr lang="de-DE" sz="1600" dirty="0">
                        <a:latin typeface="Arial" panose="020B0604020202020204" pitchFamily="34" charset="0"/>
                        <a:cs typeface="Arial" panose="020B0604020202020204" pitchFamily="34" charset="0"/>
                      </a:endParaRPr>
                    </a:p>
                  </a:txBody>
                  <a:tcPr>
                    <a:solidFill>
                      <a:srgbClr val="3F51B5"/>
                    </a:solidFill>
                  </a:tcPr>
                </a:tc>
                <a:tc>
                  <a:txBody>
                    <a:bodyPr/>
                    <a:lstStyle/>
                    <a:p>
                      <a:r>
                        <a:rPr lang="de-DE" sz="1600" dirty="0" smtClean="0">
                          <a:latin typeface="Arial" panose="020B0604020202020204" pitchFamily="34" charset="0"/>
                          <a:cs typeface="Arial" panose="020B0604020202020204" pitchFamily="34" charset="0"/>
                        </a:rPr>
                        <a:t>Kommentar</a:t>
                      </a:r>
                      <a:endParaRPr lang="de-DE" sz="1600" dirty="0">
                        <a:latin typeface="Arial" panose="020B0604020202020204" pitchFamily="34" charset="0"/>
                        <a:cs typeface="Arial" panose="020B0604020202020204" pitchFamily="34" charset="0"/>
                      </a:endParaRPr>
                    </a:p>
                  </a:txBody>
                  <a:tcPr>
                    <a:solidFill>
                      <a:srgbClr val="3F51B5"/>
                    </a:solidFill>
                  </a:tcPr>
                </a:tc>
              </a:tr>
              <a:tr h="1075308">
                <a:tc>
                  <a:txBody>
                    <a:bodyPr/>
                    <a:lstStyle/>
                    <a:p>
                      <a:r>
                        <a:rPr lang="de-DE" sz="1600" dirty="0" smtClean="0">
                          <a:latin typeface="Arial" panose="020B0604020202020204" pitchFamily="34" charset="0"/>
                          <a:cs typeface="Arial" panose="020B0604020202020204" pitchFamily="34" charset="0"/>
                        </a:rPr>
                        <a:t>Marketing</a:t>
                      </a:r>
                      <a:endParaRPr lang="de-DE" sz="1600" dirty="0">
                        <a:latin typeface="Arial" panose="020B0604020202020204" pitchFamily="34" charset="0"/>
                        <a:cs typeface="Arial" panose="020B0604020202020204" pitchFamily="34"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de-DE" sz="1600" dirty="0">
                        <a:latin typeface="Arial" panose="020B0604020202020204" pitchFamily="34" charset="0"/>
                        <a:cs typeface="Arial" panose="020B0604020202020204" pitchFamily="34" charset="0"/>
                      </a:endParaRPr>
                    </a:p>
                  </a:txBody>
                  <a:tcPr/>
                </a:tc>
              </a:tr>
              <a:tr h="1360626">
                <a:tc>
                  <a:txBody>
                    <a:bodyPr/>
                    <a:lstStyle/>
                    <a:p>
                      <a:r>
                        <a:rPr lang="de-DE" sz="1600" dirty="0" smtClean="0">
                          <a:latin typeface="Arial" panose="020B0604020202020204" pitchFamily="34" charset="0"/>
                          <a:cs typeface="Arial" panose="020B0604020202020204" pitchFamily="34" charset="0"/>
                        </a:rPr>
                        <a:t>Frontend</a:t>
                      </a:r>
                      <a:endParaRPr lang="de-DE"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endParaRPr lang="de-DE" sz="1600" dirty="0">
                        <a:latin typeface="Arial" panose="020B0604020202020204" pitchFamily="34" charset="0"/>
                        <a:cs typeface="Arial" panose="020B0604020202020204" pitchFamily="34" charset="0"/>
                      </a:endParaRPr>
                    </a:p>
                  </a:txBody>
                  <a:tcPr/>
                </a:tc>
              </a:tr>
              <a:tr h="1571604">
                <a:tc>
                  <a:txBody>
                    <a:bodyPr/>
                    <a:lstStyle/>
                    <a:p>
                      <a:r>
                        <a:rPr lang="de-DE" sz="1600" dirty="0" smtClean="0">
                          <a:latin typeface="Arial" panose="020B0604020202020204" pitchFamily="34" charset="0"/>
                          <a:cs typeface="Arial" panose="020B0604020202020204" pitchFamily="34" charset="0"/>
                        </a:rPr>
                        <a:t>Design</a:t>
                      </a:r>
                      <a:endParaRPr lang="de-DE"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endParaRPr lang="de-DE" sz="1600" dirty="0">
                        <a:latin typeface="Arial" panose="020B0604020202020204" pitchFamily="34" charset="0"/>
                        <a:cs typeface="Arial" panose="020B0604020202020204" pitchFamily="34" charset="0"/>
                      </a:endParaRPr>
                    </a:p>
                  </a:txBody>
                  <a:tcPr/>
                </a:tc>
              </a:tr>
              <a:tr h="910682">
                <a:tc>
                  <a:txBody>
                    <a:bodyPr/>
                    <a:lstStyle/>
                    <a:p>
                      <a:r>
                        <a:rPr lang="de-DE" sz="1600" dirty="0" smtClean="0">
                          <a:latin typeface="Arial" panose="020B0604020202020204" pitchFamily="34" charset="0"/>
                          <a:cs typeface="Arial" panose="020B0604020202020204" pitchFamily="34" charset="0"/>
                        </a:rPr>
                        <a:t>Backend</a:t>
                      </a:r>
                      <a:endParaRPr lang="de-DE"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endParaRPr lang="de-DE" sz="1600" dirty="0">
                        <a:latin typeface="Arial" panose="020B0604020202020204" pitchFamily="34" charset="0"/>
                        <a:cs typeface="Arial" panose="020B0604020202020204" pitchFamily="34" charset="0"/>
                      </a:endParaRPr>
                    </a:p>
                  </a:txBody>
                  <a:tcPr/>
                </a:tc>
              </a:tr>
            </a:tbl>
          </a:graphicData>
        </a:graphic>
      </p:graphicFrame>
      <p:sp>
        <p:nvSpPr>
          <p:cNvPr id="5"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3. </a:t>
            </a:r>
            <a:r>
              <a:rPr lang="de-DE" sz="2000" b="1" dirty="0" smtClean="0">
                <a:latin typeface="Arial" panose="020B0604020202020204" pitchFamily="34" charset="0"/>
                <a:cs typeface="Arial" panose="020B0604020202020204" pitchFamily="34" charset="0"/>
              </a:rPr>
              <a:t>Erkenntnisse </a:t>
            </a:r>
            <a:r>
              <a:rPr lang="de-DE" sz="2000" dirty="0" smtClean="0">
                <a:latin typeface="Arial" panose="020B0604020202020204" pitchFamily="34" charset="0"/>
                <a:cs typeface="Arial" panose="020B0604020202020204" pitchFamily="34" charset="0"/>
              </a:rPr>
              <a:t>– Teamübersicht</a:t>
            </a:r>
            <a:endParaRPr lang="de-DE" sz="2000" dirty="0">
              <a:latin typeface="Arial" panose="020B0604020202020204" pitchFamily="34" charset="0"/>
              <a:cs typeface="Arial" panose="020B0604020202020204" pitchFamily="34" charset="0"/>
            </a:endParaRPr>
          </a:p>
        </p:txBody>
      </p:sp>
      <p:sp>
        <p:nvSpPr>
          <p:cNvPr id="6" name="Foliennummernplatzhalter 5"/>
          <p:cNvSpPr>
            <a:spLocks noGrp="1"/>
          </p:cNvSpPr>
          <p:nvPr>
            <p:ph type="sldNum" sz="quarter" idx="12"/>
          </p:nvPr>
        </p:nvSpPr>
        <p:spPr/>
        <p:txBody>
          <a:bodyPr/>
          <a:lstStyle/>
          <a:p>
            <a:fld id="{6C6AE60A-B69C-4790-82F7-3882EDF23186}" type="slidenum">
              <a:rPr lang="de-DE" smtClean="0"/>
              <a:t>18</a:t>
            </a:fld>
            <a:endParaRPr lang="de-DE"/>
          </a:p>
        </p:txBody>
      </p:sp>
    </p:spTree>
    <p:extLst>
      <p:ext uri="{BB962C8B-B14F-4D97-AF65-F5344CB8AC3E}">
        <p14:creationId xmlns:p14="http://schemas.microsoft.com/office/powerpoint/2010/main" val="382308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uppieren 22"/>
          <p:cNvGrpSpPr/>
          <p:nvPr/>
        </p:nvGrpSpPr>
        <p:grpSpPr>
          <a:xfrm>
            <a:off x="-19050" y="2987638"/>
            <a:ext cx="8892480" cy="504056"/>
            <a:chOff x="-22860" y="1655088"/>
            <a:chExt cx="8892480" cy="504056"/>
          </a:xfrm>
        </p:grpSpPr>
        <p:sp>
          <p:nvSpPr>
            <p:cNvPr id="24" name="Rechteck 23"/>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Verzögerung 24"/>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3</a:t>
              </a:r>
              <a:endParaRPr lang="de-DE" b="1" dirty="0">
                <a:solidFill>
                  <a:schemeClr val="bg1"/>
                </a:solidFill>
                <a:latin typeface="Arial" panose="020B0604020202020204" pitchFamily="34" charset="0"/>
                <a:cs typeface="Arial" panose="020B0604020202020204" pitchFamily="34" charset="0"/>
              </a:endParaRPr>
            </a:p>
          </p:txBody>
        </p:sp>
        <p:sp>
          <p:nvSpPr>
            <p:cNvPr id="26" name="Rechteck 25"/>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5" name="Gruppieren 14"/>
          <p:cNvGrpSpPr/>
          <p:nvPr/>
        </p:nvGrpSpPr>
        <p:grpSpPr>
          <a:xfrm>
            <a:off x="-22860" y="2358405"/>
            <a:ext cx="8892480" cy="504056"/>
            <a:chOff x="-22860" y="1655088"/>
            <a:chExt cx="8892480" cy="504056"/>
          </a:xfrm>
        </p:grpSpPr>
        <p:sp>
          <p:nvSpPr>
            <p:cNvPr id="16" name="Rechteck 15"/>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lussdiagramm: Verzögerung 16"/>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2</a:t>
              </a:r>
              <a:endParaRPr lang="de-DE" b="1" dirty="0">
                <a:solidFill>
                  <a:schemeClr val="bg1"/>
                </a:solidFill>
                <a:latin typeface="Arial" panose="020B0604020202020204" pitchFamily="34" charset="0"/>
                <a:cs typeface="Arial" panose="020B0604020202020204" pitchFamily="34" charset="0"/>
              </a:endParaRPr>
            </a:p>
          </p:txBody>
        </p:sp>
        <p:sp>
          <p:nvSpPr>
            <p:cNvPr id="18" name="Rechteck 1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Titel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000" b="1" dirty="0" smtClean="0">
                <a:latin typeface="Arial" panose="020B0604020202020204" pitchFamily="34" charset="0"/>
                <a:cs typeface="Arial" panose="020B0604020202020204" pitchFamily="34" charset="0"/>
              </a:rPr>
              <a:t>Agenda</a:t>
            </a:r>
            <a:endParaRPr lang="de-DE" sz="2000" dirty="0">
              <a:latin typeface="Arial" panose="020B0604020202020204" pitchFamily="34" charset="0"/>
              <a:cs typeface="Arial" panose="020B0604020202020204" pitchFamily="34" charset="0"/>
            </a:endParaRPr>
          </a:p>
        </p:txBody>
      </p:sp>
      <p:grpSp>
        <p:nvGrpSpPr>
          <p:cNvPr id="12" name="Gruppieren 11"/>
          <p:cNvGrpSpPr/>
          <p:nvPr/>
        </p:nvGrpSpPr>
        <p:grpSpPr>
          <a:xfrm>
            <a:off x="-22860" y="1721763"/>
            <a:ext cx="8892480" cy="504056"/>
            <a:chOff x="-22860" y="1655088"/>
            <a:chExt cx="8892480" cy="504056"/>
          </a:xfrm>
        </p:grpSpPr>
        <p:sp>
          <p:nvSpPr>
            <p:cNvPr id="13" name="Rechteck 12"/>
            <p:cNvSpPr/>
            <p:nvPr/>
          </p:nvSpPr>
          <p:spPr>
            <a:xfrm>
              <a:off x="573405" y="1693188"/>
              <a:ext cx="8256592" cy="432000"/>
            </a:xfrm>
            <a:prstGeom prst="rect">
              <a:avLst/>
            </a:prstGeom>
            <a:gradFill flip="none" rotWithShape="1">
              <a:gsLst>
                <a:gs pos="0">
                  <a:srgbClr val="3F51B5"/>
                </a:gs>
                <a:gs pos="48000">
                  <a:schemeClr val="accent1">
                    <a:tint val="44500"/>
                    <a:satMod val="160000"/>
                  </a:schemeClr>
                </a:gs>
                <a:gs pos="90000">
                  <a:schemeClr val="bg1"/>
                </a:gs>
                <a:gs pos="70000">
                  <a:schemeClr val="accent1">
                    <a:tint val="23500"/>
                    <a:satMod val="16000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lussdiagramm: Verzögerung 10"/>
            <p:cNvSpPr/>
            <p:nvPr/>
          </p:nvSpPr>
          <p:spPr>
            <a:xfrm>
              <a:off x="-11905" y="1665107"/>
              <a:ext cx="504000" cy="486000"/>
            </a:xfrm>
            <a:prstGeom prst="flowChartDelay">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bg1"/>
                  </a:solidFill>
                  <a:latin typeface="Arial" panose="020B0604020202020204" pitchFamily="34" charset="0"/>
                  <a:cs typeface="Arial" panose="020B0604020202020204" pitchFamily="34" charset="0"/>
                </a:rPr>
                <a:t>1</a:t>
              </a:r>
              <a:endParaRPr lang="de-DE" b="1" dirty="0">
                <a:solidFill>
                  <a:schemeClr val="bg1"/>
                </a:solidFill>
                <a:latin typeface="Arial" panose="020B0604020202020204" pitchFamily="34" charset="0"/>
                <a:cs typeface="Arial" panose="020B0604020202020204" pitchFamily="34" charset="0"/>
              </a:endParaRPr>
            </a:p>
          </p:txBody>
        </p:sp>
        <p:sp>
          <p:nvSpPr>
            <p:cNvPr id="8" name="Rechteck 7"/>
            <p:cNvSpPr/>
            <p:nvPr/>
          </p:nvSpPr>
          <p:spPr>
            <a:xfrm>
              <a:off x="-22860" y="1655088"/>
              <a:ext cx="8892480" cy="504056"/>
            </a:xfrm>
            <a:prstGeom prst="rect">
              <a:avLst/>
            </a:prstGeom>
            <a:noFill/>
            <a:ln w="9525">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 name="Inhaltsplatzhalter 2"/>
          <p:cNvSpPr>
            <a:spLocks noGrp="1"/>
          </p:cNvSpPr>
          <p:nvPr>
            <p:ph idx="1"/>
          </p:nvPr>
        </p:nvSpPr>
        <p:spPr>
          <a:xfrm>
            <a:off x="492095" y="1565910"/>
            <a:ext cx="7874665" cy="4525963"/>
          </a:xfrm>
          <a:ln w="12700">
            <a:noFill/>
          </a:ln>
        </p:spPr>
        <p:txBody>
          <a:bodyPr>
            <a:normAutofit/>
          </a:bodyPr>
          <a:lstStyle/>
          <a:p>
            <a:pPr marL="0" indent="0">
              <a:lnSpc>
                <a:spcPct val="243000"/>
              </a:lnSpc>
              <a:buNone/>
            </a:pPr>
            <a:r>
              <a:rPr lang="de-DE" sz="1600" b="1" dirty="0" smtClean="0">
                <a:latin typeface="Arial" panose="020B0604020202020204" pitchFamily="34" charset="0"/>
                <a:cs typeface="Arial" panose="020B0604020202020204" pitchFamily="34" charset="0"/>
              </a:rPr>
              <a:t>Allgemeines</a:t>
            </a:r>
          </a:p>
          <a:p>
            <a:pPr marL="0" indent="0">
              <a:lnSpc>
                <a:spcPct val="243000"/>
              </a:lnSpc>
              <a:buNone/>
            </a:pPr>
            <a:r>
              <a:rPr lang="de-DE" sz="1600" b="1" dirty="0" smtClean="0">
                <a:latin typeface="Arial" panose="020B0604020202020204" pitchFamily="34" charset="0"/>
                <a:cs typeface="Arial" panose="020B0604020202020204" pitchFamily="34" charset="0"/>
              </a:rPr>
              <a:t>Social Media</a:t>
            </a:r>
          </a:p>
          <a:p>
            <a:pPr marL="0" indent="0">
              <a:lnSpc>
                <a:spcPct val="243000"/>
              </a:lnSpc>
              <a:buNone/>
            </a:pPr>
            <a:r>
              <a:rPr lang="de-DE" sz="1600" b="1" dirty="0" smtClean="0">
                <a:latin typeface="Arial" panose="020B0604020202020204" pitchFamily="34" charset="0"/>
                <a:cs typeface="Arial" panose="020B0604020202020204" pitchFamily="34" charset="0"/>
              </a:rPr>
              <a:t>Erkenntnisse</a:t>
            </a:r>
            <a:endParaRPr lang="de-DE" sz="1600" b="1" dirty="0">
              <a:latin typeface="Arial" panose="020B0604020202020204" pitchFamily="34" charset="0"/>
              <a:cs typeface="Arial" panose="020B0604020202020204" pitchFamily="34" charset="0"/>
            </a:endParaRPr>
          </a:p>
        </p:txBody>
      </p:sp>
      <p:sp>
        <p:nvSpPr>
          <p:cNvPr id="14" name="Foliennummernplatzhalter 13"/>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504115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469062" y="1512094"/>
            <a:ext cx="8208000" cy="157782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a:solidFill>
                  <a:schemeClr val="bg1"/>
                </a:solidFill>
                <a:latin typeface="Arial" panose="020B0604020202020204" pitchFamily="34" charset="0"/>
                <a:cs typeface="Arial" panose="020B0604020202020204" pitchFamily="34" charset="0"/>
              </a:rPr>
              <a:t>Ziel </a:t>
            </a:r>
            <a:r>
              <a:rPr lang="de-DE" sz="1600" dirty="0" smtClean="0">
                <a:solidFill>
                  <a:schemeClr val="bg1"/>
                </a:solidFill>
                <a:latin typeface="Arial" panose="020B0604020202020204" pitchFamily="34" charset="0"/>
                <a:cs typeface="Arial" panose="020B0604020202020204" pitchFamily="34" charset="0"/>
              </a:rPr>
              <a:t>dieser Umfrage ist es einen Überblick über den potentiellen Markt für „Go Happy“ zu bekommen. </a:t>
            </a:r>
            <a:r>
              <a:rPr lang="de-DE" sz="1600" dirty="0">
                <a:solidFill>
                  <a:schemeClr val="bg1"/>
                </a:solidFill>
                <a:latin typeface="Arial" panose="020B0604020202020204" pitchFamily="34" charset="0"/>
                <a:cs typeface="Arial" panose="020B0604020202020204" pitchFamily="34" charset="0"/>
              </a:rPr>
              <a:t>Bei der Auswertung der Umfrage sind zwei Aspekte ausschlaggebend. Zum einen sollen Impulse zur Erstellung der Web-Applikationen gewonnen werden </a:t>
            </a:r>
            <a:r>
              <a:rPr lang="de-DE" sz="1600" dirty="0" smtClean="0">
                <a:solidFill>
                  <a:schemeClr val="bg1"/>
                </a:solidFill>
                <a:latin typeface="Arial" panose="020B0604020202020204" pitchFamily="34" charset="0"/>
                <a:cs typeface="Arial" panose="020B0604020202020204" pitchFamily="34" charset="0"/>
              </a:rPr>
              <a:t>(z.B. Funktionen, </a:t>
            </a:r>
            <a:r>
              <a:rPr lang="de-DE" sz="1600" dirty="0">
                <a:solidFill>
                  <a:schemeClr val="bg1"/>
                </a:solidFill>
                <a:latin typeface="Arial" panose="020B0604020202020204" pitchFamily="34" charset="0"/>
                <a:cs typeface="Arial" panose="020B0604020202020204" pitchFamily="34" charset="0"/>
              </a:rPr>
              <a:t>etc. die </a:t>
            </a:r>
            <a:r>
              <a:rPr lang="de-DE" sz="1600" dirty="0" smtClean="0">
                <a:solidFill>
                  <a:schemeClr val="bg1"/>
                </a:solidFill>
                <a:latin typeface="Arial" panose="020B0604020202020204" pitchFamily="34" charset="0"/>
                <a:cs typeface="Arial" panose="020B0604020202020204" pitchFamily="34" charset="0"/>
              </a:rPr>
              <a:t>sich unsere </a:t>
            </a:r>
            <a:r>
              <a:rPr lang="de-DE" sz="1600" dirty="0">
                <a:solidFill>
                  <a:schemeClr val="bg1"/>
                </a:solidFill>
                <a:latin typeface="Arial" panose="020B0604020202020204" pitchFamily="34" charset="0"/>
                <a:cs typeface="Arial" panose="020B0604020202020204" pitchFamily="34" charset="0"/>
              </a:rPr>
              <a:t>Zielgruppe </a:t>
            </a:r>
            <a:r>
              <a:rPr lang="de-DE" sz="1600" dirty="0" smtClean="0">
                <a:solidFill>
                  <a:schemeClr val="bg1"/>
                </a:solidFill>
                <a:latin typeface="Arial" panose="020B0604020202020204" pitchFamily="34" charset="0"/>
                <a:cs typeface="Arial" panose="020B0604020202020204" pitchFamily="34" charset="0"/>
              </a:rPr>
              <a:t>vorstellt) </a:t>
            </a:r>
            <a:r>
              <a:rPr lang="de-DE" sz="1600" dirty="0">
                <a:solidFill>
                  <a:schemeClr val="bg1"/>
                </a:solidFill>
                <a:latin typeface="Arial" panose="020B0604020202020204" pitchFamily="34" charset="0"/>
                <a:cs typeface="Arial" panose="020B0604020202020204" pitchFamily="34" charset="0"/>
              </a:rPr>
              <a:t>und zum anderen sollen die Ergebnisse zielführend bei den </a:t>
            </a:r>
            <a:r>
              <a:rPr lang="de-DE" sz="1600" dirty="0" smtClean="0">
                <a:solidFill>
                  <a:schemeClr val="bg1"/>
                </a:solidFill>
                <a:latin typeface="Arial" panose="020B0604020202020204" pitchFamily="34" charset="0"/>
                <a:cs typeface="Arial" panose="020B0604020202020204" pitchFamily="34" charset="0"/>
              </a:rPr>
              <a:t>zu entwickelnden Marketingstrategien </a:t>
            </a:r>
            <a:r>
              <a:rPr lang="de-DE" sz="1600" dirty="0">
                <a:solidFill>
                  <a:schemeClr val="bg1"/>
                </a:solidFill>
                <a:latin typeface="Arial" panose="020B0604020202020204" pitchFamily="34" charset="0"/>
                <a:cs typeface="Arial" panose="020B0604020202020204" pitchFamily="34" charset="0"/>
              </a:rPr>
              <a:t>beachtet werden </a:t>
            </a:r>
            <a:r>
              <a:rPr lang="de-DE" sz="1600" dirty="0" smtClean="0">
                <a:solidFill>
                  <a:schemeClr val="bg1"/>
                </a:solidFill>
                <a:latin typeface="Arial" panose="020B0604020202020204" pitchFamily="34" charset="0"/>
                <a:cs typeface="Arial" panose="020B0604020202020204" pitchFamily="34" charset="0"/>
              </a:rPr>
              <a:t>(Art der Werbung, </a:t>
            </a:r>
            <a:r>
              <a:rPr lang="de-DE" sz="1600" dirty="0">
                <a:solidFill>
                  <a:schemeClr val="bg1"/>
                </a:solidFill>
                <a:latin typeface="Arial" panose="020B0604020202020204" pitchFamily="34" charset="0"/>
                <a:cs typeface="Arial" panose="020B0604020202020204" pitchFamily="34" charset="0"/>
              </a:rPr>
              <a:t>etc</a:t>
            </a:r>
            <a:r>
              <a:rPr lang="de-DE" sz="1600" dirty="0" smtClean="0">
                <a:solidFill>
                  <a:schemeClr val="bg1"/>
                </a:solidFill>
                <a:latin typeface="Arial" panose="020B0604020202020204" pitchFamily="34" charset="0"/>
                <a:cs typeface="Arial" panose="020B0604020202020204" pitchFamily="34" charset="0"/>
              </a:rPr>
              <a:t>.).</a:t>
            </a:r>
            <a:endParaRPr lang="de-DE" sz="1600" dirty="0">
              <a:latin typeface="Arial" panose="020B0604020202020204" pitchFamily="34" charset="0"/>
              <a:cs typeface="Arial" panose="020B0604020202020204" pitchFamily="34" charset="0"/>
            </a:endParaRPr>
          </a:p>
        </p:txBody>
      </p:sp>
      <p:sp>
        <p:nvSpPr>
          <p:cNvPr id="2" name="Titel 1"/>
          <p:cNvSpPr>
            <a:spLocks noGrp="1"/>
          </p:cNvSpPr>
          <p:nvPr>
            <p:ph type="title"/>
          </p:nvPr>
        </p:nvSpPr>
        <p:spPr>
          <a:xfrm>
            <a:off x="457200" y="274638"/>
            <a:ext cx="8363272"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Ziel, Durchführung und Analyse der Umfrage</a:t>
            </a:r>
            <a:endParaRPr lang="de-DE" sz="2000" dirty="0">
              <a:latin typeface="Arial" panose="020B0604020202020204" pitchFamily="34" charset="0"/>
              <a:cs typeface="Arial" panose="020B0604020202020204" pitchFamily="34" charset="0"/>
            </a:endParaRPr>
          </a:p>
        </p:txBody>
      </p:sp>
      <p:sp>
        <p:nvSpPr>
          <p:cNvPr id="9" name="Rechteck 8"/>
          <p:cNvSpPr/>
          <p:nvPr/>
        </p:nvSpPr>
        <p:spPr>
          <a:xfrm>
            <a:off x="469062" y="3627760"/>
            <a:ext cx="8208000" cy="1097384"/>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smtClean="0">
                <a:solidFill>
                  <a:schemeClr val="bg1"/>
                </a:solidFill>
                <a:latin typeface="Arial" panose="020B0604020202020204" pitchFamily="34" charset="0"/>
                <a:cs typeface="Arial" panose="020B0604020202020204" pitchFamily="34" charset="0"/>
              </a:rPr>
              <a:t>Die Umfrage enthält 25 Fragen, davon 4 zur statistischen Einordnung und gliedert sich in die Teile: Ausgehverhalten, Happy Hours, Route und Informationen zu den Locations. Die Umfrage wurde am 05.12.2014 gestartet und war bis zum 21.12.2014 geöffnet. Die Umfrage wurde über verschiedenen Kanäle verteilt und beworben.</a:t>
            </a:r>
            <a:endParaRPr lang="de-DE" sz="1600" dirty="0">
              <a:latin typeface="Arial" panose="020B0604020202020204" pitchFamily="34" charset="0"/>
              <a:cs typeface="Arial" panose="020B0604020202020204" pitchFamily="34" charset="0"/>
            </a:endParaRPr>
          </a:p>
        </p:txBody>
      </p:sp>
      <p:sp>
        <p:nvSpPr>
          <p:cNvPr id="10" name="Rechteck 9"/>
          <p:cNvSpPr/>
          <p:nvPr/>
        </p:nvSpPr>
        <p:spPr>
          <a:xfrm>
            <a:off x="469062" y="5249912"/>
            <a:ext cx="8208000" cy="936104"/>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a:solidFill>
                  <a:schemeClr val="bg1"/>
                </a:solidFill>
                <a:latin typeface="Arial" panose="020B0604020202020204" pitchFamily="34" charset="0"/>
                <a:cs typeface="Arial" panose="020B0604020202020204" pitchFamily="34" charset="0"/>
              </a:rPr>
              <a:t>Bei der Analyse der Umfrage werden zum einen die Basic </a:t>
            </a:r>
            <a:r>
              <a:rPr lang="de-DE" sz="1600" dirty="0" err="1" smtClean="0">
                <a:solidFill>
                  <a:schemeClr val="bg1"/>
                </a:solidFill>
                <a:latin typeface="Arial" panose="020B0604020202020204" pitchFamily="34" charset="0"/>
                <a:cs typeface="Arial" panose="020B0604020202020204" pitchFamily="34" charset="0"/>
              </a:rPr>
              <a:t>Frequencys</a:t>
            </a:r>
            <a:r>
              <a:rPr lang="de-DE" sz="1600" dirty="0" smtClean="0">
                <a:solidFill>
                  <a:schemeClr val="bg1"/>
                </a:solidFill>
                <a:latin typeface="Arial" panose="020B0604020202020204" pitchFamily="34" charset="0"/>
                <a:cs typeface="Arial" panose="020B0604020202020204" pitchFamily="34" charset="0"/>
              </a:rPr>
              <a:t> </a:t>
            </a:r>
            <a:r>
              <a:rPr lang="de-DE" sz="1600" dirty="0">
                <a:solidFill>
                  <a:schemeClr val="bg1"/>
                </a:solidFill>
                <a:latin typeface="Arial" panose="020B0604020202020204" pitchFamily="34" charset="0"/>
                <a:cs typeface="Arial" panose="020B0604020202020204" pitchFamily="34" charset="0"/>
              </a:rPr>
              <a:t>aber auch verschiedenen </a:t>
            </a:r>
            <a:r>
              <a:rPr lang="de-DE" sz="1600" dirty="0" err="1">
                <a:solidFill>
                  <a:schemeClr val="bg1"/>
                </a:solidFill>
                <a:latin typeface="Arial" panose="020B0604020202020204" pitchFamily="34" charset="0"/>
                <a:cs typeface="Arial" panose="020B0604020202020204" pitchFamily="34" charset="0"/>
              </a:rPr>
              <a:t>Crosstabs</a:t>
            </a:r>
            <a:r>
              <a:rPr lang="de-DE" sz="1600" dirty="0">
                <a:solidFill>
                  <a:schemeClr val="bg1"/>
                </a:solidFill>
                <a:latin typeface="Arial" panose="020B0604020202020204" pitchFamily="34" charset="0"/>
                <a:cs typeface="Arial" panose="020B0604020202020204" pitchFamily="34" charset="0"/>
              </a:rPr>
              <a:t> </a:t>
            </a:r>
            <a:r>
              <a:rPr lang="de-DE" sz="1600" dirty="0" smtClean="0">
                <a:solidFill>
                  <a:schemeClr val="bg1"/>
                </a:solidFill>
                <a:latin typeface="Arial" panose="020B0604020202020204" pitchFamily="34" charset="0"/>
                <a:cs typeface="Arial" panose="020B0604020202020204" pitchFamily="34" charset="0"/>
              </a:rPr>
              <a:t>der Fragen betrachtet. Die Analyse wurde mit Hilfe von Microsoft Excel 2010 und SPSS 20 durchgeführt.</a:t>
            </a:r>
            <a:endParaRPr lang="de-DE" sz="1600" dirty="0">
              <a:latin typeface="Arial" panose="020B0604020202020204" pitchFamily="34" charset="0"/>
              <a:cs typeface="Arial" panose="020B0604020202020204" pitchFamily="34" charset="0"/>
            </a:endParaRPr>
          </a:p>
        </p:txBody>
      </p:sp>
      <p:sp>
        <p:nvSpPr>
          <p:cNvPr id="7" name="Textfeld 6"/>
          <p:cNvSpPr txBox="1"/>
          <p:nvPr/>
        </p:nvSpPr>
        <p:spPr>
          <a:xfrm>
            <a:off x="380162" y="1164997"/>
            <a:ext cx="625492"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Ziel</a:t>
            </a:r>
            <a:endParaRPr lang="de-DE" sz="2000" b="1" dirty="0">
              <a:latin typeface="Arial" panose="020B0604020202020204" pitchFamily="34" charset="0"/>
              <a:cs typeface="Arial" panose="020B0604020202020204" pitchFamily="34" charset="0"/>
            </a:endParaRPr>
          </a:p>
        </p:txBody>
      </p:sp>
      <p:sp>
        <p:nvSpPr>
          <p:cNvPr id="12" name="Textfeld 11"/>
          <p:cNvSpPr txBox="1"/>
          <p:nvPr/>
        </p:nvSpPr>
        <p:spPr>
          <a:xfrm>
            <a:off x="367462" y="3271902"/>
            <a:ext cx="1896673"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Durchführung</a:t>
            </a:r>
            <a:endParaRPr lang="de-DE" sz="2000" b="1" dirty="0">
              <a:latin typeface="Arial" panose="020B0604020202020204" pitchFamily="34" charset="0"/>
              <a:cs typeface="Arial" panose="020B0604020202020204" pitchFamily="34" charset="0"/>
            </a:endParaRPr>
          </a:p>
        </p:txBody>
      </p:sp>
      <p:sp>
        <p:nvSpPr>
          <p:cNvPr id="13" name="Textfeld 12"/>
          <p:cNvSpPr txBox="1"/>
          <p:nvPr/>
        </p:nvSpPr>
        <p:spPr>
          <a:xfrm>
            <a:off x="392861" y="4875202"/>
            <a:ext cx="1168910"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Analyse</a:t>
            </a:r>
            <a:endParaRPr lang="de-DE" sz="2000" b="1" dirty="0">
              <a:latin typeface="Arial" panose="020B0604020202020204" pitchFamily="34" charset="0"/>
              <a:cs typeface="Arial" panose="020B0604020202020204" pitchFamily="34" charset="0"/>
            </a:endParaRPr>
          </a:p>
        </p:txBody>
      </p:sp>
      <p:sp>
        <p:nvSpPr>
          <p:cNvPr id="11" name="Foliennummernplatzhalter 10"/>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567722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469062" y="1512094"/>
            <a:ext cx="8208000" cy="1268834"/>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600" dirty="0" smtClean="0">
                <a:solidFill>
                  <a:schemeClr val="bg1"/>
                </a:solidFill>
                <a:latin typeface="Arial" panose="020B0604020202020204" pitchFamily="34" charset="0"/>
                <a:cs typeface="Arial" panose="020B0604020202020204" pitchFamily="34" charset="0"/>
              </a:rPr>
              <a:t>Mit Hilfe der gesonderten Analyse in Bezug auf Social Media sollen Erkenntnisse gewonnen werden, welche bei der Erarbeitung eines Social Media Marketing Konzepts helfen können. Um die besonderen Charakteristika dieses Bereichs betrachten zu können, wird diese gesonderte Analyse durchgeführt.</a:t>
            </a:r>
            <a:endParaRPr lang="de-DE" sz="1600" dirty="0">
              <a:latin typeface="Arial" panose="020B0604020202020204" pitchFamily="34" charset="0"/>
              <a:cs typeface="Arial" panose="020B0604020202020204" pitchFamily="34" charset="0"/>
            </a:endParaRPr>
          </a:p>
        </p:txBody>
      </p:sp>
      <p:sp>
        <p:nvSpPr>
          <p:cNvPr id="2" name="Titel 1"/>
          <p:cNvSpPr>
            <a:spLocks noGrp="1"/>
          </p:cNvSpPr>
          <p:nvPr>
            <p:ph type="title"/>
          </p:nvPr>
        </p:nvSpPr>
        <p:spPr>
          <a:xfrm>
            <a:off x="457200" y="274638"/>
            <a:ext cx="8363272"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Ziel</a:t>
            </a:r>
            <a:r>
              <a:rPr lang="de-DE" sz="2000" dirty="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der speziellen Analyse</a:t>
            </a:r>
            <a:endParaRPr lang="de-DE" sz="2000" dirty="0">
              <a:latin typeface="Arial" panose="020B0604020202020204" pitchFamily="34" charset="0"/>
              <a:cs typeface="Arial" panose="020B0604020202020204" pitchFamily="34" charset="0"/>
            </a:endParaRPr>
          </a:p>
        </p:txBody>
      </p:sp>
      <p:sp>
        <p:nvSpPr>
          <p:cNvPr id="7" name="Textfeld 6"/>
          <p:cNvSpPr txBox="1"/>
          <p:nvPr/>
        </p:nvSpPr>
        <p:spPr>
          <a:xfrm>
            <a:off x="380162" y="1164997"/>
            <a:ext cx="6939849" cy="400110"/>
          </a:xfrm>
          <a:prstGeom prst="rect">
            <a:avLst/>
          </a:prstGeom>
          <a:noFill/>
        </p:spPr>
        <p:txBody>
          <a:bodyPr wrap="none" rtlCol="0">
            <a:spAutoFit/>
          </a:bodyPr>
          <a:lstStyle/>
          <a:p>
            <a:r>
              <a:rPr lang="de-DE" sz="2000" b="1" dirty="0" smtClean="0">
                <a:latin typeface="Arial" panose="020B0604020202020204" pitchFamily="34" charset="0"/>
                <a:cs typeface="Arial" panose="020B0604020202020204" pitchFamily="34" charset="0"/>
              </a:rPr>
              <a:t>Ziel der gesonderten Analyse in </a:t>
            </a:r>
            <a:r>
              <a:rPr lang="de-DE" sz="2000" b="1" dirty="0">
                <a:latin typeface="Arial" panose="020B0604020202020204" pitchFamily="34" charset="0"/>
                <a:cs typeface="Arial" panose="020B0604020202020204" pitchFamily="34" charset="0"/>
              </a:rPr>
              <a:t>B</a:t>
            </a:r>
            <a:r>
              <a:rPr lang="de-DE" sz="2000" b="1" dirty="0" smtClean="0">
                <a:latin typeface="Arial" panose="020B0604020202020204" pitchFamily="34" charset="0"/>
                <a:cs typeface="Arial" panose="020B0604020202020204" pitchFamily="34" charset="0"/>
              </a:rPr>
              <a:t>ezug auf Social Media</a:t>
            </a:r>
            <a:endParaRPr lang="de-DE" sz="2000" b="1" dirty="0">
              <a:latin typeface="Arial" panose="020B0604020202020204" pitchFamily="34" charset="0"/>
              <a:cs typeface="Arial" panose="020B0604020202020204" pitchFamily="34" charset="0"/>
            </a:endParaRPr>
          </a:p>
        </p:txBody>
      </p:sp>
      <p:sp>
        <p:nvSpPr>
          <p:cNvPr id="11" name="Foliennummernplatzhalter 10"/>
          <p:cNvSpPr>
            <a:spLocks noGrp="1"/>
          </p:cNvSpPr>
          <p:nvPr>
            <p:ph type="sldNum" sz="quarter" idx="12"/>
          </p:nvPr>
        </p:nvSpPr>
        <p:spPr/>
        <p:txBody>
          <a:bodyPr/>
          <a:lstStyle/>
          <a:p>
            <a:fld id="{6C6AE60A-B69C-4790-82F7-3882EDF23186}" type="slidenum">
              <a:rPr lang="de-DE" smtClean="0"/>
              <a:t>4</a:t>
            </a:fld>
            <a:endParaRPr lang="de-DE"/>
          </a:p>
        </p:txBody>
      </p:sp>
    </p:spTree>
    <p:extLst>
      <p:ext uri="{BB962C8B-B14F-4D97-AF65-F5344CB8AC3E}">
        <p14:creationId xmlns:p14="http://schemas.microsoft.com/office/powerpoint/2010/main" val="2208571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a:latin typeface="Arial" panose="020B0604020202020204" pitchFamily="34" charset="0"/>
                <a:cs typeface="Arial" panose="020B0604020202020204" pitchFamily="34" charset="0"/>
              </a:rPr>
              <a:t>– </a:t>
            </a:r>
            <a:r>
              <a:rPr lang="de-DE" sz="2000" dirty="0" smtClean="0">
                <a:latin typeface="Arial" panose="020B0604020202020204" pitchFamily="34" charset="0"/>
                <a:cs typeface="Arial" panose="020B0604020202020204" pitchFamily="34" charset="0"/>
              </a:rPr>
              <a:t>Teilnehmerzahlen</a:t>
            </a:r>
            <a:endParaRPr lang="de-DE" sz="2000" dirty="0">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600" dirty="0" smtClean="0">
                <a:latin typeface="Arial" panose="020B0604020202020204" pitchFamily="34" charset="0"/>
                <a:cs typeface="Arial" panose="020B0604020202020204" pitchFamily="34" charset="0"/>
              </a:rPr>
              <a:t>Die Umfrage wurde von insgesamt 231 Teilnehmer durchgeführt.</a:t>
            </a:r>
          </a:p>
          <a:p>
            <a:r>
              <a:rPr lang="de-DE" sz="1600" dirty="0" smtClean="0">
                <a:latin typeface="Arial" panose="020B0604020202020204" pitchFamily="34" charset="0"/>
                <a:cs typeface="Arial" panose="020B0604020202020204" pitchFamily="34" charset="0"/>
              </a:rPr>
              <a:t>Von diesen waren 216 Fälle* gültig**.</a:t>
            </a:r>
          </a:p>
          <a:p>
            <a:r>
              <a:rPr lang="de-DE" sz="1600" dirty="0" smtClean="0">
                <a:latin typeface="Arial" panose="020B0604020202020204" pitchFamily="34" charset="0"/>
                <a:cs typeface="Arial" panose="020B0604020202020204" pitchFamily="34" charset="0"/>
              </a:rPr>
              <a:t>Auf Grund der ersten einschränkenden Frage </a:t>
            </a:r>
            <a:r>
              <a:rPr lang="de-DE" sz="1600" i="1" dirty="0" smtClean="0">
                <a:latin typeface="Arial" panose="020B0604020202020204" pitchFamily="34" charset="0"/>
                <a:cs typeface="Arial" panose="020B0604020202020204" pitchFamily="34" charset="0"/>
              </a:rPr>
              <a:t>(Q1: Wie oft gehst du in Stuttgart abends etwas trinken?)</a:t>
            </a:r>
            <a:r>
              <a:rPr lang="de-DE" sz="1600" dirty="0" smtClean="0">
                <a:latin typeface="Arial" panose="020B0604020202020204" pitchFamily="34" charset="0"/>
                <a:cs typeface="Arial" panose="020B0604020202020204" pitchFamily="34" charset="0"/>
              </a:rPr>
              <a:t> können 192 Fälle zur Auswertung herangezogen werden. Die restlichen 24 Teilnehmer antworteten bei Frage 1 mit „</a:t>
            </a:r>
            <a:r>
              <a:rPr lang="de-DE" sz="1600" i="1" dirty="0" smtClean="0">
                <a:latin typeface="Arial" panose="020B0604020202020204" pitchFamily="34" charset="0"/>
                <a:cs typeface="Arial" panose="020B0604020202020204" pitchFamily="34" charset="0"/>
              </a:rPr>
              <a:t>Gar nicht</a:t>
            </a:r>
            <a:r>
              <a:rPr lang="de-DE" sz="1600" dirty="0" smtClean="0">
                <a:latin typeface="Arial" panose="020B0604020202020204" pitchFamily="34" charset="0"/>
                <a:cs typeface="Arial" panose="020B0604020202020204" pitchFamily="34" charset="0"/>
              </a:rPr>
              <a:t>“ und beendeten die Umfrage somit direkt.</a:t>
            </a:r>
          </a:p>
          <a:p>
            <a:r>
              <a:rPr lang="de-DE" sz="1600" dirty="0" smtClean="0">
                <a:latin typeface="Arial" panose="020B0604020202020204" pitchFamily="34" charset="0"/>
                <a:cs typeface="Arial" panose="020B0604020202020204" pitchFamily="34" charset="0"/>
              </a:rPr>
              <a:t>Die größte Zahl an Teilnehmern war innerhalb der ersten 3 Tage zu beobachten.</a:t>
            </a:r>
          </a:p>
          <a:p>
            <a:endParaRPr lang="de-DE" sz="1600" dirty="0">
              <a:latin typeface="Arial" panose="020B0604020202020204" pitchFamily="34" charset="0"/>
              <a:cs typeface="Arial" panose="020B0604020202020204" pitchFamily="34" charset="0"/>
            </a:endParaRPr>
          </a:p>
        </p:txBody>
      </p:sp>
      <p:sp>
        <p:nvSpPr>
          <p:cNvPr id="3" name="AutoShape 2" descr="https://github.com/Roba1993/Happy-Hour/raw/master/documents/marketing/Anzahl%20Teilnehmer.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 name="AutoShape 4" descr="https://github.com/Roba1993/Happy-Hour/raw/master/documents/marketing/Anzahl%20Teilnehmer.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aphicFrame>
        <p:nvGraphicFramePr>
          <p:cNvPr id="11" name="Diagramm 10"/>
          <p:cNvGraphicFramePr>
            <a:graphicFrameLocks/>
          </p:cNvGraphicFramePr>
          <p:nvPr>
            <p:extLst>
              <p:ext uri="{D42A27DB-BD31-4B8C-83A1-F6EECF244321}">
                <p14:modId xmlns:p14="http://schemas.microsoft.com/office/powerpoint/2010/main" val="3067518559"/>
              </p:ext>
            </p:extLst>
          </p:nvPr>
        </p:nvGraphicFramePr>
        <p:xfrm>
          <a:off x="0" y="3166492"/>
          <a:ext cx="4571999" cy="30243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Diagramm 11"/>
          <p:cNvGraphicFramePr>
            <a:graphicFrameLocks/>
          </p:cNvGraphicFramePr>
          <p:nvPr>
            <p:extLst>
              <p:ext uri="{D42A27DB-BD31-4B8C-83A1-F6EECF244321}">
                <p14:modId xmlns:p14="http://schemas.microsoft.com/office/powerpoint/2010/main" val="2121018128"/>
              </p:ext>
            </p:extLst>
          </p:nvPr>
        </p:nvGraphicFramePr>
        <p:xfrm>
          <a:off x="4644008" y="3166492"/>
          <a:ext cx="4499992" cy="3024336"/>
        </p:xfrm>
        <a:graphic>
          <a:graphicData uri="http://schemas.openxmlformats.org/drawingml/2006/chart">
            <c:chart xmlns:c="http://schemas.openxmlformats.org/drawingml/2006/chart" xmlns:r="http://schemas.openxmlformats.org/officeDocument/2006/relationships" r:id="rId3"/>
          </a:graphicData>
        </a:graphic>
      </p:graphicFrame>
      <p:sp>
        <p:nvSpPr>
          <p:cNvPr id="13" name="Foliennummernplatzhalter 12"/>
          <p:cNvSpPr>
            <a:spLocks noGrp="1"/>
          </p:cNvSpPr>
          <p:nvPr>
            <p:ph type="sldNum" sz="quarter" idx="12"/>
          </p:nvPr>
        </p:nvSpPr>
        <p:spPr/>
        <p:txBody>
          <a:bodyPr/>
          <a:lstStyle/>
          <a:p>
            <a:fld id="{6C6AE60A-B69C-4790-82F7-3882EDF23186}" type="slidenum">
              <a:rPr lang="de-DE" smtClean="0"/>
              <a:t>5</a:t>
            </a:fld>
            <a:endParaRPr lang="de-DE"/>
          </a:p>
        </p:txBody>
      </p:sp>
      <p:sp>
        <p:nvSpPr>
          <p:cNvPr id="14" name="Textfeld 13"/>
          <p:cNvSpPr txBox="1"/>
          <p:nvPr/>
        </p:nvSpPr>
        <p:spPr>
          <a:xfrm>
            <a:off x="457200" y="6499136"/>
            <a:ext cx="3815468" cy="246221"/>
          </a:xfrm>
          <a:prstGeom prst="rect">
            <a:avLst/>
          </a:prstGeom>
          <a:noFill/>
        </p:spPr>
        <p:txBody>
          <a:bodyPr wrap="none" rtlCol="0">
            <a:spAutoFit/>
          </a:bodyPr>
          <a:lstStyle/>
          <a:p>
            <a:r>
              <a:rPr lang="de-DE" sz="1000" dirty="0" smtClean="0">
                <a:latin typeface="Arial" panose="020B0604020202020204" pitchFamily="34" charset="0"/>
                <a:cs typeface="Arial" panose="020B0604020202020204" pitchFamily="34" charset="0"/>
              </a:rPr>
              <a:t>* Ein </a:t>
            </a:r>
            <a:r>
              <a:rPr lang="de-DE" sz="1000" dirty="0">
                <a:latin typeface="Arial" panose="020B0604020202020204" pitchFamily="34" charset="0"/>
                <a:cs typeface="Arial" panose="020B0604020202020204" pitchFamily="34" charset="0"/>
              </a:rPr>
              <a:t>Fall ist ein </a:t>
            </a:r>
            <a:r>
              <a:rPr lang="de-DE" sz="1000" dirty="0" smtClean="0">
                <a:latin typeface="Arial" panose="020B0604020202020204" pitchFamily="34" charset="0"/>
                <a:cs typeface="Arial" panose="020B0604020202020204" pitchFamily="34" charset="0"/>
              </a:rPr>
              <a:t>Datensatz mit den Antworten eines Teilnehmers.</a:t>
            </a:r>
            <a:endParaRPr lang="de-DE" sz="1000" dirty="0">
              <a:latin typeface="Arial" panose="020B0604020202020204" pitchFamily="34" charset="0"/>
              <a:cs typeface="Arial" panose="020B0604020202020204" pitchFamily="34" charset="0"/>
            </a:endParaRPr>
          </a:p>
        </p:txBody>
      </p:sp>
      <p:sp>
        <p:nvSpPr>
          <p:cNvPr id="15" name="Rechteck 14"/>
          <p:cNvSpPr/>
          <p:nvPr/>
        </p:nvSpPr>
        <p:spPr>
          <a:xfrm>
            <a:off x="5111552" y="6480974"/>
            <a:ext cx="4032448" cy="400110"/>
          </a:xfrm>
          <a:prstGeom prst="rect">
            <a:avLst/>
          </a:prstGeom>
        </p:spPr>
        <p:txBody>
          <a:bodyPr wrap="square">
            <a:spAutoFit/>
          </a:bodyPr>
          <a:lstStyle/>
          <a:p>
            <a:r>
              <a:rPr lang="de-DE" sz="1000" dirty="0" smtClean="0">
                <a:latin typeface="Arial" panose="020B0604020202020204" pitchFamily="34" charset="0"/>
                <a:cs typeface="Arial" panose="020B0604020202020204" pitchFamily="34" charset="0"/>
              </a:rPr>
              <a:t>** </a:t>
            </a:r>
            <a:r>
              <a:rPr lang="de-DE" sz="1000" dirty="0">
                <a:latin typeface="Arial" panose="020B0604020202020204" pitchFamily="34" charset="0"/>
                <a:cs typeface="Arial" panose="020B0604020202020204" pitchFamily="34" charset="0"/>
              </a:rPr>
              <a:t>Als gültig gilt ein </a:t>
            </a:r>
            <a:r>
              <a:rPr lang="de-DE" sz="1000" dirty="0" smtClean="0">
                <a:latin typeface="Arial" panose="020B0604020202020204" pitchFamily="34" charset="0"/>
                <a:cs typeface="Arial" panose="020B0604020202020204" pitchFamily="34" charset="0"/>
              </a:rPr>
              <a:t>Fall erst dann, </a:t>
            </a:r>
            <a:r>
              <a:rPr lang="de-DE" sz="1000" dirty="0">
                <a:latin typeface="Arial" panose="020B0604020202020204" pitchFamily="34" charset="0"/>
                <a:cs typeface="Arial" panose="020B0604020202020204" pitchFamily="34" charset="0"/>
              </a:rPr>
              <a:t>wenn die Umfrage durch den Teilnehmer vollständig abgeschlossen </a:t>
            </a:r>
            <a:r>
              <a:rPr lang="de-DE" sz="1000" dirty="0" smtClean="0">
                <a:latin typeface="Arial" panose="020B0604020202020204" pitchFamily="34" charset="0"/>
                <a:cs typeface="Arial" panose="020B0604020202020204" pitchFamily="34" charset="0"/>
              </a:rPr>
              <a:t>wurde.</a:t>
            </a:r>
            <a:endParaRPr lang="de-DE" sz="1000" dirty="0"/>
          </a:p>
        </p:txBody>
      </p:sp>
    </p:spTree>
    <p:extLst>
      <p:ext uri="{BB962C8B-B14F-4D97-AF65-F5344CB8AC3E}">
        <p14:creationId xmlns:p14="http://schemas.microsoft.com/office/powerpoint/2010/main" val="1737983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Geschlecht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An der Umfrage haben </a:t>
            </a:r>
            <a:r>
              <a:rPr lang="de-DE" sz="1600" b="1" dirty="0" smtClean="0">
                <a:latin typeface="Arial" panose="020B0604020202020204" pitchFamily="34" charset="0"/>
                <a:cs typeface="Arial" panose="020B0604020202020204" pitchFamily="34" charset="0"/>
              </a:rPr>
              <a:t>54,2% Männer </a:t>
            </a:r>
            <a:r>
              <a:rPr lang="de-DE" sz="1600" dirty="0" smtClean="0">
                <a:latin typeface="Arial" panose="020B0604020202020204" pitchFamily="34" charset="0"/>
                <a:cs typeface="Arial" panose="020B0604020202020204" pitchFamily="34" charset="0"/>
              </a:rPr>
              <a:t>und </a:t>
            </a:r>
            <a:r>
              <a:rPr lang="de-DE" sz="1600" b="1" dirty="0" smtClean="0">
                <a:latin typeface="Arial" panose="020B0604020202020204" pitchFamily="34" charset="0"/>
                <a:cs typeface="Arial" panose="020B0604020202020204" pitchFamily="34" charset="0"/>
              </a:rPr>
              <a:t>45,8% Frauen </a:t>
            </a:r>
            <a:r>
              <a:rPr lang="de-DE" sz="1600" dirty="0" smtClean="0">
                <a:latin typeface="Arial" panose="020B0604020202020204" pitchFamily="34" charset="0"/>
                <a:cs typeface="Arial" panose="020B0604020202020204" pitchFamily="34" charset="0"/>
              </a:rPr>
              <a:t>teilgenommen.</a:t>
            </a:r>
          </a:p>
          <a:p>
            <a:pPr marL="720725" indent="-274638"/>
            <a:r>
              <a:rPr lang="de-DE" sz="1600" dirty="0" smtClean="0">
                <a:latin typeface="Arial" panose="020B0604020202020204" pitchFamily="34" charset="0"/>
                <a:cs typeface="Arial" panose="020B0604020202020204" pitchFamily="34" charset="0"/>
              </a:rPr>
              <a:t>Die </a:t>
            </a:r>
            <a:r>
              <a:rPr lang="de-DE" sz="1600" dirty="0">
                <a:latin typeface="Arial" panose="020B0604020202020204" pitchFamily="34" charset="0"/>
                <a:cs typeface="Arial" panose="020B0604020202020204" pitchFamily="34" charset="0"/>
              </a:rPr>
              <a:t>Verteilung der Geschlechter war </a:t>
            </a:r>
            <a:r>
              <a:rPr lang="de-DE" sz="1600" dirty="0" smtClean="0">
                <a:latin typeface="Arial" panose="020B0604020202020204" pitchFamily="34" charset="0"/>
                <a:cs typeface="Arial" panose="020B0604020202020204" pitchFamily="34" charset="0"/>
              </a:rPr>
              <a:t>somit annähernd </a:t>
            </a:r>
            <a:r>
              <a:rPr lang="de-DE" sz="1600" b="1" dirty="0">
                <a:latin typeface="Arial" panose="020B0604020202020204" pitchFamily="34" charset="0"/>
                <a:cs typeface="Arial" panose="020B0604020202020204" pitchFamily="34" charset="0"/>
              </a:rPr>
              <a:t>ausgeglichen</a:t>
            </a:r>
            <a:r>
              <a:rPr lang="de-DE" sz="1600" dirty="0">
                <a:latin typeface="Arial" panose="020B0604020202020204" pitchFamily="34" charset="0"/>
                <a:cs typeface="Arial" panose="020B0604020202020204" pitchFamily="34" charset="0"/>
              </a:rPr>
              <a:t>.</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Q22 </a:t>
            </a:r>
            <a:r>
              <a:rPr lang="de-DE" sz="1600" dirty="0" smtClean="0">
                <a:latin typeface="Arial" panose="020B0604020202020204" pitchFamily="34" charset="0"/>
                <a:cs typeface="Arial" panose="020B0604020202020204" pitchFamily="34" charset="0"/>
              </a:rPr>
              <a:t>– Dein Geschlecht? </a:t>
            </a:r>
            <a:endParaRPr lang="de-DE" sz="1600" dirty="0">
              <a:latin typeface="Arial" panose="020B0604020202020204" pitchFamily="34" charset="0"/>
              <a:cs typeface="Arial" panose="020B0604020202020204" pitchFamily="34" charset="0"/>
            </a:endParaRPr>
          </a:p>
        </p:txBody>
      </p:sp>
      <p:graphicFrame>
        <p:nvGraphicFramePr>
          <p:cNvPr id="11" name="Diagramm 10"/>
          <p:cNvGraphicFramePr>
            <a:graphicFrameLocks/>
          </p:cNvGraphicFramePr>
          <p:nvPr>
            <p:extLst>
              <p:ext uri="{D42A27DB-BD31-4B8C-83A1-F6EECF244321}">
                <p14:modId xmlns:p14="http://schemas.microsoft.com/office/powerpoint/2010/main" val="4271829315"/>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hteck 11"/>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9" name="Foliennummernplatzhalter 8"/>
          <p:cNvSpPr>
            <a:spLocks noGrp="1"/>
          </p:cNvSpPr>
          <p:nvPr>
            <p:ph type="sldNum" sz="quarter" idx="12"/>
          </p:nvPr>
        </p:nvSpPr>
        <p:spPr/>
        <p:txBody>
          <a:bodyPr/>
          <a:lstStyle/>
          <a:p>
            <a:fld id="{6C6AE60A-B69C-4790-82F7-3882EDF23186}" type="slidenum">
              <a:rPr lang="de-DE" smtClean="0"/>
              <a:t>6</a:t>
            </a:fld>
            <a:endParaRPr lang="de-DE"/>
          </a:p>
        </p:txBody>
      </p:sp>
    </p:spTree>
    <p:extLst>
      <p:ext uri="{BB962C8B-B14F-4D97-AF65-F5344CB8AC3E}">
        <p14:creationId xmlns:p14="http://schemas.microsoft.com/office/powerpoint/2010/main" val="2691740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Alter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89,1%</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sind </a:t>
            </a:r>
            <a:r>
              <a:rPr lang="de-DE" sz="1600" dirty="0">
                <a:latin typeface="Arial" panose="020B0604020202020204" pitchFamily="34" charset="0"/>
                <a:cs typeface="Arial" panose="020B0604020202020204" pitchFamily="34" charset="0"/>
              </a:rPr>
              <a:t>zwischen </a:t>
            </a:r>
            <a:r>
              <a:rPr lang="de-DE" sz="1600" b="1" dirty="0">
                <a:latin typeface="Arial" panose="020B0604020202020204" pitchFamily="34" charset="0"/>
                <a:cs typeface="Arial" panose="020B0604020202020204" pitchFamily="34" charset="0"/>
              </a:rPr>
              <a:t>18 und 25 Jahren</a:t>
            </a:r>
            <a:r>
              <a:rPr lang="de-DE" sz="1600" dirty="0">
                <a:latin typeface="Arial" panose="020B0604020202020204" pitchFamily="34" charset="0"/>
                <a:cs typeface="Arial" panose="020B0604020202020204" pitchFamily="34" charset="0"/>
              </a:rPr>
              <a:t> alt</a:t>
            </a:r>
            <a:r>
              <a:rPr lang="de-DE" sz="1600" dirty="0" smtClean="0">
                <a:latin typeface="Arial" panose="020B0604020202020204" pitchFamily="34" charset="0"/>
                <a:cs typeface="Arial" panose="020B0604020202020204" pitchFamily="34" charset="0"/>
              </a:rPr>
              <a:t>.</a:t>
            </a:r>
          </a:p>
          <a:p>
            <a:pPr marL="720725" indent="-274638"/>
            <a:r>
              <a:rPr lang="de-DE" sz="1200" dirty="0" smtClean="0">
                <a:latin typeface="Arial" panose="020B0604020202020204" pitchFamily="34" charset="0"/>
                <a:cs typeface="Arial" panose="020B0604020202020204" pitchFamily="34" charset="0"/>
              </a:rPr>
              <a:t>Anmerkung: Die Ankündigung </a:t>
            </a:r>
            <a:r>
              <a:rPr lang="de-DE" sz="1200" dirty="0">
                <a:latin typeface="Arial" panose="020B0604020202020204" pitchFamily="34" charset="0"/>
                <a:cs typeface="Arial" panose="020B0604020202020204" pitchFamily="34" charset="0"/>
              </a:rPr>
              <a:t>dieser Umfrage fand hauptsächlich über Kanäle statt, welche auf junge Leute ausgelegt waren wie beispielsweise diverse Facebook Studentengruppen und der Studentenverteiler</a:t>
            </a:r>
            <a:r>
              <a:rPr lang="de-DE" sz="1200" dirty="0" smtClean="0">
                <a:latin typeface="Arial" panose="020B0604020202020204" pitchFamily="34" charset="0"/>
                <a:cs typeface="Arial" panose="020B0604020202020204" pitchFamily="34" charset="0"/>
              </a:rPr>
              <a:t>.</a:t>
            </a:r>
            <a:endParaRPr lang="de-DE" sz="1200" dirty="0">
              <a:latin typeface="Arial" panose="020B0604020202020204" pitchFamily="34" charset="0"/>
              <a:cs typeface="Arial" panose="020B0604020202020204" pitchFamily="34" charset="0"/>
            </a:endParaRPr>
          </a:p>
          <a:p>
            <a:pPr marL="720725" indent="-274638"/>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Q23 </a:t>
            </a:r>
            <a:r>
              <a:rPr lang="de-DE" sz="1600" dirty="0" smtClean="0">
                <a:latin typeface="Arial" panose="020B0604020202020204" pitchFamily="34" charset="0"/>
                <a:cs typeface="Arial" panose="020B0604020202020204" pitchFamily="34" charset="0"/>
              </a:rPr>
              <a:t>– Dein Alter?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920199053"/>
              </p:ext>
            </p:extLst>
          </p:nvPr>
        </p:nvGraphicFramePr>
        <p:xfrm>
          <a:off x="1440714" y="1635150"/>
          <a:ext cx="6264696"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520360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Tätigkeit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b="1" dirty="0" smtClean="0">
                <a:latin typeface="Arial" panose="020B0604020202020204" pitchFamily="34" charset="0"/>
                <a:cs typeface="Arial" panose="020B0604020202020204" pitchFamily="34" charset="0"/>
              </a:rPr>
              <a:t>80,2%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gaben an </a:t>
            </a:r>
            <a:r>
              <a:rPr lang="de-DE" sz="1600" b="1" dirty="0" smtClean="0">
                <a:latin typeface="Arial" panose="020B0604020202020204" pitchFamily="34" charset="0"/>
                <a:cs typeface="Arial" panose="020B0604020202020204" pitchFamily="34" charset="0"/>
              </a:rPr>
              <a:t>Studenten</a:t>
            </a:r>
            <a:r>
              <a:rPr lang="de-DE" sz="1600" dirty="0" smtClean="0">
                <a:latin typeface="Arial" panose="020B0604020202020204" pitchFamily="34" charset="0"/>
                <a:cs typeface="Arial" panose="020B0604020202020204" pitchFamily="34" charset="0"/>
              </a:rPr>
              <a:t> zu sein.</a:t>
            </a:r>
            <a:endParaRPr lang="de-DE" sz="1600" dirty="0">
              <a:latin typeface="Arial" panose="020B0604020202020204" pitchFamily="34" charset="0"/>
              <a:cs typeface="Arial" panose="020B0604020202020204" pitchFamily="34" charset="0"/>
            </a:endParaRPr>
          </a:p>
          <a:p>
            <a:pPr marL="720725" indent="-274638"/>
            <a:r>
              <a:rPr lang="de-DE" sz="1200" dirty="0" smtClean="0">
                <a:latin typeface="Arial" panose="020B0604020202020204" pitchFamily="34" charset="0"/>
                <a:cs typeface="Arial" panose="020B0604020202020204" pitchFamily="34" charset="0"/>
              </a:rPr>
              <a:t>Anmerkung</a:t>
            </a:r>
            <a:r>
              <a:rPr lang="de-DE" sz="1200" dirty="0">
                <a:latin typeface="Arial" panose="020B0604020202020204" pitchFamily="34" charset="0"/>
                <a:cs typeface="Arial" panose="020B0604020202020204" pitchFamily="34" charset="0"/>
              </a:rPr>
              <a:t>: Die Ankündigung dieser Umfrage fand hauptsächlich über Kanäle statt, welche auf junge Leute ausgelegt waren wie beispielsweise diverse Facebook Studentengruppen und der Studentenverteiler. </a:t>
            </a: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Q24 </a:t>
            </a:r>
            <a:r>
              <a:rPr lang="de-DE" sz="1600" dirty="0" smtClean="0">
                <a:latin typeface="Arial" panose="020B0604020202020204" pitchFamily="34" charset="0"/>
                <a:cs typeface="Arial" panose="020B0604020202020204" pitchFamily="34" charset="0"/>
              </a:rPr>
              <a:t>– Deine Tätigkeit?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3334351622"/>
              </p:ext>
            </p:extLst>
          </p:nvPr>
        </p:nvGraphicFramePr>
        <p:xfrm>
          <a:off x="1403648" y="1635150"/>
          <a:ext cx="6387380"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1772582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34082"/>
          </a:xfrm>
        </p:spPr>
        <p:txBody>
          <a:bodyPr>
            <a:normAutofit/>
          </a:bodyPr>
          <a:lstStyle/>
          <a:p>
            <a:pPr algn="l"/>
            <a:r>
              <a:rPr lang="de-DE" sz="2000" b="1" dirty="0" smtClean="0">
                <a:latin typeface="Arial" panose="020B0604020202020204" pitchFamily="34" charset="0"/>
                <a:cs typeface="Arial" panose="020B0604020202020204" pitchFamily="34" charset="0"/>
              </a:rPr>
              <a:t>1. Allgemeines </a:t>
            </a:r>
            <a:r>
              <a:rPr lang="de-DE" sz="2000" dirty="0" smtClean="0">
                <a:latin typeface="Arial" panose="020B0604020202020204" pitchFamily="34" charset="0"/>
                <a:cs typeface="Arial" panose="020B0604020202020204" pitchFamily="34" charset="0"/>
              </a:rPr>
              <a:t>– Wohnort der Teilnehmer</a:t>
            </a:r>
            <a:endParaRPr lang="de-DE" sz="2000" dirty="0">
              <a:latin typeface="Arial" panose="020B0604020202020204" pitchFamily="34" charset="0"/>
              <a:cs typeface="Arial" panose="020B0604020202020204" pitchFamily="34" charset="0"/>
            </a:endParaRPr>
          </a:p>
        </p:txBody>
      </p:sp>
      <p:sp>
        <p:nvSpPr>
          <p:cNvPr id="3" name="Inhaltsplatzhalter 2"/>
          <p:cNvSpPr>
            <a:spLocks noGrp="1"/>
          </p:cNvSpPr>
          <p:nvPr>
            <p:ph idx="1"/>
          </p:nvPr>
        </p:nvSpPr>
        <p:spPr>
          <a:xfrm>
            <a:off x="457200" y="5197202"/>
            <a:ext cx="8229600" cy="1224136"/>
          </a:xfrm>
          <a:ln w="12700">
            <a:solidFill>
              <a:srgbClr val="3F51B5"/>
            </a:solidFill>
          </a:ln>
        </p:spPr>
        <p:txBody>
          <a:bodyPr>
            <a:normAutofit/>
          </a:bodyPr>
          <a:lstStyle/>
          <a:p>
            <a:pPr marL="720725" indent="-274638"/>
            <a:r>
              <a:rPr lang="de-DE" sz="1600" dirty="0" smtClean="0">
                <a:latin typeface="Arial" panose="020B0604020202020204" pitchFamily="34" charset="0"/>
                <a:cs typeface="Arial" panose="020B0604020202020204" pitchFamily="34" charset="0"/>
              </a:rPr>
              <a:t>Über </a:t>
            </a:r>
            <a:r>
              <a:rPr lang="de-DE" sz="1600" b="1" dirty="0" smtClean="0">
                <a:latin typeface="Arial" panose="020B0604020202020204" pitchFamily="34" charset="0"/>
                <a:cs typeface="Arial" panose="020B0604020202020204" pitchFamily="34" charset="0"/>
              </a:rPr>
              <a:t>50% </a:t>
            </a:r>
            <a:r>
              <a:rPr lang="de-DE" sz="1600" dirty="0" smtClean="0">
                <a:latin typeface="Arial" panose="020B0604020202020204" pitchFamily="34" charset="0"/>
                <a:cs typeface="Arial" panose="020B0604020202020204" pitchFamily="34" charset="0"/>
              </a:rPr>
              <a:t>der Befragten kommen unmittelbar aus </a:t>
            </a:r>
            <a:r>
              <a:rPr lang="de-DE" sz="1600" b="1" dirty="0" smtClean="0">
                <a:latin typeface="Arial" panose="020B0604020202020204" pitchFamily="34" charset="0"/>
                <a:cs typeface="Arial" panose="020B0604020202020204" pitchFamily="34" charset="0"/>
              </a:rPr>
              <a:t>Stuttgart</a:t>
            </a:r>
            <a:r>
              <a:rPr lang="de-DE" sz="1600" dirty="0" smtClean="0">
                <a:latin typeface="Arial" panose="020B0604020202020204" pitchFamily="34" charset="0"/>
                <a:cs typeface="Arial" panose="020B0604020202020204" pitchFamily="34" charset="0"/>
              </a:rPr>
              <a:t>.</a:t>
            </a:r>
          </a:p>
          <a:p>
            <a:pPr marL="720725" indent="-274638"/>
            <a:r>
              <a:rPr lang="de-DE" sz="1600" dirty="0" smtClean="0">
                <a:latin typeface="Arial" panose="020B0604020202020204" pitchFamily="34" charset="0"/>
                <a:cs typeface="Arial" panose="020B0604020202020204" pitchFamily="34" charset="0"/>
              </a:rPr>
              <a:t>Insgesamt kamen nur </a:t>
            </a:r>
            <a:r>
              <a:rPr lang="de-DE" sz="1600" b="1" dirty="0" smtClean="0">
                <a:latin typeface="Arial" panose="020B0604020202020204" pitchFamily="34" charset="0"/>
                <a:cs typeface="Arial" panose="020B0604020202020204" pitchFamily="34" charset="0"/>
              </a:rPr>
              <a:t>7,2</a:t>
            </a:r>
            <a:r>
              <a:rPr lang="de-DE" sz="1600" b="1" dirty="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der </a:t>
            </a:r>
            <a:r>
              <a:rPr lang="de-DE" sz="1600" dirty="0" smtClean="0">
                <a:latin typeface="Arial" panose="020B0604020202020204" pitchFamily="34" charset="0"/>
                <a:cs typeface="Arial" panose="020B0604020202020204" pitchFamily="34" charset="0"/>
              </a:rPr>
              <a:t>Befragten </a:t>
            </a:r>
            <a:r>
              <a:rPr lang="de-DE" sz="1600" b="1" dirty="0" smtClean="0">
                <a:latin typeface="Arial" panose="020B0604020202020204" pitchFamily="34" charset="0"/>
                <a:cs typeface="Arial" panose="020B0604020202020204" pitchFamily="34" charset="0"/>
              </a:rPr>
              <a:t>nicht</a:t>
            </a:r>
            <a:r>
              <a:rPr lang="de-DE" sz="1600" dirty="0" smtClean="0">
                <a:latin typeface="Arial" panose="020B0604020202020204" pitchFamily="34" charset="0"/>
                <a:cs typeface="Arial" panose="020B0604020202020204" pitchFamily="34" charset="0"/>
              </a:rPr>
              <a:t> </a:t>
            </a:r>
            <a:r>
              <a:rPr lang="de-DE" sz="1600" dirty="0">
                <a:latin typeface="Arial" panose="020B0604020202020204" pitchFamily="34" charset="0"/>
                <a:cs typeface="Arial" panose="020B0604020202020204" pitchFamily="34" charset="0"/>
              </a:rPr>
              <a:t>aus dem </a:t>
            </a:r>
            <a:r>
              <a:rPr lang="de-DE" sz="1600" b="1" dirty="0">
                <a:latin typeface="Arial" panose="020B0604020202020204" pitchFamily="34" charset="0"/>
                <a:cs typeface="Arial" panose="020B0604020202020204" pitchFamily="34" charset="0"/>
              </a:rPr>
              <a:t>Großraum Stuttgart </a:t>
            </a:r>
            <a:r>
              <a:rPr lang="de-DE" sz="1600" dirty="0" smtClean="0">
                <a:latin typeface="Arial" panose="020B0604020202020204" pitchFamily="34" charset="0"/>
                <a:cs typeface="Arial" panose="020B0604020202020204" pitchFamily="34" charset="0"/>
              </a:rPr>
              <a:t>(Definiert durch die Anbindung an den VVS-).</a:t>
            </a:r>
            <a:endParaRPr lang="de-DE" sz="1600" dirty="0">
              <a:latin typeface="Arial" panose="020B0604020202020204" pitchFamily="34" charset="0"/>
              <a:cs typeface="Arial" panose="020B0604020202020204" pitchFamily="34" charset="0"/>
            </a:endParaRPr>
          </a:p>
        </p:txBody>
      </p:sp>
      <p:sp>
        <p:nvSpPr>
          <p:cNvPr id="4" name="Gleichschenkliges Dreieck 3"/>
          <p:cNvSpPr/>
          <p:nvPr/>
        </p:nvSpPr>
        <p:spPr>
          <a:xfrm rot="5400000">
            <a:off x="118401" y="5555077"/>
            <a:ext cx="1188000" cy="504000"/>
          </a:xfrm>
          <a:prstGeom prst="triangle">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6" name="Inhaltsplatzhalter 2"/>
          <p:cNvSpPr txBox="1">
            <a:spLocks/>
          </p:cNvSpPr>
          <p:nvPr/>
        </p:nvSpPr>
        <p:spPr>
          <a:xfrm>
            <a:off x="457200" y="1124744"/>
            <a:ext cx="8229600" cy="3960440"/>
          </a:xfrm>
          <a:prstGeom prst="rect">
            <a:avLst/>
          </a:prstGeom>
          <a:ln w="12700">
            <a:solidFill>
              <a:srgbClr val="3F51B5"/>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274638"/>
            <a:endParaRPr lang="de-DE" sz="1600" dirty="0">
              <a:latin typeface="Arial" panose="020B0604020202020204" pitchFamily="34" charset="0"/>
              <a:cs typeface="Arial" panose="020B0604020202020204" pitchFamily="34" charset="0"/>
            </a:endParaRPr>
          </a:p>
        </p:txBody>
      </p:sp>
      <p:sp>
        <p:nvSpPr>
          <p:cNvPr id="5" name="Rechteck 4"/>
          <p:cNvSpPr/>
          <p:nvPr/>
        </p:nvSpPr>
        <p:spPr>
          <a:xfrm>
            <a:off x="469062" y="1131094"/>
            <a:ext cx="8208000" cy="504056"/>
          </a:xfrm>
          <a:prstGeom prst="rect">
            <a:avLst/>
          </a:prstGeom>
          <a:solidFill>
            <a:srgbClr val="3F51B5"/>
          </a:solidFill>
          <a:ln>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smtClean="0">
                <a:latin typeface="Arial" panose="020B0604020202020204" pitchFamily="34" charset="0"/>
                <a:cs typeface="Arial" panose="020B0604020202020204" pitchFamily="34" charset="0"/>
              </a:rPr>
              <a:t>Q25 </a:t>
            </a:r>
            <a:r>
              <a:rPr lang="de-DE" sz="1600" dirty="0" smtClean="0">
                <a:latin typeface="Arial" panose="020B0604020202020204" pitchFamily="34" charset="0"/>
                <a:cs typeface="Arial" panose="020B0604020202020204" pitchFamily="34" charset="0"/>
              </a:rPr>
              <a:t>– Dein Wohnort? </a:t>
            </a:r>
            <a:endParaRPr lang="de-DE" sz="1600" dirty="0">
              <a:latin typeface="Arial" panose="020B0604020202020204" pitchFamily="34" charset="0"/>
              <a:cs typeface="Arial" panose="020B0604020202020204" pitchFamily="34" charset="0"/>
            </a:endParaRPr>
          </a:p>
        </p:txBody>
      </p:sp>
      <p:graphicFrame>
        <p:nvGraphicFramePr>
          <p:cNvPr id="10" name="Diagramm 9"/>
          <p:cNvGraphicFramePr>
            <a:graphicFrameLocks/>
          </p:cNvGraphicFramePr>
          <p:nvPr>
            <p:extLst>
              <p:ext uri="{D42A27DB-BD31-4B8C-83A1-F6EECF244321}">
                <p14:modId xmlns:p14="http://schemas.microsoft.com/office/powerpoint/2010/main" val="487832302"/>
              </p:ext>
            </p:extLst>
          </p:nvPr>
        </p:nvGraphicFramePr>
        <p:xfrm>
          <a:off x="1403648" y="1635150"/>
          <a:ext cx="6336704" cy="345003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hteck 10"/>
          <p:cNvSpPr/>
          <p:nvPr/>
        </p:nvSpPr>
        <p:spPr>
          <a:xfrm>
            <a:off x="7791028" y="3246884"/>
            <a:ext cx="811039" cy="351457"/>
          </a:xfrm>
          <a:prstGeom prst="rect">
            <a:avLst/>
          </a:prstGeom>
          <a:noFill/>
          <a:ln w="12700">
            <a:solidFill>
              <a:srgbClr val="3F51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solidFill>
                <a:latin typeface="Arial" panose="020B0604020202020204" pitchFamily="34" charset="0"/>
                <a:cs typeface="Arial" panose="020B0604020202020204" pitchFamily="34" charset="0"/>
              </a:rPr>
              <a:t>N = 192</a:t>
            </a:r>
            <a:endParaRPr lang="de-DE" sz="1400" dirty="0">
              <a:solidFill>
                <a:schemeClr val="tx1"/>
              </a:solidFill>
              <a:latin typeface="Arial" panose="020B0604020202020204" pitchFamily="34" charset="0"/>
              <a:cs typeface="Arial" panose="020B0604020202020204" pitchFamily="34" charset="0"/>
            </a:endParaRPr>
          </a:p>
        </p:txBody>
      </p:sp>
      <p:sp>
        <p:nvSpPr>
          <p:cNvPr id="7" name="Foliennummernplatzhalter 6"/>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2722751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1029</Words>
  <Application>Microsoft Office PowerPoint</Application>
  <PresentationFormat>Bildschirmpräsentation (4:3)</PresentationFormat>
  <Paragraphs>115</Paragraphs>
  <Slides>18</Slides>
  <Notes>0</Notes>
  <HiddenSlides>0</HiddenSlides>
  <MMClips>0</MMClips>
  <ScaleCrop>false</ScaleCrop>
  <HeadingPairs>
    <vt:vector size="4" baseType="variant">
      <vt:variant>
        <vt:lpstr>Design</vt:lpstr>
      </vt:variant>
      <vt:variant>
        <vt:i4>1</vt:i4>
      </vt:variant>
      <vt:variant>
        <vt:lpstr>Folientitel</vt:lpstr>
      </vt:variant>
      <vt:variant>
        <vt:i4>18</vt:i4>
      </vt:variant>
    </vt:vector>
  </HeadingPairs>
  <TitlesOfParts>
    <vt:vector size="19" baseType="lpstr">
      <vt:lpstr>Larissa-Design</vt:lpstr>
      <vt:lpstr>„Go Happy“ Marktforschung  - Team Marketing -    Analyse von Umfrage I Fokus Social Media (Arbeitspaket 5.7)</vt:lpstr>
      <vt:lpstr>PowerPoint-Präsentation</vt:lpstr>
      <vt:lpstr>1. Allgemeines – Ziel, Durchführung und Analyse der Umfrage</vt:lpstr>
      <vt:lpstr>1. Allgemeines – Ziel der speziellen Analyse</vt:lpstr>
      <vt:lpstr>1. Allgemeines – Teilnehmerzahlen</vt:lpstr>
      <vt:lpstr>1. Allgemeines – Geschlecht der Teilnehmer</vt:lpstr>
      <vt:lpstr>1. Allgemeines – Alter der Teilnehmer</vt:lpstr>
      <vt:lpstr>1. Allgemeines – Tätigkeit der Teilnehmer</vt:lpstr>
      <vt:lpstr>1. Allgemeines – Wohnort der Teilnehmer</vt:lpstr>
      <vt:lpstr>2. Social Media – Informationsquelle</vt:lpstr>
      <vt:lpstr>2. Social Media – Größe der Gruppen</vt:lpstr>
      <vt:lpstr>2. Social Media – Nutzungsverhalten von Happy Hours</vt:lpstr>
      <vt:lpstr>2. Social Media – Anzahl der besuchten Happy Hours</vt:lpstr>
      <vt:lpstr>2. Social Media – Planung des Abends</vt:lpstr>
      <vt:lpstr>2. Social Media – Funktion: Vordefinierte Route</vt:lpstr>
      <vt:lpstr>2. Social Media – Funktion: Selbsterstellte Route</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Analyse von Umfrage 1 (5.5)</dc:title>
  <dc:creator>Timo Bühler</dc:creator>
  <cp:lastModifiedBy>Timo Bühler</cp:lastModifiedBy>
  <cp:revision>172</cp:revision>
  <dcterms:created xsi:type="dcterms:W3CDTF">2014-12-18T08:50:14Z</dcterms:created>
  <dcterms:modified xsi:type="dcterms:W3CDTF">2014-12-30T14:21:39Z</dcterms:modified>
</cp:coreProperties>
</file>