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72" r:id="rId3"/>
    <p:sldId id="257" r:id="rId4"/>
    <p:sldId id="259" r:id="rId5"/>
    <p:sldId id="261" r:id="rId6"/>
    <p:sldId id="266" r:id="rId7"/>
    <p:sldId id="258" r:id="rId8"/>
    <p:sldId id="260" r:id="rId9"/>
    <p:sldId id="267" r:id="rId10"/>
    <p:sldId id="271" r:id="rId11"/>
    <p:sldId id="262" r:id="rId12"/>
    <p:sldId id="263" r:id="rId13"/>
    <p:sldId id="264" r:id="rId14"/>
    <p:sldId id="265" r:id="rId15"/>
    <p:sldId id="269" r:id="rId16"/>
    <p:sldId id="268"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91" d="100"/>
          <a:sy n="91" d="100"/>
        </p:scale>
        <p:origin x="4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641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7894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355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7105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139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1038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343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657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452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9597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662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025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463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2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909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59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389729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597C-AFBF-33D7-6D32-BED1B5DC5968}"/>
              </a:ext>
            </a:extLst>
          </p:cNvPr>
          <p:cNvSpPr>
            <a:spLocks noGrp="1"/>
          </p:cNvSpPr>
          <p:nvPr>
            <p:ph type="ctrTitle"/>
          </p:nvPr>
        </p:nvSpPr>
        <p:spPr/>
        <p:txBody>
          <a:bodyPr>
            <a:normAutofit fontScale="90000"/>
          </a:bodyPr>
          <a:lstStyle/>
          <a:p>
            <a:r>
              <a:rPr lang="en-US" dirty="0"/>
              <a:t>SCHOLARSHIP MANAGEMENT SYSTEM</a:t>
            </a:r>
            <a:endParaRPr lang="en-KE" dirty="0"/>
          </a:p>
        </p:txBody>
      </p:sp>
      <p:sp>
        <p:nvSpPr>
          <p:cNvPr id="3" name="Subtitle 2">
            <a:extLst>
              <a:ext uri="{FF2B5EF4-FFF2-40B4-BE49-F238E27FC236}">
                <a16:creationId xmlns:a16="http://schemas.microsoft.com/office/drawing/2014/main" id="{064931A0-3498-AFC5-2F2A-A1931299AE4F}"/>
              </a:ext>
            </a:extLst>
          </p:cNvPr>
          <p:cNvSpPr>
            <a:spLocks noGrp="1"/>
          </p:cNvSpPr>
          <p:nvPr>
            <p:ph type="subTitle" idx="1"/>
          </p:nvPr>
        </p:nvSpPr>
        <p:spPr/>
        <p:txBody>
          <a:bodyPr/>
          <a:lstStyle/>
          <a:p>
            <a:r>
              <a:rPr lang="en-US" dirty="0"/>
              <a:t>HUMAN COMPUTER INTERACTION</a:t>
            </a:r>
          </a:p>
          <a:p>
            <a:r>
              <a:rPr lang="en-US" dirty="0"/>
              <a:t>Point sharp </a:t>
            </a:r>
            <a:r>
              <a:rPr lang="en-US" dirty="0" err="1"/>
              <a:t>scolarship</a:t>
            </a:r>
            <a:endParaRPr lang="en-US" dirty="0"/>
          </a:p>
        </p:txBody>
      </p:sp>
    </p:spTree>
    <p:extLst>
      <p:ext uri="{BB962C8B-B14F-4D97-AF65-F5344CB8AC3E}">
        <p14:creationId xmlns:p14="http://schemas.microsoft.com/office/powerpoint/2010/main" val="186463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5545-6F1C-E9F8-DEC9-E8D7DCB22FD4}"/>
              </a:ext>
            </a:extLst>
          </p:cNvPr>
          <p:cNvSpPr>
            <a:spLocks noGrp="1"/>
          </p:cNvSpPr>
          <p:nvPr>
            <p:ph type="title"/>
          </p:nvPr>
        </p:nvSpPr>
        <p:spPr/>
        <p:txBody>
          <a:bodyPr>
            <a:normAutofit/>
          </a:bodyPr>
          <a:lstStyle/>
          <a:p>
            <a:r>
              <a:rPr lang="en-US" dirty="0"/>
              <a:t>PROBLEMS FACED BY THE APPLICANT</a:t>
            </a:r>
            <a:endParaRPr lang="en-KE" dirty="0"/>
          </a:p>
        </p:txBody>
      </p:sp>
      <p:sp>
        <p:nvSpPr>
          <p:cNvPr id="3" name="Content Placeholder 2">
            <a:extLst>
              <a:ext uri="{FF2B5EF4-FFF2-40B4-BE49-F238E27FC236}">
                <a16:creationId xmlns:a16="http://schemas.microsoft.com/office/drawing/2014/main" id="{C4B98188-9D40-1FB6-B7B3-CEFD0EFB9DF4}"/>
              </a:ext>
            </a:extLst>
          </p:cNvPr>
          <p:cNvSpPr>
            <a:spLocks noGrp="1"/>
          </p:cNvSpPr>
          <p:nvPr>
            <p:ph idx="1"/>
          </p:nvPr>
        </p:nvSpPr>
        <p:spPr/>
        <p:txBody>
          <a:body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1900" b="0" i="0" u="none" strike="noStrike" kern="1200" cap="none" spc="0" normalizeH="0" baseline="0" noProof="0" dirty="0">
                <a:ln>
                  <a:noFill/>
                </a:ln>
                <a:solidFill>
                  <a:schemeClr val="tx1"/>
                </a:solidFill>
                <a:uLnTx/>
                <a:uFillTx/>
                <a:latin typeface="Rockwell" panose="02060603020205020403"/>
                <a:ea typeface="+mn-ea"/>
                <a:cs typeface="+mn-cs"/>
              </a:rPr>
              <a:t>From the legacy system we identified the following problems from the applicant side:</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err="1">
                <a:ln>
                  <a:noFill/>
                </a:ln>
                <a:solidFill>
                  <a:schemeClr val="tx1"/>
                </a:solidFill>
                <a:uLnTx/>
                <a:uFillTx/>
                <a:latin typeface="Rockwell" panose="02060603020205020403"/>
                <a:ea typeface="+mn-ea"/>
                <a:cs typeface="+mn-cs"/>
              </a:rPr>
              <a:t>Overwhelemed</a:t>
            </a:r>
            <a:r>
              <a:rPr kumimoji="0" lang="en-US" sz="1900" b="0" i="0" u="none" strike="noStrike" kern="1200" cap="none" spc="0" normalizeH="0" baseline="0" noProof="0" dirty="0">
                <a:ln>
                  <a:noFill/>
                </a:ln>
                <a:solidFill>
                  <a:schemeClr val="tx1"/>
                </a:solidFill>
                <a:uLnTx/>
                <a:uFillTx/>
                <a:latin typeface="Rockwell" panose="02060603020205020403"/>
                <a:ea typeface="+mn-ea"/>
                <a:cs typeface="+mn-cs"/>
              </a:rPr>
              <a:t> by the number of awards that are not applicable</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chemeClr val="tx1"/>
                </a:solidFill>
                <a:uLnTx/>
                <a:uFillTx/>
                <a:latin typeface="Rockwell" panose="02060603020205020403"/>
                <a:ea typeface="+mn-ea"/>
                <a:cs typeface="+mn-cs"/>
              </a:rPr>
              <a:t>Repetitive process of finding appropriate awards they qualify for</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chemeClr val="tx1"/>
                </a:solidFill>
                <a:uLnTx/>
                <a:uFillTx/>
                <a:latin typeface="Rockwell" panose="02060603020205020403"/>
                <a:ea typeface="+mn-ea"/>
                <a:cs typeface="+mn-cs"/>
              </a:rPr>
              <a:t>Missing out on scholarship opportunities </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chemeClr val="tx1"/>
                </a:solidFill>
                <a:uLnTx/>
                <a:uFillTx/>
                <a:latin typeface="Rockwell" panose="02060603020205020403"/>
                <a:ea typeface="+mn-ea"/>
                <a:cs typeface="+mn-cs"/>
              </a:rPr>
              <a:t>To much time spent trying different search parameters </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schemeClr val="tx1"/>
              </a:solidFill>
              <a:uLnTx/>
              <a:uFillTx/>
              <a:latin typeface="Rockwell" panose="02060603020205020403"/>
              <a:ea typeface="+mn-ea"/>
              <a:cs typeface="+mn-cs"/>
            </a:endParaRPr>
          </a:p>
          <a:p>
            <a:endParaRPr lang="en-KE" dirty="0"/>
          </a:p>
        </p:txBody>
      </p:sp>
    </p:spTree>
    <p:extLst>
      <p:ext uri="{BB962C8B-B14F-4D97-AF65-F5344CB8AC3E}">
        <p14:creationId xmlns:p14="http://schemas.microsoft.com/office/powerpoint/2010/main" val="205682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A4A2-4148-3BB7-0018-465BE741C4FC}"/>
              </a:ext>
            </a:extLst>
          </p:cNvPr>
          <p:cNvSpPr>
            <a:spLocks noGrp="1"/>
          </p:cNvSpPr>
          <p:nvPr>
            <p:ph type="title"/>
          </p:nvPr>
        </p:nvSpPr>
        <p:spPr/>
        <p:txBody>
          <a:bodyPr/>
          <a:lstStyle/>
          <a:p>
            <a:r>
              <a:rPr lang="en-US" dirty="0"/>
              <a:t>User analysis</a:t>
            </a:r>
            <a:endParaRPr lang="en-KE" dirty="0"/>
          </a:p>
        </p:txBody>
      </p:sp>
      <p:sp>
        <p:nvSpPr>
          <p:cNvPr id="3" name="Content Placeholder 2">
            <a:extLst>
              <a:ext uri="{FF2B5EF4-FFF2-40B4-BE49-F238E27FC236}">
                <a16:creationId xmlns:a16="http://schemas.microsoft.com/office/drawing/2014/main" id="{A18937E6-A926-C493-0B27-3AFFAE309F99}"/>
              </a:ext>
            </a:extLst>
          </p:cNvPr>
          <p:cNvSpPr>
            <a:spLocks noGrp="1"/>
          </p:cNvSpPr>
          <p:nvPr>
            <p:ph idx="1"/>
          </p:nvPr>
        </p:nvSpPr>
        <p:spPr/>
        <p:txBody>
          <a:bodyPr>
            <a:normAutofit fontScale="92500" lnSpcReduction="10000"/>
          </a:bodyPr>
          <a:lstStyle/>
          <a:p>
            <a:pPr marL="0" indent="0">
              <a:buNone/>
            </a:pPr>
            <a:r>
              <a:rPr lang="en-US" dirty="0"/>
              <a:t>Our user is a student of any age who falls under the brackets of undergraduate or postgraduate and has already passed the requirements needed that is:</a:t>
            </a:r>
          </a:p>
          <a:p>
            <a:r>
              <a:rPr lang="en-US" dirty="0"/>
              <a:t>Computer literate</a:t>
            </a:r>
          </a:p>
          <a:p>
            <a:r>
              <a:rPr lang="en-US" dirty="0"/>
              <a:t>Of sound mind</a:t>
            </a:r>
          </a:p>
          <a:p>
            <a:pPr marL="0" indent="0">
              <a:buNone/>
            </a:pPr>
            <a:endParaRPr lang="en-US" dirty="0"/>
          </a:p>
          <a:p>
            <a:pPr marL="0" indent="0">
              <a:buNone/>
            </a:pPr>
            <a:r>
              <a:rPr lang="en-US" dirty="0"/>
              <a:t>When interacting with the interface the user is prompted to do the following</a:t>
            </a:r>
          </a:p>
          <a:p>
            <a:r>
              <a:rPr lang="en-US" dirty="0"/>
              <a:t>Search scholarships</a:t>
            </a:r>
          </a:p>
          <a:p>
            <a:r>
              <a:rPr lang="en-US" dirty="0"/>
              <a:t>Registering </a:t>
            </a:r>
          </a:p>
          <a:p>
            <a:r>
              <a:rPr lang="en-US" dirty="0"/>
              <a:t>Create an application</a:t>
            </a:r>
          </a:p>
          <a:p>
            <a:r>
              <a:rPr lang="en-US" dirty="0"/>
              <a:t>Modify the application</a:t>
            </a:r>
          </a:p>
          <a:p>
            <a:r>
              <a:rPr lang="en-US" dirty="0"/>
              <a:t>Submit the application</a:t>
            </a:r>
          </a:p>
          <a:p>
            <a:endParaRPr lang="en-KE" dirty="0"/>
          </a:p>
        </p:txBody>
      </p:sp>
    </p:spTree>
    <p:extLst>
      <p:ext uri="{BB962C8B-B14F-4D97-AF65-F5344CB8AC3E}">
        <p14:creationId xmlns:p14="http://schemas.microsoft.com/office/powerpoint/2010/main" val="138027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AB3A-C70C-C641-83CA-4FDB827BF96E}"/>
              </a:ext>
            </a:extLst>
          </p:cNvPr>
          <p:cNvSpPr>
            <a:spLocks noGrp="1"/>
          </p:cNvSpPr>
          <p:nvPr>
            <p:ph type="title"/>
          </p:nvPr>
        </p:nvSpPr>
        <p:spPr/>
        <p:txBody>
          <a:bodyPr/>
          <a:lstStyle/>
          <a:p>
            <a:r>
              <a:rPr lang="en-US" dirty="0"/>
              <a:t>Task analysis </a:t>
            </a:r>
            <a:endParaRPr lang="en-KE" dirty="0"/>
          </a:p>
        </p:txBody>
      </p:sp>
      <p:sp>
        <p:nvSpPr>
          <p:cNvPr id="3" name="Content Placeholder 2">
            <a:extLst>
              <a:ext uri="{FF2B5EF4-FFF2-40B4-BE49-F238E27FC236}">
                <a16:creationId xmlns:a16="http://schemas.microsoft.com/office/drawing/2014/main" id="{B38DD788-0C1B-00C5-0AA5-91CE6E9F014A}"/>
              </a:ext>
            </a:extLst>
          </p:cNvPr>
          <p:cNvSpPr>
            <a:spLocks noGrp="1"/>
          </p:cNvSpPr>
          <p:nvPr>
            <p:ph idx="1"/>
          </p:nvPr>
        </p:nvSpPr>
        <p:spPr/>
        <p:txBody>
          <a:bodyPr/>
          <a:lstStyle/>
          <a:p>
            <a:r>
              <a:rPr lang="en-US" dirty="0"/>
              <a:t>How does the user interact with the system and how responsive the elements in the page are to the user.</a:t>
            </a:r>
          </a:p>
          <a:p>
            <a:pPr marL="0" indent="0">
              <a:buNone/>
            </a:pPr>
            <a:endParaRPr lang="en-US" dirty="0"/>
          </a:p>
          <a:p>
            <a:r>
              <a:rPr lang="en-US" dirty="0"/>
              <a:t>The submit button should respond with the first click and the search space should respond to the strokes from the keyboard.</a:t>
            </a:r>
          </a:p>
          <a:p>
            <a:r>
              <a:rPr lang="en-US" dirty="0"/>
              <a:t>The search icon should redirect the user to the page needed.</a:t>
            </a:r>
          </a:p>
        </p:txBody>
      </p:sp>
    </p:spTree>
    <p:extLst>
      <p:ext uri="{BB962C8B-B14F-4D97-AF65-F5344CB8AC3E}">
        <p14:creationId xmlns:p14="http://schemas.microsoft.com/office/powerpoint/2010/main" val="904254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270C-498D-2BD9-FBD7-D3EF1935D44F}"/>
              </a:ext>
            </a:extLst>
          </p:cNvPr>
          <p:cNvSpPr>
            <a:spLocks noGrp="1"/>
          </p:cNvSpPr>
          <p:nvPr>
            <p:ph type="title"/>
          </p:nvPr>
        </p:nvSpPr>
        <p:spPr/>
        <p:txBody>
          <a:bodyPr/>
          <a:lstStyle/>
          <a:p>
            <a:r>
              <a:rPr lang="en-US" dirty="0"/>
              <a:t>Domain analysis</a:t>
            </a:r>
            <a:endParaRPr lang="en-KE" dirty="0"/>
          </a:p>
        </p:txBody>
      </p:sp>
      <p:pic>
        <p:nvPicPr>
          <p:cNvPr id="5" name="Content Placeholder 4">
            <a:extLst>
              <a:ext uri="{FF2B5EF4-FFF2-40B4-BE49-F238E27FC236}">
                <a16:creationId xmlns:a16="http://schemas.microsoft.com/office/drawing/2014/main" id="{B5A89146-5E87-E72C-BB71-7A9E052C0129}"/>
              </a:ext>
            </a:extLst>
          </p:cNvPr>
          <p:cNvPicPr>
            <a:picLocks noGrp="1" noChangeAspect="1"/>
          </p:cNvPicPr>
          <p:nvPr>
            <p:ph idx="1"/>
          </p:nvPr>
        </p:nvPicPr>
        <p:blipFill>
          <a:blip r:embed="rId2"/>
          <a:stretch>
            <a:fillRect/>
          </a:stretch>
        </p:blipFill>
        <p:spPr>
          <a:xfrm>
            <a:off x="2273417" y="1744910"/>
            <a:ext cx="6937695" cy="4503490"/>
          </a:xfrm>
        </p:spPr>
      </p:pic>
    </p:spTree>
    <p:extLst>
      <p:ext uri="{BB962C8B-B14F-4D97-AF65-F5344CB8AC3E}">
        <p14:creationId xmlns:p14="http://schemas.microsoft.com/office/powerpoint/2010/main" val="225025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48276-D93D-29E3-1784-714AF1E4889F}"/>
              </a:ext>
            </a:extLst>
          </p:cNvPr>
          <p:cNvSpPr>
            <a:spLocks noGrp="1"/>
          </p:cNvSpPr>
          <p:nvPr>
            <p:ph type="title"/>
          </p:nvPr>
        </p:nvSpPr>
        <p:spPr/>
        <p:txBody>
          <a:bodyPr/>
          <a:lstStyle/>
          <a:p>
            <a:r>
              <a:rPr lang="en-US" dirty="0"/>
              <a:t>Domain analysis</a:t>
            </a:r>
            <a:endParaRPr lang="en-KE" dirty="0"/>
          </a:p>
        </p:txBody>
      </p:sp>
      <p:pic>
        <p:nvPicPr>
          <p:cNvPr id="5" name="Content Placeholder 4">
            <a:extLst>
              <a:ext uri="{FF2B5EF4-FFF2-40B4-BE49-F238E27FC236}">
                <a16:creationId xmlns:a16="http://schemas.microsoft.com/office/drawing/2014/main" id="{712FBADE-399A-55FC-5D01-7259107FE45B}"/>
              </a:ext>
            </a:extLst>
          </p:cNvPr>
          <p:cNvPicPr>
            <a:picLocks noGrp="1" noChangeAspect="1"/>
          </p:cNvPicPr>
          <p:nvPr>
            <p:ph idx="1"/>
          </p:nvPr>
        </p:nvPicPr>
        <p:blipFill>
          <a:blip r:embed="rId2"/>
          <a:stretch>
            <a:fillRect/>
          </a:stretch>
        </p:blipFill>
        <p:spPr>
          <a:xfrm>
            <a:off x="1681431" y="2160588"/>
            <a:ext cx="6589176" cy="3881437"/>
          </a:xfrm>
        </p:spPr>
      </p:pic>
    </p:spTree>
    <p:extLst>
      <p:ext uri="{BB962C8B-B14F-4D97-AF65-F5344CB8AC3E}">
        <p14:creationId xmlns:p14="http://schemas.microsoft.com/office/powerpoint/2010/main" val="132576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4E3F-07A4-39A0-2141-3EE9CA094E18}"/>
              </a:ext>
            </a:extLst>
          </p:cNvPr>
          <p:cNvSpPr>
            <a:spLocks noGrp="1"/>
          </p:cNvSpPr>
          <p:nvPr>
            <p:ph type="title"/>
          </p:nvPr>
        </p:nvSpPr>
        <p:spPr/>
        <p:txBody>
          <a:bodyPr/>
          <a:lstStyle/>
          <a:p>
            <a:r>
              <a:rPr lang="en-US" dirty="0"/>
              <a:t>The problem as is</a:t>
            </a:r>
            <a:endParaRPr lang="en-KE" dirty="0"/>
          </a:p>
        </p:txBody>
      </p:sp>
      <p:pic>
        <p:nvPicPr>
          <p:cNvPr id="5" name="Content Placeholder 4">
            <a:extLst>
              <a:ext uri="{FF2B5EF4-FFF2-40B4-BE49-F238E27FC236}">
                <a16:creationId xmlns:a16="http://schemas.microsoft.com/office/drawing/2014/main" id="{9F363EEE-3204-CCA3-6796-03562C18DD68}"/>
              </a:ext>
            </a:extLst>
          </p:cNvPr>
          <p:cNvPicPr>
            <a:picLocks noGrp="1" noChangeAspect="1"/>
          </p:cNvPicPr>
          <p:nvPr>
            <p:ph idx="1"/>
          </p:nvPr>
        </p:nvPicPr>
        <p:blipFill>
          <a:blip r:embed="rId2"/>
          <a:stretch>
            <a:fillRect/>
          </a:stretch>
        </p:blipFill>
        <p:spPr>
          <a:xfrm>
            <a:off x="1753299" y="1677799"/>
            <a:ext cx="8548382" cy="4731390"/>
          </a:xfrm>
        </p:spPr>
      </p:pic>
    </p:spTree>
    <p:extLst>
      <p:ext uri="{BB962C8B-B14F-4D97-AF65-F5344CB8AC3E}">
        <p14:creationId xmlns:p14="http://schemas.microsoft.com/office/powerpoint/2010/main" val="299494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A50E-8C41-8D46-A989-381D560EE7BB}"/>
              </a:ext>
            </a:extLst>
          </p:cNvPr>
          <p:cNvSpPr>
            <a:spLocks noGrp="1"/>
          </p:cNvSpPr>
          <p:nvPr>
            <p:ph type="title"/>
          </p:nvPr>
        </p:nvSpPr>
        <p:spPr/>
        <p:txBody>
          <a:bodyPr/>
          <a:lstStyle/>
          <a:p>
            <a:r>
              <a:rPr lang="en-US" dirty="0"/>
              <a:t>Proposed solution</a:t>
            </a:r>
            <a:endParaRPr lang="en-KE" dirty="0"/>
          </a:p>
        </p:txBody>
      </p:sp>
      <p:sp>
        <p:nvSpPr>
          <p:cNvPr id="3" name="Content Placeholder 2">
            <a:extLst>
              <a:ext uri="{FF2B5EF4-FFF2-40B4-BE49-F238E27FC236}">
                <a16:creationId xmlns:a16="http://schemas.microsoft.com/office/drawing/2014/main" id="{B8B6A14A-43FB-59E3-4256-1C1B245099C7}"/>
              </a:ext>
            </a:extLst>
          </p:cNvPr>
          <p:cNvSpPr>
            <a:spLocks noGrp="1"/>
          </p:cNvSpPr>
          <p:nvPr>
            <p:ph idx="1"/>
          </p:nvPr>
        </p:nvSpPr>
        <p:spPr/>
        <p:txBody>
          <a:bodyPr>
            <a:normAutofit/>
          </a:bodyPr>
          <a:lstStyle/>
          <a:p>
            <a:pPr marL="0" indent="0">
              <a:buNone/>
            </a:pPr>
            <a:r>
              <a:rPr lang="en-US" dirty="0"/>
              <a:t>Come up with a platform that is user friendly, reliable and meets what the user asked for </a:t>
            </a:r>
          </a:p>
          <a:p>
            <a:pPr marL="0" indent="0">
              <a:buNone/>
            </a:pPr>
            <a:r>
              <a:rPr lang="en-US" dirty="0"/>
              <a:t>The system we came up with solves the cluttering of the ‘AS-IS’ website.</a:t>
            </a:r>
          </a:p>
          <a:p>
            <a:pPr marL="0" indent="0">
              <a:buNone/>
            </a:pPr>
            <a:r>
              <a:rPr lang="en-US" dirty="0"/>
              <a:t>The proposed system;</a:t>
            </a:r>
          </a:p>
          <a:p>
            <a:r>
              <a:rPr lang="en-US" dirty="0"/>
              <a:t>Reduces time spent searching for scholarships</a:t>
            </a:r>
          </a:p>
          <a:p>
            <a:r>
              <a:rPr lang="en-US" dirty="0"/>
              <a:t>It simplifies and makes the application process efficient</a:t>
            </a:r>
          </a:p>
          <a:p>
            <a:r>
              <a:rPr lang="en-US" dirty="0"/>
              <a:t>It provides applicants with the opportunity to get notified incase of new scholarship opportunities</a:t>
            </a:r>
          </a:p>
          <a:p>
            <a:r>
              <a:rPr lang="en-US" dirty="0"/>
              <a:t>Applicants receive scholarship they deserve with the appropriate funding</a:t>
            </a:r>
          </a:p>
          <a:p>
            <a:pPr marL="0" indent="0">
              <a:buNone/>
            </a:pPr>
            <a:endParaRPr lang="en-US" dirty="0"/>
          </a:p>
          <a:p>
            <a:endParaRPr lang="en-KE" dirty="0"/>
          </a:p>
        </p:txBody>
      </p:sp>
    </p:spTree>
    <p:extLst>
      <p:ext uri="{BB962C8B-B14F-4D97-AF65-F5344CB8AC3E}">
        <p14:creationId xmlns:p14="http://schemas.microsoft.com/office/powerpoint/2010/main" val="1089051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C6F7-7426-33CE-DAA0-60AE355DF5A9}"/>
              </a:ext>
            </a:extLst>
          </p:cNvPr>
          <p:cNvSpPr>
            <a:spLocks noGrp="1"/>
          </p:cNvSpPr>
          <p:nvPr>
            <p:ph type="title"/>
          </p:nvPr>
        </p:nvSpPr>
        <p:spPr/>
        <p:txBody>
          <a:bodyPr/>
          <a:lstStyle/>
          <a:p>
            <a:r>
              <a:rPr lang="en-US" dirty="0"/>
              <a:t>TO BE SYSTEM</a:t>
            </a:r>
            <a:endParaRPr lang="en-KE" dirty="0"/>
          </a:p>
        </p:txBody>
      </p:sp>
      <p:pic>
        <p:nvPicPr>
          <p:cNvPr id="5" name="Content Placeholder 4">
            <a:extLst>
              <a:ext uri="{FF2B5EF4-FFF2-40B4-BE49-F238E27FC236}">
                <a16:creationId xmlns:a16="http://schemas.microsoft.com/office/drawing/2014/main" id="{6501A338-F411-D54F-30D4-7ADEBE17B1B1}"/>
              </a:ext>
            </a:extLst>
          </p:cNvPr>
          <p:cNvPicPr>
            <a:picLocks noGrp="1" noChangeAspect="1"/>
          </p:cNvPicPr>
          <p:nvPr>
            <p:ph idx="1"/>
          </p:nvPr>
        </p:nvPicPr>
        <p:blipFill>
          <a:blip r:embed="rId2"/>
          <a:stretch>
            <a:fillRect/>
          </a:stretch>
        </p:blipFill>
        <p:spPr>
          <a:xfrm>
            <a:off x="1394620" y="1283516"/>
            <a:ext cx="8596668" cy="5410899"/>
          </a:xfrm>
        </p:spPr>
      </p:pic>
    </p:spTree>
    <p:extLst>
      <p:ext uri="{BB962C8B-B14F-4D97-AF65-F5344CB8AC3E}">
        <p14:creationId xmlns:p14="http://schemas.microsoft.com/office/powerpoint/2010/main" val="239823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1A6D9E-3F7A-A6D2-2F20-EC5A2DAB4CE2}"/>
              </a:ext>
            </a:extLst>
          </p:cNvPr>
          <p:cNvSpPr>
            <a:spLocks noGrp="1"/>
          </p:cNvSpPr>
          <p:nvPr>
            <p:ph idx="1"/>
          </p:nvPr>
        </p:nvSpPr>
        <p:spPr/>
        <p:txBody>
          <a:bodyPr/>
          <a:lstStyle/>
          <a:p>
            <a:pPr marL="0" indent="0">
              <a:buNone/>
            </a:pPr>
            <a:r>
              <a:rPr lang="en-US" dirty="0"/>
              <a:t>Presented by: </a:t>
            </a:r>
          </a:p>
          <a:p>
            <a:pPr marL="0" indent="0">
              <a:buNone/>
            </a:pPr>
            <a:r>
              <a:rPr lang="en-US" dirty="0"/>
              <a:t>			JOHN NDUNG’U		SCT222-0145/2019</a:t>
            </a:r>
          </a:p>
          <a:p>
            <a:pPr marL="0" indent="0">
              <a:buNone/>
            </a:pPr>
            <a:r>
              <a:rPr lang="en-US" dirty="0"/>
              <a:t>			NEWTON MUTUMA	SCT222-0454/2017</a:t>
            </a:r>
          </a:p>
          <a:p>
            <a:pPr marL="0" indent="0">
              <a:buNone/>
            </a:pPr>
            <a:r>
              <a:rPr lang="en-US" dirty="0"/>
              <a:t>			SHARON CHERONO	SCT222-0204/2019</a:t>
            </a:r>
          </a:p>
          <a:p>
            <a:pPr marL="0" indent="0">
              <a:buNone/>
            </a:pPr>
            <a:r>
              <a:rPr lang="en-US" dirty="0"/>
              <a:t>			PENINA MUMBI		SCT222-0175/2019</a:t>
            </a:r>
          </a:p>
          <a:p>
            <a:pPr marL="0" indent="0">
              <a:buNone/>
            </a:pPr>
            <a:r>
              <a:rPr lang="en-US" dirty="0"/>
              <a:t>			NELIUS WANGARI		SCT222-0415/2019</a:t>
            </a:r>
            <a:endParaRPr lang="en-KE" dirty="0"/>
          </a:p>
        </p:txBody>
      </p:sp>
    </p:spTree>
    <p:extLst>
      <p:ext uri="{BB962C8B-B14F-4D97-AF65-F5344CB8AC3E}">
        <p14:creationId xmlns:p14="http://schemas.microsoft.com/office/powerpoint/2010/main" val="242033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E34F-539B-F0C2-60ED-3F2514F5CEF5}"/>
              </a:ext>
            </a:extLst>
          </p:cNvPr>
          <p:cNvSpPr>
            <a:spLocks noGrp="1"/>
          </p:cNvSpPr>
          <p:nvPr>
            <p:ph type="title"/>
          </p:nvPr>
        </p:nvSpPr>
        <p:spPr/>
        <p:txBody>
          <a:bodyPr>
            <a:normAutofit/>
          </a:bodyPr>
          <a:lstStyle/>
          <a:p>
            <a:r>
              <a:rPr lang="en-US" dirty="0"/>
              <a:t>Problem space </a:t>
            </a:r>
            <a:br>
              <a:rPr lang="en-US" dirty="0"/>
            </a:br>
            <a:endParaRPr lang="en-KE" dirty="0"/>
          </a:p>
        </p:txBody>
      </p:sp>
      <p:sp>
        <p:nvSpPr>
          <p:cNvPr id="3" name="Content Placeholder 2">
            <a:extLst>
              <a:ext uri="{FF2B5EF4-FFF2-40B4-BE49-F238E27FC236}">
                <a16:creationId xmlns:a16="http://schemas.microsoft.com/office/drawing/2014/main" id="{83E69DD4-9B1A-8ECB-F4DC-0E437FB73C1F}"/>
              </a:ext>
            </a:extLst>
          </p:cNvPr>
          <p:cNvSpPr>
            <a:spLocks noGrp="1"/>
          </p:cNvSpPr>
          <p:nvPr>
            <p:ph idx="1"/>
          </p:nvPr>
        </p:nvSpPr>
        <p:spPr>
          <a:xfrm>
            <a:off x="687292" y="1852783"/>
            <a:ext cx="10353762" cy="3695136"/>
          </a:xfrm>
        </p:spPr>
        <p:txBody>
          <a:bodyPr>
            <a:normAutofit/>
          </a:bodyPr>
          <a:lstStyle/>
          <a:p>
            <a:pPr marL="0" indent="0">
              <a:buNone/>
            </a:pPr>
            <a:r>
              <a:rPr lang="en-US" dirty="0"/>
              <a:t>Managing scholarship programs can be tedious and time consuming for both the administrator and applicants. The legacy system is  cluttered and brings confusion to users. The system has many links that are unnecessary.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KE" dirty="0"/>
          </a:p>
        </p:txBody>
      </p:sp>
    </p:spTree>
    <p:extLst>
      <p:ext uri="{BB962C8B-B14F-4D97-AF65-F5344CB8AC3E}">
        <p14:creationId xmlns:p14="http://schemas.microsoft.com/office/powerpoint/2010/main" val="247166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11F1-F38C-5D11-C81F-0C96EAA538C1}"/>
              </a:ext>
            </a:extLst>
          </p:cNvPr>
          <p:cNvSpPr>
            <a:spLocks noGrp="1"/>
          </p:cNvSpPr>
          <p:nvPr>
            <p:ph type="title"/>
          </p:nvPr>
        </p:nvSpPr>
        <p:spPr/>
        <p:txBody>
          <a:bodyPr/>
          <a:lstStyle/>
          <a:p>
            <a:r>
              <a:rPr lang="en-US" dirty="0"/>
              <a:t>Personas</a:t>
            </a:r>
            <a:endParaRPr lang="en-KE" dirty="0"/>
          </a:p>
        </p:txBody>
      </p:sp>
      <p:sp>
        <p:nvSpPr>
          <p:cNvPr id="3" name="Content Placeholder 2">
            <a:extLst>
              <a:ext uri="{FF2B5EF4-FFF2-40B4-BE49-F238E27FC236}">
                <a16:creationId xmlns:a16="http://schemas.microsoft.com/office/drawing/2014/main" id="{78D8774D-0B02-B3AC-74B3-84A5C77EFDFD}"/>
              </a:ext>
            </a:extLst>
          </p:cNvPr>
          <p:cNvSpPr>
            <a:spLocks noGrp="1"/>
          </p:cNvSpPr>
          <p:nvPr>
            <p:ph idx="1"/>
          </p:nvPr>
        </p:nvSpPr>
        <p:spPr/>
        <p:txBody>
          <a:bodyPr/>
          <a:lstStyle/>
          <a:p>
            <a:pPr marL="0" indent="0">
              <a:buNone/>
            </a:pPr>
            <a:r>
              <a:rPr lang="en-US" dirty="0"/>
              <a:t>We have two personas </a:t>
            </a:r>
          </a:p>
          <a:p>
            <a:r>
              <a:rPr lang="en-US" dirty="0"/>
              <a:t>  applicant</a:t>
            </a:r>
          </a:p>
          <a:p>
            <a:r>
              <a:rPr lang="en-US" dirty="0"/>
              <a:t>administrator</a:t>
            </a:r>
          </a:p>
          <a:p>
            <a:pPr marL="0" indent="0">
              <a:buNone/>
            </a:pPr>
            <a:endParaRPr lang="en-KE" dirty="0"/>
          </a:p>
        </p:txBody>
      </p:sp>
    </p:spTree>
    <p:extLst>
      <p:ext uri="{BB962C8B-B14F-4D97-AF65-F5344CB8AC3E}">
        <p14:creationId xmlns:p14="http://schemas.microsoft.com/office/powerpoint/2010/main" val="298238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60C-39EB-EE86-897C-B2B27B76126C}"/>
              </a:ext>
            </a:extLst>
          </p:cNvPr>
          <p:cNvSpPr>
            <a:spLocks noGrp="1"/>
          </p:cNvSpPr>
          <p:nvPr>
            <p:ph type="title"/>
          </p:nvPr>
        </p:nvSpPr>
        <p:spPr/>
        <p:txBody>
          <a:bodyPr/>
          <a:lstStyle/>
          <a:p>
            <a:r>
              <a:rPr lang="en-US" dirty="0"/>
              <a:t>administrator</a:t>
            </a:r>
            <a:endParaRPr lang="en-KE" dirty="0"/>
          </a:p>
        </p:txBody>
      </p:sp>
      <p:sp>
        <p:nvSpPr>
          <p:cNvPr id="3" name="Content Placeholder 2">
            <a:extLst>
              <a:ext uri="{FF2B5EF4-FFF2-40B4-BE49-F238E27FC236}">
                <a16:creationId xmlns:a16="http://schemas.microsoft.com/office/drawing/2014/main" id="{B5EDD1DF-2ED7-0FD3-A43C-3E30FA6578EC}"/>
              </a:ext>
            </a:extLst>
          </p:cNvPr>
          <p:cNvSpPr>
            <a:spLocks noGrp="1"/>
          </p:cNvSpPr>
          <p:nvPr>
            <p:ph idx="1"/>
          </p:nvPr>
        </p:nvSpPr>
        <p:spPr/>
        <p:txBody>
          <a:bodyPr/>
          <a:lstStyle/>
          <a:p>
            <a:pPr marL="0" indent="0">
              <a:buNone/>
            </a:pPr>
            <a:r>
              <a:rPr lang="en-US" dirty="0"/>
              <a:t> Administrators are the ones concerned with all the applications globally.</a:t>
            </a:r>
          </a:p>
          <a:p>
            <a:pPr marL="0" indent="0">
              <a:buNone/>
            </a:pPr>
            <a:r>
              <a:rPr lang="en-US" dirty="0"/>
              <a:t>They are responsible for:</a:t>
            </a:r>
          </a:p>
          <a:p>
            <a:r>
              <a:rPr lang="en-US" dirty="0"/>
              <a:t>Posts scholarship opportunities and deletes those that are taken</a:t>
            </a:r>
          </a:p>
          <a:p>
            <a:r>
              <a:rPr lang="en-US" dirty="0"/>
              <a:t>View applications</a:t>
            </a:r>
            <a:endParaRPr lang="en-KE" dirty="0"/>
          </a:p>
          <a:p>
            <a:r>
              <a:rPr lang="en-US" dirty="0"/>
              <a:t>Filter on who is to be awarded the scholarship programs</a:t>
            </a:r>
          </a:p>
          <a:p>
            <a:endParaRPr lang="en-US" dirty="0"/>
          </a:p>
        </p:txBody>
      </p:sp>
    </p:spTree>
    <p:extLst>
      <p:ext uri="{BB962C8B-B14F-4D97-AF65-F5344CB8AC3E}">
        <p14:creationId xmlns:p14="http://schemas.microsoft.com/office/powerpoint/2010/main" val="21260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DC0B-DABE-2AE5-928A-4D11C920A555}"/>
              </a:ext>
            </a:extLst>
          </p:cNvPr>
          <p:cNvSpPr>
            <a:spLocks noGrp="1"/>
          </p:cNvSpPr>
          <p:nvPr>
            <p:ph type="title"/>
          </p:nvPr>
        </p:nvSpPr>
        <p:spPr/>
        <p:txBody>
          <a:bodyPr/>
          <a:lstStyle/>
          <a:p>
            <a:r>
              <a:rPr lang="en-US" dirty="0"/>
              <a:t>Administrator empathy map</a:t>
            </a:r>
            <a:endParaRPr lang="en-KE" dirty="0"/>
          </a:p>
        </p:txBody>
      </p:sp>
      <p:pic>
        <p:nvPicPr>
          <p:cNvPr id="5" name="Content Placeholder 4">
            <a:extLst>
              <a:ext uri="{FF2B5EF4-FFF2-40B4-BE49-F238E27FC236}">
                <a16:creationId xmlns:a16="http://schemas.microsoft.com/office/drawing/2014/main" id="{4B9A4806-CF87-A8BA-8CFF-2BCD2B0EA452}"/>
              </a:ext>
            </a:extLst>
          </p:cNvPr>
          <p:cNvPicPr>
            <a:picLocks noGrp="1" noChangeAspect="1"/>
          </p:cNvPicPr>
          <p:nvPr>
            <p:ph idx="1"/>
          </p:nvPr>
        </p:nvPicPr>
        <p:blipFill>
          <a:blip r:embed="rId2"/>
          <a:stretch>
            <a:fillRect/>
          </a:stretch>
        </p:blipFill>
        <p:spPr>
          <a:xfrm>
            <a:off x="1904301" y="1535185"/>
            <a:ext cx="7524924" cy="4646103"/>
          </a:xfrm>
        </p:spPr>
      </p:pic>
    </p:spTree>
    <p:extLst>
      <p:ext uri="{BB962C8B-B14F-4D97-AF65-F5344CB8AC3E}">
        <p14:creationId xmlns:p14="http://schemas.microsoft.com/office/powerpoint/2010/main" val="293584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F17D-7E60-1FE9-95EB-FB2272D3D0F9}"/>
              </a:ext>
            </a:extLst>
          </p:cNvPr>
          <p:cNvSpPr>
            <a:spLocks noGrp="1"/>
          </p:cNvSpPr>
          <p:nvPr>
            <p:ph type="title"/>
          </p:nvPr>
        </p:nvSpPr>
        <p:spPr/>
        <p:txBody>
          <a:bodyPr/>
          <a:lstStyle/>
          <a:p>
            <a:r>
              <a:rPr lang="en-US" dirty="0"/>
              <a:t>ADMINISTRATORS PROBLEMS</a:t>
            </a:r>
            <a:endParaRPr lang="en-KE" dirty="0"/>
          </a:p>
        </p:txBody>
      </p:sp>
      <p:sp>
        <p:nvSpPr>
          <p:cNvPr id="3" name="Content Placeholder 2">
            <a:extLst>
              <a:ext uri="{FF2B5EF4-FFF2-40B4-BE49-F238E27FC236}">
                <a16:creationId xmlns:a16="http://schemas.microsoft.com/office/drawing/2014/main" id="{17096C3E-6038-D7F2-3F71-34103DCD6FCD}"/>
              </a:ext>
            </a:extLst>
          </p:cNvPr>
          <p:cNvSpPr>
            <a:spLocks noGrp="1"/>
          </p:cNvSpPr>
          <p:nvPr>
            <p:ph idx="1"/>
          </p:nvPr>
        </p:nvSpPr>
        <p:spPr/>
        <p:txBody>
          <a:bodyPr/>
          <a:lstStyle/>
          <a:p>
            <a:pPr marL="0" indent="0">
              <a:buNone/>
            </a:pPr>
            <a:r>
              <a:rPr lang="en-US" dirty="0"/>
              <a:t>From the administrator's side:</a:t>
            </a:r>
          </a:p>
          <a:p>
            <a:r>
              <a:rPr lang="en-US" dirty="0"/>
              <a:t>Wasted administrative hours is lost in manual processing</a:t>
            </a:r>
          </a:p>
          <a:p>
            <a:r>
              <a:rPr lang="en-US" dirty="0"/>
              <a:t>Information needed is all over the place</a:t>
            </a:r>
          </a:p>
          <a:p>
            <a:r>
              <a:rPr lang="en-US" dirty="0"/>
              <a:t>Low application rates </a:t>
            </a:r>
          </a:p>
          <a:p>
            <a:endParaRPr lang="en-US" dirty="0"/>
          </a:p>
        </p:txBody>
      </p:sp>
    </p:spTree>
    <p:extLst>
      <p:ext uri="{BB962C8B-B14F-4D97-AF65-F5344CB8AC3E}">
        <p14:creationId xmlns:p14="http://schemas.microsoft.com/office/powerpoint/2010/main" val="280208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8CFB-1B99-5EF1-D570-6CB88AD0B465}"/>
              </a:ext>
            </a:extLst>
          </p:cNvPr>
          <p:cNvSpPr>
            <a:spLocks noGrp="1"/>
          </p:cNvSpPr>
          <p:nvPr>
            <p:ph type="title"/>
          </p:nvPr>
        </p:nvSpPr>
        <p:spPr/>
        <p:txBody>
          <a:bodyPr>
            <a:normAutofit/>
          </a:bodyPr>
          <a:lstStyle/>
          <a:p>
            <a:r>
              <a:rPr lang="en-US" dirty="0"/>
              <a:t>Applicant</a:t>
            </a:r>
            <a:br>
              <a:rPr lang="en-US" dirty="0"/>
            </a:br>
            <a:endParaRPr lang="en-KE" dirty="0"/>
          </a:p>
        </p:txBody>
      </p:sp>
      <p:sp>
        <p:nvSpPr>
          <p:cNvPr id="3" name="Content Placeholder 2">
            <a:extLst>
              <a:ext uri="{FF2B5EF4-FFF2-40B4-BE49-F238E27FC236}">
                <a16:creationId xmlns:a16="http://schemas.microsoft.com/office/drawing/2014/main" id="{20770AB4-B109-136B-4818-1F61FBBA5561}"/>
              </a:ext>
            </a:extLst>
          </p:cNvPr>
          <p:cNvSpPr>
            <a:spLocks noGrp="1"/>
          </p:cNvSpPr>
          <p:nvPr>
            <p:ph idx="1"/>
          </p:nvPr>
        </p:nvSpPr>
        <p:spPr/>
        <p:txBody>
          <a:bodyPr/>
          <a:lstStyle/>
          <a:p>
            <a:r>
              <a:rPr lang="en-US" dirty="0"/>
              <a:t>Is a student who is interested and wants to register with the system</a:t>
            </a:r>
          </a:p>
          <a:p>
            <a:r>
              <a:rPr lang="en-US" dirty="0"/>
              <a:t>The applicant can either be an undergraduate or a post graduate student</a:t>
            </a:r>
          </a:p>
          <a:p>
            <a:r>
              <a:rPr lang="en-US" dirty="0"/>
              <a:t>The applicant  can apply for a scholarship by browsing the scholarship information and manage the application process.</a:t>
            </a:r>
          </a:p>
          <a:p>
            <a:endParaRPr lang="en-KE" dirty="0"/>
          </a:p>
        </p:txBody>
      </p:sp>
    </p:spTree>
    <p:extLst>
      <p:ext uri="{BB962C8B-B14F-4D97-AF65-F5344CB8AC3E}">
        <p14:creationId xmlns:p14="http://schemas.microsoft.com/office/powerpoint/2010/main" val="2900709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7B30-A6B9-9D3E-7DE8-3D2C10AEE659}"/>
              </a:ext>
            </a:extLst>
          </p:cNvPr>
          <p:cNvSpPr>
            <a:spLocks noGrp="1"/>
          </p:cNvSpPr>
          <p:nvPr>
            <p:ph type="title"/>
          </p:nvPr>
        </p:nvSpPr>
        <p:spPr/>
        <p:txBody>
          <a:bodyPr/>
          <a:lstStyle/>
          <a:p>
            <a:r>
              <a:rPr lang="en-US" dirty="0"/>
              <a:t>Applicant empathy map</a:t>
            </a:r>
            <a:endParaRPr lang="en-KE" dirty="0"/>
          </a:p>
        </p:txBody>
      </p:sp>
      <p:pic>
        <p:nvPicPr>
          <p:cNvPr id="11" name="Content Placeholder 10">
            <a:extLst>
              <a:ext uri="{FF2B5EF4-FFF2-40B4-BE49-F238E27FC236}">
                <a16:creationId xmlns:a16="http://schemas.microsoft.com/office/drawing/2014/main" id="{EED648CA-8F3F-6043-7376-85B58A15A70A}"/>
              </a:ext>
            </a:extLst>
          </p:cNvPr>
          <p:cNvPicPr>
            <a:picLocks noGrp="1" noChangeAspect="1"/>
          </p:cNvPicPr>
          <p:nvPr>
            <p:ph idx="1"/>
          </p:nvPr>
        </p:nvPicPr>
        <p:blipFill>
          <a:blip r:embed="rId2"/>
          <a:stretch>
            <a:fillRect/>
          </a:stretch>
        </p:blipFill>
        <p:spPr>
          <a:xfrm>
            <a:off x="2172749" y="1492684"/>
            <a:ext cx="7357145" cy="5117841"/>
          </a:xfrm>
        </p:spPr>
      </p:pic>
    </p:spTree>
    <p:extLst>
      <p:ext uri="{BB962C8B-B14F-4D97-AF65-F5344CB8AC3E}">
        <p14:creationId xmlns:p14="http://schemas.microsoft.com/office/powerpoint/2010/main" val="27145560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239</TotalTime>
  <Words>467</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Rockwell</vt:lpstr>
      <vt:lpstr>Trebuchet MS</vt:lpstr>
      <vt:lpstr>Wingdings 3</vt:lpstr>
      <vt:lpstr>Facet</vt:lpstr>
      <vt:lpstr>SCHOLARSHIP MANAGEMENT SYSTEM</vt:lpstr>
      <vt:lpstr>PowerPoint Presentation</vt:lpstr>
      <vt:lpstr>Problem space  </vt:lpstr>
      <vt:lpstr>Personas</vt:lpstr>
      <vt:lpstr>administrator</vt:lpstr>
      <vt:lpstr>Administrator empathy map</vt:lpstr>
      <vt:lpstr>ADMINISTRATORS PROBLEMS</vt:lpstr>
      <vt:lpstr>Applicant </vt:lpstr>
      <vt:lpstr>Applicant empathy map</vt:lpstr>
      <vt:lpstr>PROBLEMS FACED BY THE APPLICANT</vt:lpstr>
      <vt:lpstr>User analysis</vt:lpstr>
      <vt:lpstr>Task analysis </vt:lpstr>
      <vt:lpstr>Domain analysis</vt:lpstr>
      <vt:lpstr>Domain analysis</vt:lpstr>
      <vt:lpstr>The problem as is</vt:lpstr>
      <vt:lpstr>Proposed solution</vt:lpstr>
      <vt:lpstr>TO BE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 assignment</dc:title>
  <dc:creator>John Ndungu</dc:creator>
  <cp:lastModifiedBy>John Ndungu</cp:lastModifiedBy>
  <cp:revision>16</cp:revision>
  <dcterms:created xsi:type="dcterms:W3CDTF">2022-10-26T08:45:21Z</dcterms:created>
  <dcterms:modified xsi:type="dcterms:W3CDTF">2022-11-22T12:22:14Z</dcterms:modified>
</cp:coreProperties>
</file>