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28" r:id="rId1"/>
  </p:sldMasterIdLst>
  <p:notesMasterIdLst>
    <p:notesMasterId r:id="rId59"/>
  </p:notesMasterIdLst>
  <p:handoutMasterIdLst>
    <p:handoutMasterId r:id="rId60"/>
  </p:handoutMasterIdLst>
  <p:sldIdLst>
    <p:sldId id="313" r:id="rId2"/>
    <p:sldId id="359" r:id="rId3"/>
    <p:sldId id="315" r:id="rId4"/>
    <p:sldId id="316" r:id="rId5"/>
    <p:sldId id="317" r:id="rId6"/>
    <p:sldId id="338" r:id="rId7"/>
    <p:sldId id="318" r:id="rId8"/>
    <p:sldId id="334" r:id="rId9"/>
    <p:sldId id="320" r:id="rId10"/>
    <p:sldId id="321" r:id="rId11"/>
    <p:sldId id="322" r:id="rId12"/>
    <p:sldId id="333" r:id="rId13"/>
    <p:sldId id="323" r:id="rId14"/>
    <p:sldId id="324" r:id="rId15"/>
    <p:sldId id="325" r:id="rId16"/>
    <p:sldId id="326" r:id="rId17"/>
    <p:sldId id="319" r:id="rId18"/>
    <p:sldId id="327" r:id="rId19"/>
    <p:sldId id="328" r:id="rId20"/>
    <p:sldId id="329" r:id="rId21"/>
    <p:sldId id="330" r:id="rId22"/>
    <p:sldId id="331" r:id="rId23"/>
    <p:sldId id="332" r:id="rId24"/>
    <p:sldId id="337" r:id="rId25"/>
    <p:sldId id="257" r:id="rId26"/>
    <p:sldId id="263" r:id="rId27"/>
    <p:sldId id="264" r:id="rId28"/>
    <p:sldId id="265" r:id="rId29"/>
    <p:sldId id="266" r:id="rId30"/>
    <p:sldId id="268" r:id="rId31"/>
    <p:sldId id="339" r:id="rId32"/>
    <p:sldId id="278" r:id="rId33"/>
    <p:sldId id="340" r:id="rId34"/>
    <p:sldId id="279" r:id="rId35"/>
    <p:sldId id="341" r:id="rId36"/>
    <p:sldId id="296" r:id="rId37"/>
    <p:sldId id="300" r:id="rId38"/>
    <p:sldId id="297" r:id="rId39"/>
    <p:sldId id="345" r:id="rId40"/>
    <p:sldId id="346" r:id="rId41"/>
    <p:sldId id="301" r:id="rId42"/>
    <p:sldId id="303" r:id="rId43"/>
    <p:sldId id="304" r:id="rId44"/>
    <p:sldId id="305" r:id="rId45"/>
    <p:sldId id="306" r:id="rId46"/>
    <p:sldId id="311" r:id="rId47"/>
    <p:sldId id="312" r:id="rId48"/>
    <p:sldId id="350" r:id="rId49"/>
    <p:sldId id="351" r:id="rId50"/>
    <p:sldId id="352" r:id="rId51"/>
    <p:sldId id="353" r:id="rId52"/>
    <p:sldId id="354" r:id="rId53"/>
    <p:sldId id="355" r:id="rId54"/>
    <p:sldId id="360" r:id="rId55"/>
    <p:sldId id="356" r:id="rId56"/>
    <p:sldId id="357" r:id="rId57"/>
    <p:sldId id="358" r:id="rId58"/>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293" autoAdjust="0"/>
  </p:normalViewPr>
  <p:slideViewPr>
    <p:cSldViewPr>
      <p:cViewPr>
        <p:scale>
          <a:sx n="80" d="100"/>
          <a:sy n="80" d="100"/>
        </p:scale>
        <p:origin x="808" y="-64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9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D3C4016-EAC8-4388-AC23-3D428615247D}" type="datetimeFigureOut">
              <a:rPr lang="es-ES" smtClean="0"/>
              <a:pPr/>
              <a:t>26/09/2024</a:t>
            </a:fld>
            <a:endParaRPr lang="es-ES"/>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8DBE498-7D6B-48C7-842E-A4110CF726B0}" type="slidenum">
              <a:rPr lang="es-ES" smtClean="0"/>
              <a:pPr/>
              <a:t>‹Nº›</a:t>
            </a:fld>
            <a:endParaRPr lang="es-E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1D71BF-C5C3-45A4-A042-CA1D0AB09729}" type="datetimeFigureOut">
              <a:rPr lang="es-ES" smtClean="0"/>
              <a:pPr/>
              <a:t>26/09/2024</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5E27FBD-11E0-45C3-A8CF-5CB0EFEE183F}" type="slidenum">
              <a:rPr lang="es-ES" smtClean="0"/>
              <a:pPr/>
              <a:t>‹Nº›</a:t>
            </a:fld>
            <a:endParaRPr lang="es-ES"/>
          </a:p>
        </p:txBody>
      </p:sp>
    </p:spTree>
    <p:extLst>
      <p:ext uri="{BB962C8B-B14F-4D97-AF65-F5344CB8AC3E}">
        <p14:creationId xmlns:p14="http://schemas.microsoft.com/office/powerpoint/2010/main" val="1878297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a:t>
            </a:fld>
            <a:endParaRPr lang="es-E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10</a:t>
            </a:fld>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11</a:t>
            </a:fld>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12</a:t>
            </a:fld>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13</a:t>
            </a:fld>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14</a:t>
            </a:fld>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15</a:t>
            </a:fld>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16</a:t>
            </a:fld>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17</a:t>
            </a:fld>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18</a:t>
            </a:fld>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19</a:t>
            </a:fld>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a:t>
            </a:fld>
            <a:endParaRPr lang="es-E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20</a:t>
            </a:fld>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21</a:t>
            </a:fld>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22</a:t>
            </a:fld>
            <a:endParaRPr lang="es-E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23</a:t>
            </a:fld>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24</a:t>
            </a:fld>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25</a:t>
            </a:fld>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 lenguaje</a:t>
            </a:r>
            <a:r>
              <a:rPr lang="es-ES" baseline="0" dirty="0" smtClean="0"/>
              <a:t> de programación como cualquier lenguaje de comunicación consta de un alfabeto, reglas de como usar los símbolos, reglas de significado</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26</a:t>
            </a:fld>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27</a:t>
            </a:fld>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28</a:t>
            </a:fld>
            <a:endParaRPr lang="es-E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Ensamblador, ya</a:t>
            </a:r>
            <a:r>
              <a:rPr lang="es-ES" baseline="0" dirty="0" smtClean="0"/>
              <a:t> tendría un código a traducir, una reglas nemotécnicas para el programador que se traduciría a código binario</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29</a:t>
            </a:fld>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a:t>
            </a:fld>
            <a:endParaRPr lang="es-E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30</a:t>
            </a:fld>
            <a:endParaRPr lang="es-E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31</a:t>
            </a:fld>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código objeto</a:t>
            </a:r>
            <a:r>
              <a:rPr lang="es-ES" baseline="0" dirty="0" smtClean="0"/>
              <a:t> es cercano a la maquina pero aun no es ejecutable</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32</a:t>
            </a:fld>
            <a:endParaRPr lang="es-E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El programa objeto aunque esté en lenguaje máquina no es ejecutable, para que obtener</a:t>
            </a:r>
            <a:r>
              <a:rPr lang="es-ES" baseline="0" dirty="0" smtClean="0"/>
              <a:t> un ejecutable hay que enlazar con las librerías necesarias</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33</a:t>
            </a:fld>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34</a:t>
            </a:fld>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La compilación</a:t>
            </a:r>
            <a:r>
              <a:rPr lang="es-ES" baseline="0" dirty="0" smtClean="0"/>
              <a:t> no es la única forma de obtener un código ejecutable</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35</a:t>
            </a:fld>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36</a:t>
            </a:fld>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37</a:t>
            </a:fld>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Los interpreta</a:t>
            </a:r>
            <a:r>
              <a:rPr lang="es-ES" baseline="0" dirty="0" smtClean="0"/>
              <a:t> en cada ejecución</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38</a:t>
            </a:fld>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39</a:t>
            </a:fld>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a:t>
            </a:fld>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40</a:t>
            </a:fld>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41</a:t>
            </a:fld>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dirty="0" smtClean="0"/>
              <a:t>Secuencia:</a:t>
            </a:r>
          </a:p>
          <a:p>
            <a:r>
              <a:rPr lang="es-ES" sz="1200" b="0" i="0" kern="1200" dirty="0" smtClean="0">
                <a:solidFill>
                  <a:schemeClr val="tx1"/>
                </a:solidFill>
                <a:effectLst/>
                <a:latin typeface="+mn-lt"/>
                <a:ea typeface="+mn-ea"/>
                <a:cs typeface="+mn-cs"/>
              </a:rPr>
              <a:t>Esta es la estructura básica, ya que </a:t>
            </a:r>
            <a:r>
              <a:rPr lang="es-ES" sz="1200" b="1" i="0" kern="1200" dirty="0" smtClean="0">
                <a:solidFill>
                  <a:schemeClr val="tx1"/>
                </a:solidFill>
                <a:effectLst/>
                <a:latin typeface="+mn-lt"/>
                <a:ea typeface="+mn-ea"/>
                <a:cs typeface="+mn-cs"/>
              </a:rPr>
              <a:t>nos permite asegurar que una instrucción se ejecuta después de la otra siguiendo el orden en que fueron escritas</a:t>
            </a:r>
            <a:r>
              <a:rPr lang="es-ES" sz="1200" b="0" i="0" kern="1200" dirty="0" smtClean="0">
                <a:solidFill>
                  <a:schemeClr val="tx1"/>
                </a:solidFill>
                <a:effectLst/>
                <a:latin typeface="+mn-lt"/>
                <a:ea typeface="+mn-ea"/>
                <a:cs typeface="+mn-cs"/>
              </a:rPr>
              <a:t>.</a:t>
            </a:r>
          </a:p>
          <a:p>
            <a:r>
              <a:rPr lang="es-ES" sz="1200" b="0" i="0" kern="1200" dirty="0" smtClean="0">
                <a:solidFill>
                  <a:schemeClr val="tx1"/>
                </a:solidFill>
                <a:effectLst/>
                <a:latin typeface="+mn-lt"/>
                <a:ea typeface="+mn-ea"/>
                <a:cs typeface="+mn-cs"/>
              </a:rPr>
              <a:t>Selección:</a:t>
            </a:r>
          </a:p>
          <a:p>
            <a:r>
              <a:rPr lang="es-ES" sz="1200" b="0" i="0" kern="1200" dirty="0" smtClean="0">
                <a:solidFill>
                  <a:schemeClr val="tx1"/>
                </a:solidFill>
                <a:effectLst/>
                <a:latin typeface="+mn-lt"/>
                <a:ea typeface="+mn-ea"/>
                <a:cs typeface="+mn-cs"/>
              </a:rPr>
              <a:t>Este tipo de estructuras de control nos sirven cuando necesitamos que se evalúe el valor de alguna variable o de alguna condición para decidir qué instrucciones ejecutar a continuación.</a:t>
            </a:r>
          </a:p>
          <a:p>
            <a:r>
              <a:rPr lang="es-ES" sz="1200" b="0" i="0" kern="1200" dirty="0" smtClean="0">
                <a:solidFill>
                  <a:schemeClr val="tx1"/>
                </a:solidFill>
                <a:effectLst/>
                <a:latin typeface="+mn-lt"/>
                <a:ea typeface="+mn-ea"/>
                <a:cs typeface="+mn-cs"/>
              </a:rPr>
              <a:t>Iteración:</a:t>
            </a:r>
          </a:p>
          <a:p>
            <a:r>
              <a:rPr lang="es-ES" sz="1200" b="0" i="0" kern="1200" dirty="0" smtClean="0">
                <a:solidFill>
                  <a:schemeClr val="tx1"/>
                </a:solidFill>
                <a:effectLst/>
                <a:latin typeface="+mn-lt"/>
                <a:ea typeface="+mn-ea"/>
                <a:cs typeface="+mn-cs"/>
              </a:rPr>
              <a:t>Se utilizan cuando la cantidad de ocasiones que debe repetirse un bloque de instrucciones está determinado por una condición. </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42</a:t>
            </a:fld>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43</a:t>
            </a:fld>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44</a:t>
            </a:fld>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TAMBIEN</a:t>
            </a:r>
            <a:r>
              <a:rPr lang="es-ES" baseline="0" dirty="0" smtClean="0"/>
              <a:t> SQL</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45</a:t>
            </a:fld>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46</a:t>
            </a:fld>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47</a:t>
            </a:fld>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48</a:t>
            </a:fld>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49</a:t>
            </a:fld>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a:t>
            </a:fld>
            <a:endParaRPr lang="es-E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Solaris está basado</a:t>
            </a:r>
            <a:r>
              <a:rPr lang="es-ES" baseline="0" dirty="0" smtClean="0"/>
              <a:t> en Unix</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50</a:t>
            </a:fld>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En</a:t>
            </a:r>
            <a:r>
              <a:rPr lang="es-ES" baseline="0" dirty="0" smtClean="0"/>
              <a:t> una compilación, por cada clase obtenemos un fichero .</a:t>
            </a:r>
            <a:r>
              <a:rPr lang="es-ES" baseline="0" dirty="0" err="1" smtClean="0"/>
              <a:t>class</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51</a:t>
            </a:fld>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Como lo que traduce la JVM es </a:t>
            </a:r>
            <a:r>
              <a:rPr lang="es-ES" dirty="0" err="1" smtClean="0"/>
              <a:t>bytecode</a:t>
            </a:r>
            <a:r>
              <a:rPr lang="es-ES" dirty="0" smtClean="0"/>
              <a:t> es una velocidad</a:t>
            </a:r>
            <a:r>
              <a:rPr lang="es-ES" baseline="0" dirty="0" smtClean="0"/>
              <a:t> aceptable, un pago que hay que hacer porque sea versátil y ejecutable en distintos sistemas operativos.</a:t>
            </a:r>
          </a:p>
          <a:p>
            <a:endParaRPr lang="es-ES" dirty="0" smtClean="0"/>
          </a:p>
          <a:p>
            <a:r>
              <a:rPr lang="es-ES" b="1" dirty="0" smtClean="0"/>
              <a:t>Compilación del código fuente (.java)</a:t>
            </a:r>
            <a:r>
              <a:rPr lang="es-ES" dirty="0" smtClean="0"/>
              <a:t>: Cuando escribes código en Java y lo compilas usando el compilador </a:t>
            </a:r>
            <a:r>
              <a:rPr lang="es-ES" dirty="0" err="1" smtClean="0"/>
              <a:t>javac</a:t>
            </a:r>
            <a:r>
              <a:rPr lang="es-ES" dirty="0" smtClean="0"/>
              <a:t>, el código fuente se convierte en un archivo .</a:t>
            </a:r>
            <a:r>
              <a:rPr lang="es-ES" dirty="0" err="1" smtClean="0"/>
              <a:t>class</a:t>
            </a:r>
            <a:r>
              <a:rPr lang="es-ES" dirty="0" smtClean="0"/>
              <a:t> que contiene </a:t>
            </a:r>
            <a:r>
              <a:rPr lang="es-ES" dirty="0" err="1" smtClean="0"/>
              <a:t>bytecode</a:t>
            </a:r>
            <a:r>
              <a:rPr lang="es-ES" dirty="0" smtClean="0"/>
              <a:t>. Este </a:t>
            </a:r>
            <a:r>
              <a:rPr lang="es-ES" dirty="0" err="1" smtClean="0"/>
              <a:t>bytecode</a:t>
            </a:r>
            <a:r>
              <a:rPr lang="es-ES" dirty="0" smtClean="0"/>
              <a:t> es una representación de bajo nivel de las instrucciones que la JVM puede interpretar y ejecutar.</a:t>
            </a:r>
          </a:p>
          <a:p>
            <a:r>
              <a:rPr lang="es-ES" b="1" dirty="0" smtClean="0"/>
              <a:t>Archivos .</a:t>
            </a:r>
            <a:r>
              <a:rPr lang="es-ES" b="1" dirty="0" err="1" smtClean="0"/>
              <a:t>class</a:t>
            </a:r>
            <a:r>
              <a:rPr lang="es-ES" dirty="0" smtClean="0"/>
              <a:t>:</a:t>
            </a:r>
          </a:p>
          <a:p>
            <a:pPr lvl="1"/>
            <a:r>
              <a:rPr lang="es-ES" dirty="0" smtClean="0"/>
              <a:t>Cada archivo .</a:t>
            </a:r>
            <a:r>
              <a:rPr lang="es-ES" dirty="0" err="1" smtClean="0"/>
              <a:t>class</a:t>
            </a:r>
            <a:r>
              <a:rPr lang="es-ES" dirty="0" smtClean="0"/>
              <a:t> contiene el </a:t>
            </a:r>
            <a:r>
              <a:rPr lang="es-ES" dirty="0" err="1" smtClean="0"/>
              <a:t>bytecode</a:t>
            </a:r>
            <a:r>
              <a:rPr lang="es-ES" dirty="0" smtClean="0"/>
              <a:t> correspondiente a una clase o entidad que hayas definido en el código fuente (clase pública, clase interna, clase anónima, etc.).</a:t>
            </a:r>
          </a:p>
          <a:p>
            <a:pPr lvl="1"/>
            <a:r>
              <a:rPr lang="es-ES" dirty="0" smtClean="0"/>
              <a:t>El </a:t>
            </a:r>
            <a:r>
              <a:rPr lang="es-ES" dirty="0" err="1" smtClean="0"/>
              <a:t>bytecode</a:t>
            </a:r>
            <a:r>
              <a:rPr lang="es-ES" dirty="0" smtClean="0"/>
              <a:t> dentro de cada archivo .</a:t>
            </a:r>
            <a:r>
              <a:rPr lang="es-ES" dirty="0" err="1" smtClean="0"/>
              <a:t>class</a:t>
            </a:r>
            <a:r>
              <a:rPr lang="es-ES" dirty="0" smtClean="0"/>
              <a:t> es independiente, y describe las instrucciones necesarias para ejecutar los métodos y comportamientos de esa clase en particular.</a:t>
            </a:r>
          </a:p>
          <a:p>
            <a:r>
              <a:rPr lang="es-ES" b="1" dirty="0" smtClean="0"/>
              <a:t>Ejecución del </a:t>
            </a:r>
            <a:r>
              <a:rPr lang="es-ES" b="1" dirty="0" err="1" smtClean="0"/>
              <a:t>bytecode</a:t>
            </a:r>
            <a:r>
              <a:rPr lang="es-ES" dirty="0" smtClean="0"/>
              <a:t>: Cuando ejecutas tu programa en la JVM usando java </a:t>
            </a:r>
            <a:r>
              <a:rPr lang="es-ES" dirty="0" err="1" smtClean="0"/>
              <a:t>ClassName</a:t>
            </a:r>
            <a:r>
              <a:rPr lang="es-ES" dirty="0" smtClean="0"/>
              <a:t>, la JVM toma el </a:t>
            </a:r>
            <a:r>
              <a:rPr lang="es-ES" dirty="0" err="1" smtClean="0"/>
              <a:t>bytecode</a:t>
            </a:r>
            <a:r>
              <a:rPr lang="es-ES" dirty="0" smtClean="0"/>
              <a:t> contenido en los archivos .</a:t>
            </a:r>
            <a:r>
              <a:rPr lang="es-ES" dirty="0" err="1" smtClean="0"/>
              <a:t>class</a:t>
            </a:r>
            <a:r>
              <a:rPr lang="es-ES" dirty="0" smtClean="0"/>
              <a:t>, lo carga en memoria y lo interpreta o lo compila en código máquina nativo (dependiendo de si se utiliza el </a:t>
            </a:r>
            <a:r>
              <a:rPr lang="es-ES" b="1" dirty="0" smtClean="0"/>
              <a:t>JIT </a:t>
            </a:r>
            <a:r>
              <a:rPr lang="es-ES" b="1" dirty="0" err="1" smtClean="0"/>
              <a:t>Compiler</a:t>
            </a:r>
            <a:r>
              <a:rPr lang="es-ES" dirty="0" smtClean="0"/>
              <a:t> — </a:t>
            </a:r>
            <a:r>
              <a:rPr lang="es-ES" dirty="0" err="1" smtClean="0"/>
              <a:t>Just</a:t>
            </a:r>
            <a:r>
              <a:rPr lang="es-ES" dirty="0" smtClean="0"/>
              <a:t>-In-Time </a:t>
            </a:r>
            <a:r>
              <a:rPr lang="es-ES" dirty="0" err="1" smtClean="0"/>
              <a:t>Compiler</a:t>
            </a:r>
            <a:r>
              <a:rPr lang="es-ES" dirty="0" smtClean="0"/>
              <a:t>).</a:t>
            </a:r>
          </a:p>
          <a:p>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52</a:t>
            </a:fld>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r>
              <a:rPr lang="es-ES" dirty="0" smtClean="0"/>
              <a:t>Un fichero de texto plano es un archivo informático que contiene solo texto formado por caracteres legibles por humanos. No tiene ningún tipo de formato tipográfico ni de letra</a:t>
            </a:r>
            <a:endParaRPr lang="es-ES" dirty="0"/>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53</a:t>
            </a:fld>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54</a:t>
            </a:fld>
            <a:endParaRPr lang="es-ES"/>
          </a:p>
        </p:txBody>
      </p:sp>
    </p:spTree>
    <p:extLst>
      <p:ext uri="{BB962C8B-B14F-4D97-AF65-F5344CB8AC3E}">
        <p14:creationId xmlns:p14="http://schemas.microsoft.com/office/powerpoint/2010/main" val="3543676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55</a:t>
            </a:fld>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56</a:t>
            </a:fld>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57</a:t>
            </a:fld>
            <a:endParaRPr lang="es-E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6</a:t>
            </a:fld>
            <a:endParaRPr lang="es-E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7</a:t>
            </a:fld>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8</a:t>
            </a:fld>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ES"/>
          </a:p>
        </p:txBody>
      </p:sp>
      <p:sp>
        <p:nvSpPr>
          <p:cNvPr id="4" name="3 Marcador de número de diapositiva"/>
          <p:cNvSpPr>
            <a:spLocks noGrp="1"/>
          </p:cNvSpPr>
          <p:nvPr>
            <p:ph type="sldNum" sz="quarter" idx="10"/>
          </p:nvPr>
        </p:nvSpPr>
        <p:spPr/>
        <p:txBody>
          <a:bodyPr/>
          <a:lstStyle/>
          <a:p>
            <a:fld id="{85E27FBD-11E0-45C3-A8CF-5CB0EFEE183F}" type="slidenum">
              <a:rPr lang="es-ES" smtClean="0"/>
              <a:pPr/>
              <a:t>9</a:t>
            </a:fld>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tx1"/>
        </a:solidFill>
        <a:effectLst/>
      </p:bgPr>
    </p:bg>
    <p:spTree>
      <p:nvGrpSpPr>
        <p:cNvPr id="1" name=""/>
        <p:cNvGrpSpPr/>
        <p:nvPr/>
      </p:nvGrpSpPr>
      <p:grpSpPr>
        <a:xfrm>
          <a:off x="0" y="0"/>
          <a:ext cx="0" cy="0"/>
          <a:chOff x="0" y="0"/>
          <a:chExt cx="0" cy="0"/>
        </a:xfrm>
      </p:grpSpPr>
      <p:sp>
        <p:nvSpPr>
          <p:cNvPr id="7" name="6 Rectángulo"/>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2362200" y="4038600"/>
            <a:ext cx="6477000" cy="1828800"/>
          </a:xfrm>
        </p:spPr>
        <p:txBody>
          <a:bodyPr anchor="b"/>
          <a:lstStyle>
            <a:lvl1pPr>
              <a:defRPr cap="all" baseline="0">
                <a:solidFill>
                  <a:schemeClr val="bg1"/>
                </a:solidFill>
              </a:defRPr>
            </a:lvl1pPr>
          </a:lstStyle>
          <a:p>
            <a:r>
              <a:rPr kumimoji="0" lang="es-ES" dirty="0"/>
              <a:t>Haga clic para modificar el estilo de título del patrón</a:t>
            </a:r>
            <a:endParaRPr kumimoji="0" lang="en-US" dirty="0"/>
          </a:p>
        </p:txBody>
      </p:sp>
      <p:sp>
        <p:nvSpPr>
          <p:cNvPr id="9" name="8 Subtítulo"/>
          <p:cNvSpPr>
            <a:spLocks noGrp="1"/>
          </p:cNvSpPr>
          <p:nvPr>
            <p:ph type="subTitle" idx="1"/>
          </p:nvPr>
        </p:nvSpPr>
        <p:spPr>
          <a:xfrm>
            <a:off x="2362200" y="6050037"/>
            <a:ext cx="6705600" cy="685800"/>
          </a:xfrm>
        </p:spPr>
        <p:txBody>
          <a:bodyPr anchor="ctr">
            <a:normAutofit/>
          </a:bodyPr>
          <a:lstStyle>
            <a:lvl1pPr marL="0" indent="0" algn="l">
              <a:buNone/>
              <a:defRPr sz="2600">
                <a:solidFill>
                  <a:schemeClr val="bg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dirty="0"/>
              <a:t>Haga clic para modificar el estilo de subtítulo del patrón</a:t>
            </a:r>
            <a:endParaRPr kumimoji="0" lang="en-US" dirty="0"/>
          </a:p>
        </p:txBody>
      </p:sp>
      <p:sp>
        <p:nvSpPr>
          <p:cNvPr id="28" name="27 Marcador de fecha"/>
          <p:cNvSpPr>
            <a:spLocks noGrp="1"/>
          </p:cNvSpPr>
          <p:nvPr>
            <p:ph type="dt" sz="half" idx="10"/>
          </p:nvPr>
        </p:nvSpPr>
        <p:spPr>
          <a:xfrm>
            <a:off x="76200" y="6068699"/>
            <a:ext cx="2057400" cy="685800"/>
          </a:xfrm>
        </p:spPr>
        <p:txBody>
          <a:bodyPr>
            <a:noAutofit/>
          </a:bodyPr>
          <a:lstStyle>
            <a:lvl1pPr algn="ctr">
              <a:defRPr sz="2000">
                <a:solidFill>
                  <a:schemeClr val="bg1"/>
                </a:solidFill>
              </a:defRPr>
            </a:lvl1pPr>
          </a:lstStyle>
          <a:p>
            <a:fld id="{F07D261D-6E85-4C22-8180-0D8E60669180}" type="datetimeFigureOut">
              <a:rPr lang="es-ES" smtClean="0"/>
              <a:pPr/>
              <a:t>26/09/2024</a:t>
            </a:fld>
            <a:endParaRPr lang="es-ES" dirty="0"/>
          </a:p>
        </p:txBody>
      </p:sp>
      <p:sp>
        <p:nvSpPr>
          <p:cNvPr id="17" name="16 Marcador de pie de página"/>
          <p:cNvSpPr>
            <a:spLocks noGrp="1"/>
          </p:cNvSpPr>
          <p:nvPr>
            <p:ph type="ftr" sz="quarter" idx="11"/>
          </p:nvPr>
        </p:nvSpPr>
        <p:spPr>
          <a:xfrm>
            <a:off x="2085393" y="236538"/>
            <a:ext cx="5867400" cy="365125"/>
          </a:xfrm>
        </p:spPr>
        <p:txBody>
          <a:bodyPr/>
          <a:lstStyle>
            <a:lvl1pPr algn="r">
              <a:defRPr>
                <a:solidFill>
                  <a:schemeClr val="bg1"/>
                </a:solidFill>
              </a:defRPr>
            </a:lvl1pPr>
          </a:lstStyle>
          <a:p>
            <a:endParaRPr lang="es-ES" dirty="0"/>
          </a:p>
        </p:txBody>
      </p:sp>
      <p:sp>
        <p:nvSpPr>
          <p:cNvPr id="29" name="28 Marcador de número de diapositiva"/>
          <p:cNvSpPr>
            <a:spLocks noGrp="1"/>
          </p:cNvSpPr>
          <p:nvPr>
            <p:ph type="sldNum" sz="quarter" idx="12"/>
          </p:nvPr>
        </p:nvSpPr>
        <p:spPr>
          <a:xfrm>
            <a:off x="8001000" y="228600"/>
            <a:ext cx="838200" cy="381000"/>
          </a:xfrm>
        </p:spPr>
        <p:txBody>
          <a:bodyPr/>
          <a:lstStyle>
            <a:lvl1pPr>
              <a:defRPr>
                <a:solidFill>
                  <a:schemeClr val="bg1"/>
                </a:solidFill>
              </a:defRPr>
            </a:lvl1pPr>
          </a:lstStyle>
          <a:p>
            <a:fld id="{44258924-DB47-4341-9D0D-A23CCACC8602}" type="slidenum">
              <a:rPr lang="es-ES" smtClean="0"/>
              <a:pPr/>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F07D261D-6E85-4C22-8180-0D8E60669180}" type="datetimeFigureOut">
              <a:rPr lang="es-ES" smtClean="0"/>
              <a:pPr/>
              <a:t>26/09/2024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44258924-DB47-4341-9D0D-A23CCACC8602}" type="slidenum">
              <a:rPr lang="es-ES" smtClean="0"/>
              <a:pPr/>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1"/>
      </p:bgRef>
    </p:bg>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53200" y="609600"/>
            <a:ext cx="2057400" cy="5516563"/>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609600"/>
            <a:ext cx="5562600" cy="5516564"/>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a:xfrm>
            <a:off x="6553200" y="6248402"/>
            <a:ext cx="2209800" cy="365125"/>
          </a:xfrm>
        </p:spPr>
        <p:txBody>
          <a:bodyPr/>
          <a:lstStyle/>
          <a:p>
            <a:fld id="{F07D261D-6E85-4C22-8180-0D8E60669180}" type="datetimeFigureOut">
              <a:rPr lang="es-ES" smtClean="0"/>
              <a:pPr/>
              <a:t>26/09/2024</a:t>
            </a:fld>
            <a:endParaRPr lang="es-ES"/>
          </a:p>
        </p:txBody>
      </p:sp>
      <p:sp>
        <p:nvSpPr>
          <p:cNvPr id="5" name="4 Marcador de pie de página"/>
          <p:cNvSpPr>
            <a:spLocks noGrp="1"/>
          </p:cNvSpPr>
          <p:nvPr>
            <p:ph type="ftr" sz="quarter" idx="11"/>
          </p:nvPr>
        </p:nvSpPr>
        <p:spPr>
          <a:xfrm>
            <a:off x="457201" y="6248207"/>
            <a:ext cx="5573483" cy="365125"/>
          </a:xfrm>
        </p:spPr>
        <p:txBody>
          <a:bodyPr/>
          <a:lstStyle/>
          <a:p>
            <a:endParaRPr lang="es-ES"/>
          </a:p>
        </p:txBody>
      </p:sp>
      <p:sp>
        <p:nvSpPr>
          <p:cNvPr id="7" name="6 Rectángulo"/>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7 Rectángulo"/>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8 Rectángulo"/>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5 Marcador de número de diapositiva"/>
          <p:cNvSpPr>
            <a:spLocks noGrp="1"/>
          </p:cNvSpPr>
          <p:nvPr>
            <p:ph type="sldNum" sz="quarter" idx="12"/>
          </p:nvPr>
        </p:nvSpPr>
        <p:spPr>
          <a:xfrm rot="5400000">
            <a:off x="5989638" y="144462"/>
            <a:ext cx="533400" cy="244476"/>
          </a:xfrm>
        </p:spPr>
        <p:txBody>
          <a:bodyPr/>
          <a:lstStyle/>
          <a:p>
            <a:fld id="{44258924-DB47-4341-9D0D-A23CCACC8602}" type="slidenum">
              <a:rPr lang="es-ES" smtClean="0"/>
              <a:pPr/>
              <a:t>‹Nº›</a:t>
            </a:fld>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a:xfrm>
            <a:off x="612648" y="228600"/>
            <a:ext cx="8153400" cy="990600"/>
          </a:xfrm>
        </p:spPr>
        <p:txBody>
          <a:body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F07D261D-6E85-4C22-8180-0D8E60669180}" type="datetimeFigureOut">
              <a:rPr lang="es-ES" smtClean="0"/>
              <a:pPr/>
              <a:t>26/09/2024</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lvl1pPr>
              <a:defRPr>
                <a:solidFill>
                  <a:srgbClr val="FFFFFF"/>
                </a:solidFill>
              </a:defRPr>
            </a:lvl1pPr>
          </a:lstStyle>
          <a:p>
            <a:fld id="{44258924-DB47-4341-9D0D-A23CCACC8602}" type="slidenum">
              <a:rPr lang="es-ES" smtClean="0"/>
              <a:pPr/>
              <a:t>‹Nº›</a:t>
            </a:fld>
            <a:endParaRPr lang="es-ES"/>
          </a:p>
        </p:txBody>
      </p:sp>
      <p:sp>
        <p:nvSpPr>
          <p:cNvPr id="8" name="7 Marcador de contenido"/>
          <p:cNvSpPr>
            <a:spLocks noGrp="1"/>
          </p:cNvSpPr>
          <p:nvPr>
            <p:ph sz="quarter" idx="1"/>
          </p:nvPr>
        </p:nvSpPr>
        <p:spPr>
          <a:xfrm>
            <a:off x="612648" y="1600200"/>
            <a:ext cx="8153400" cy="44958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3">
        <a:schemeClr val="bg1"/>
      </p:bgRef>
    </p:bg>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1371600" y="2743200"/>
            <a:ext cx="7123113" cy="1673225"/>
          </a:xfrm>
        </p:spPr>
        <p:txBody>
          <a:bodyPr anchor="t"/>
          <a:lstStyle>
            <a:lvl1pPr marL="0" indent="0">
              <a:buNone/>
              <a:defRPr sz="28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dirty="0"/>
              <a:t>Haga clic para modificar el estilo de texto del patrón</a:t>
            </a:r>
          </a:p>
        </p:txBody>
      </p:sp>
      <p:sp>
        <p:nvSpPr>
          <p:cNvPr id="7" name="6 Rectángulo"/>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371600" y="1600200"/>
            <a:ext cx="7620000" cy="990600"/>
          </a:xfrm>
        </p:spPr>
        <p:txBody>
          <a:bodyPr/>
          <a:lstStyle>
            <a:lvl1pPr algn="l">
              <a:buNone/>
              <a:defRPr sz="4400" b="0" cap="none">
                <a:solidFill>
                  <a:schemeClr val="tx1"/>
                </a:solidFill>
              </a:defRPr>
            </a:lvl1pPr>
          </a:lstStyle>
          <a:p>
            <a:r>
              <a:rPr kumimoji="0" lang="es-ES" dirty="0"/>
              <a:t>Haga clic para modificar el estilo de título del patrón</a:t>
            </a:r>
            <a:endParaRPr kumimoji="0" lang="en-US" dirty="0"/>
          </a:p>
        </p:txBody>
      </p:sp>
      <p:sp>
        <p:nvSpPr>
          <p:cNvPr id="12" name="11 Marcador de fecha"/>
          <p:cNvSpPr>
            <a:spLocks noGrp="1"/>
          </p:cNvSpPr>
          <p:nvPr>
            <p:ph type="dt" sz="half" idx="10"/>
          </p:nvPr>
        </p:nvSpPr>
        <p:spPr/>
        <p:txBody>
          <a:bodyPr/>
          <a:lstStyle/>
          <a:p>
            <a:fld id="{F07D261D-6E85-4C22-8180-0D8E60669180}" type="datetimeFigureOut">
              <a:rPr lang="es-ES" smtClean="0"/>
              <a:pPr/>
              <a:t>26/09/2024</a:t>
            </a:fld>
            <a:endParaRPr lang="es-ES"/>
          </a:p>
        </p:txBody>
      </p:sp>
      <p:sp>
        <p:nvSpPr>
          <p:cNvPr id="13" name="12 Marcador de número de diapositiva"/>
          <p:cNvSpPr>
            <a:spLocks noGrp="1"/>
          </p:cNvSpPr>
          <p:nvPr>
            <p:ph type="sldNum" sz="quarter" idx="11"/>
          </p:nvPr>
        </p:nvSpPr>
        <p:spPr>
          <a:xfrm>
            <a:off x="0" y="1752600"/>
            <a:ext cx="1295400" cy="701676"/>
          </a:xfrm>
        </p:spPr>
        <p:txBody>
          <a:bodyPr>
            <a:noAutofit/>
          </a:bodyPr>
          <a:lstStyle>
            <a:lvl1pPr>
              <a:defRPr sz="2400">
                <a:solidFill>
                  <a:schemeClr val="tx1"/>
                </a:solidFill>
              </a:defRPr>
            </a:lvl1pPr>
          </a:lstStyle>
          <a:p>
            <a:fld id="{44258924-DB47-4341-9D0D-A23CCACC8602}" type="slidenum">
              <a:rPr lang="es-ES" smtClean="0"/>
              <a:pPr/>
              <a:t>‹Nº›</a:t>
            </a:fld>
            <a:endParaRPr lang="es-ES" dirty="0"/>
          </a:p>
        </p:txBody>
      </p:sp>
      <p:sp>
        <p:nvSpPr>
          <p:cNvPr id="14" name="13 Marcador de pie de página"/>
          <p:cNvSpPr>
            <a:spLocks noGrp="1"/>
          </p:cNvSpPr>
          <p:nvPr>
            <p:ph type="ftr" sz="quarter" idx="12"/>
          </p:nvPr>
        </p:nvSpPr>
        <p:spPr/>
        <p:txBody>
          <a:bodyPr/>
          <a:lstStyle/>
          <a:p>
            <a:endParaRPr lang="es-E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9" name="8 Marcador de contenido"/>
          <p:cNvSpPr>
            <a:spLocks noGrp="1"/>
          </p:cNvSpPr>
          <p:nvPr>
            <p:ph sz="quarter" idx="1"/>
          </p:nvPr>
        </p:nvSpPr>
        <p:spPr>
          <a:xfrm>
            <a:off x="609600" y="1589567"/>
            <a:ext cx="3886200" cy="4572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1" name="10 Marcador de contenido"/>
          <p:cNvSpPr>
            <a:spLocks noGrp="1"/>
          </p:cNvSpPr>
          <p:nvPr>
            <p:ph sz="quarter" idx="2"/>
          </p:nvPr>
        </p:nvSpPr>
        <p:spPr>
          <a:xfrm>
            <a:off x="4844901" y="1589567"/>
            <a:ext cx="388620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8" name="7 Marcador de fecha"/>
          <p:cNvSpPr>
            <a:spLocks noGrp="1"/>
          </p:cNvSpPr>
          <p:nvPr>
            <p:ph type="dt" sz="half" idx="15"/>
          </p:nvPr>
        </p:nvSpPr>
        <p:spPr/>
        <p:txBody>
          <a:bodyPr rtlCol="0"/>
          <a:lstStyle/>
          <a:p>
            <a:fld id="{F07D261D-6E85-4C22-8180-0D8E60669180}" type="datetimeFigureOut">
              <a:rPr lang="es-ES" smtClean="0"/>
              <a:pPr/>
              <a:t>26/09/2024</a:t>
            </a:fld>
            <a:endParaRPr lang="es-ES"/>
          </a:p>
        </p:txBody>
      </p:sp>
      <p:sp>
        <p:nvSpPr>
          <p:cNvPr id="10" name="9 Marcador de número de diapositiva"/>
          <p:cNvSpPr>
            <a:spLocks noGrp="1"/>
          </p:cNvSpPr>
          <p:nvPr>
            <p:ph type="sldNum" sz="quarter" idx="16"/>
          </p:nvPr>
        </p:nvSpPr>
        <p:spPr/>
        <p:txBody>
          <a:bodyPr rtlCol="0"/>
          <a:lstStyle/>
          <a:p>
            <a:fld id="{44258924-DB47-4341-9D0D-A23CCACC8602}" type="slidenum">
              <a:rPr lang="es-ES" smtClean="0"/>
              <a:pPr/>
              <a:t>‹Nº›</a:t>
            </a:fld>
            <a:endParaRPr lang="es-ES"/>
          </a:p>
        </p:txBody>
      </p:sp>
      <p:sp>
        <p:nvSpPr>
          <p:cNvPr id="12" name="11 Marcador de pie de página"/>
          <p:cNvSpPr>
            <a:spLocks noGrp="1"/>
          </p:cNvSpPr>
          <p:nvPr>
            <p:ph type="ftr" sz="quarter" idx="17"/>
          </p:nvPr>
        </p:nvSpPr>
        <p:spPr/>
        <p:txBody>
          <a:bodyPr rtlCol="0"/>
          <a:lstStyle/>
          <a:p>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533400" y="273050"/>
            <a:ext cx="8153400" cy="869950"/>
          </a:xfrm>
        </p:spPr>
        <p:txBody>
          <a:bodyPr anchor="ctr"/>
          <a:lstStyle>
            <a:lvl1pPr>
              <a:defRPr/>
            </a:lvl1pPr>
          </a:lstStyle>
          <a:p>
            <a:r>
              <a:rPr kumimoji="0" lang="es-ES"/>
              <a:t>Haga clic para modificar el estilo de título del patrón</a:t>
            </a:r>
            <a:endParaRPr kumimoji="0" lang="en-US"/>
          </a:p>
        </p:txBody>
      </p:sp>
      <p:sp>
        <p:nvSpPr>
          <p:cNvPr id="11" name="10 Marcador de contenido"/>
          <p:cNvSpPr>
            <a:spLocks noGrp="1"/>
          </p:cNvSpPr>
          <p:nvPr>
            <p:ph sz="quarter" idx="2"/>
          </p:nvPr>
        </p:nvSpPr>
        <p:spPr>
          <a:xfrm>
            <a:off x="609600" y="2438400"/>
            <a:ext cx="3886200" cy="3581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3" name="12 Marcador de contenido"/>
          <p:cNvSpPr>
            <a:spLocks noGrp="1"/>
          </p:cNvSpPr>
          <p:nvPr>
            <p:ph sz="quarter" idx="4"/>
          </p:nvPr>
        </p:nvSpPr>
        <p:spPr>
          <a:xfrm>
            <a:off x="4800600" y="2438400"/>
            <a:ext cx="3886200" cy="35814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Marcador de fecha"/>
          <p:cNvSpPr>
            <a:spLocks noGrp="1"/>
          </p:cNvSpPr>
          <p:nvPr>
            <p:ph type="dt" sz="half" idx="15"/>
          </p:nvPr>
        </p:nvSpPr>
        <p:spPr/>
        <p:txBody>
          <a:bodyPr rtlCol="0"/>
          <a:lstStyle/>
          <a:p>
            <a:fld id="{F07D261D-6E85-4C22-8180-0D8E60669180}" type="datetimeFigureOut">
              <a:rPr lang="es-ES" smtClean="0"/>
              <a:pPr/>
              <a:t>26/09/2024</a:t>
            </a:fld>
            <a:endParaRPr lang="es-ES"/>
          </a:p>
        </p:txBody>
      </p:sp>
      <p:sp>
        <p:nvSpPr>
          <p:cNvPr id="12" name="11 Marcador de número de diapositiva"/>
          <p:cNvSpPr>
            <a:spLocks noGrp="1"/>
          </p:cNvSpPr>
          <p:nvPr>
            <p:ph type="sldNum" sz="quarter" idx="16"/>
          </p:nvPr>
        </p:nvSpPr>
        <p:spPr/>
        <p:txBody>
          <a:bodyPr rtlCol="0"/>
          <a:lstStyle/>
          <a:p>
            <a:fld id="{44258924-DB47-4341-9D0D-A23CCACC8602}" type="slidenum">
              <a:rPr lang="es-ES" smtClean="0"/>
              <a:pPr/>
              <a:t>‹Nº›</a:t>
            </a:fld>
            <a:endParaRPr lang="es-ES"/>
          </a:p>
        </p:txBody>
      </p:sp>
      <p:sp>
        <p:nvSpPr>
          <p:cNvPr id="14" name="13 Marcador de pie de página"/>
          <p:cNvSpPr>
            <a:spLocks noGrp="1"/>
          </p:cNvSpPr>
          <p:nvPr>
            <p:ph type="ftr" sz="quarter" idx="17"/>
          </p:nvPr>
        </p:nvSpPr>
        <p:spPr/>
        <p:txBody>
          <a:bodyPr rtlCol="0"/>
          <a:lstStyle/>
          <a:p>
            <a:endParaRPr lang="es-ES"/>
          </a:p>
        </p:txBody>
      </p:sp>
      <p:sp>
        <p:nvSpPr>
          <p:cNvPr id="16" name="15 Marcador de texto"/>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
        <p:nvSpPr>
          <p:cNvPr id="15" name="14 Marcador de texto"/>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s-ES"/>
              <a:t>Haga clic para modificar el estilo de texto del patrón</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F07D261D-6E85-4C22-8180-0D8E60669180}" type="datetimeFigureOut">
              <a:rPr lang="es-ES" smtClean="0"/>
              <a:pPr/>
              <a:t>26/09/2024</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lvl1pPr>
              <a:defRPr>
                <a:solidFill>
                  <a:srgbClr val="FFFFFF"/>
                </a:solidFill>
              </a:defRPr>
            </a:lvl1pPr>
          </a:lstStyle>
          <a:p>
            <a:fld id="{44258924-DB47-4341-9D0D-A23CCACC8602}" type="slidenum">
              <a:rPr lang="es-ES" smtClean="0"/>
              <a:pPr/>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F07D261D-6E85-4C22-8180-0D8E60669180}" type="datetimeFigureOut">
              <a:rPr lang="es-ES" smtClean="0"/>
              <a:pPr/>
              <a:t>26/09/2024</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a:xfrm>
            <a:off x="0" y="6248400"/>
            <a:ext cx="533400" cy="381000"/>
          </a:xfrm>
        </p:spPr>
        <p:txBody>
          <a:bodyPr/>
          <a:lstStyle>
            <a:lvl1pPr>
              <a:defRPr>
                <a:solidFill>
                  <a:schemeClr val="tx2"/>
                </a:solidFill>
              </a:defRPr>
            </a:lvl1pPr>
          </a:lstStyle>
          <a:p>
            <a:fld id="{44258924-DB47-4341-9D0D-A23CCACC8602}" type="slidenum">
              <a:rPr lang="es-ES" smtClean="0"/>
              <a:pPr/>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609600" y="273050"/>
            <a:ext cx="8077200" cy="869950"/>
          </a:xfrm>
        </p:spPr>
        <p:txBody>
          <a:bodyPr anchor="ctr"/>
          <a:lstStyle>
            <a:lvl1pPr algn="l">
              <a:buNone/>
              <a:defRPr sz="4400" b="0"/>
            </a:lvl1p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p:txBody>
          <a:bodyPr/>
          <a:lstStyle/>
          <a:p>
            <a:fld id="{F07D261D-6E85-4C22-8180-0D8E60669180}" type="datetimeFigureOut">
              <a:rPr lang="es-ES" smtClean="0"/>
              <a:pPr/>
              <a:t>26/09/2024</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lvl1pPr>
              <a:defRPr>
                <a:solidFill>
                  <a:srgbClr val="FFFFFF"/>
                </a:solidFill>
              </a:defRPr>
            </a:lvl1pPr>
          </a:lstStyle>
          <a:p>
            <a:fld id="{44258924-DB47-4341-9D0D-A23CCACC8602}" type="slidenum">
              <a:rPr lang="es-ES" smtClean="0"/>
              <a:pPr/>
              <a:t>‹Nº›</a:t>
            </a:fld>
            <a:endParaRPr lang="es-ES"/>
          </a:p>
        </p:txBody>
      </p:sp>
      <p:sp>
        <p:nvSpPr>
          <p:cNvPr id="3" name="2 Marcador de texto"/>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9" name="8 Marcador de contenido"/>
          <p:cNvSpPr>
            <a:spLocks noGrp="1"/>
          </p:cNvSpPr>
          <p:nvPr>
            <p:ph sz="quarter" idx="1"/>
          </p:nvPr>
        </p:nvSpPr>
        <p:spPr>
          <a:xfrm>
            <a:off x="2362200" y="1752600"/>
            <a:ext cx="6400800" cy="44196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bg>
      <p:bgPr>
        <a:solidFill>
          <a:schemeClr val="bg1"/>
        </a:solidFill>
        <a:effectLst/>
      </p:bgPr>
    </p:bg>
    <p:spTree>
      <p:nvGrpSpPr>
        <p:cNvPr id="1" name=""/>
        <p:cNvGrpSpPr/>
        <p:nvPr/>
      </p:nvGrpSpPr>
      <p:grpSpPr>
        <a:xfrm>
          <a:off x="0" y="0"/>
          <a:ext cx="0" cy="0"/>
          <a:chOff x="0" y="0"/>
          <a:chExt cx="0" cy="0"/>
        </a:xfrm>
      </p:grpSpPr>
      <p:sp>
        <p:nvSpPr>
          <p:cNvPr id="4" name="3 Marcador de texto"/>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8" name="7 Rectángulo"/>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s-ES"/>
              <a:t>Haga clic para modificar el estilo de título del patrón</a:t>
            </a:r>
            <a:endParaRPr kumimoji="0" lang="en-US"/>
          </a:p>
        </p:txBody>
      </p:sp>
      <p:sp>
        <p:nvSpPr>
          <p:cNvPr id="11" name="10 Rectángulo"/>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11 Marcador de fecha"/>
          <p:cNvSpPr>
            <a:spLocks noGrp="1"/>
          </p:cNvSpPr>
          <p:nvPr>
            <p:ph type="dt" sz="half" idx="10"/>
          </p:nvPr>
        </p:nvSpPr>
        <p:spPr>
          <a:xfrm>
            <a:off x="6248400" y="6248400"/>
            <a:ext cx="2667000" cy="365125"/>
          </a:xfrm>
        </p:spPr>
        <p:txBody>
          <a:bodyPr rtlCol="0"/>
          <a:lstStyle/>
          <a:p>
            <a:fld id="{F07D261D-6E85-4C22-8180-0D8E60669180}" type="datetimeFigureOut">
              <a:rPr lang="es-ES" smtClean="0"/>
              <a:pPr/>
              <a:t>26/09/2024</a:t>
            </a:fld>
            <a:endParaRPr lang="es-ES"/>
          </a:p>
        </p:txBody>
      </p:sp>
      <p:sp>
        <p:nvSpPr>
          <p:cNvPr id="13" name="12 Marcador de número de diapositiva"/>
          <p:cNvSpPr>
            <a:spLocks noGrp="1"/>
          </p:cNvSpPr>
          <p:nvPr>
            <p:ph type="sldNum" sz="quarter" idx="11"/>
          </p:nvPr>
        </p:nvSpPr>
        <p:spPr>
          <a:xfrm>
            <a:off x="0" y="4667249"/>
            <a:ext cx="1447800" cy="663578"/>
          </a:xfrm>
        </p:spPr>
        <p:txBody>
          <a:bodyPr rtlCol="0"/>
          <a:lstStyle>
            <a:lvl1pPr>
              <a:defRPr sz="2800"/>
            </a:lvl1pPr>
          </a:lstStyle>
          <a:p>
            <a:fld id="{44258924-DB47-4341-9D0D-A23CCACC8602}" type="slidenum">
              <a:rPr lang="es-ES" smtClean="0"/>
              <a:pPr/>
              <a:t>‹Nº›</a:t>
            </a:fld>
            <a:endParaRPr lang="es-ES"/>
          </a:p>
        </p:txBody>
      </p:sp>
      <p:sp>
        <p:nvSpPr>
          <p:cNvPr id="14" name="13 Marcador de pie de página"/>
          <p:cNvSpPr>
            <a:spLocks noGrp="1"/>
          </p:cNvSpPr>
          <p:nvPr>
            <p:ph type="ftr" sz="quarter" idx="12"/>
          </p:nvPr>
        </p:nvSpPr>
        <p:spPr>
          <a:xfrm>
            <a:off x="1600200" y="6248206"/>
            <a:ext cx="4572000" cy="365125"/>
          </a:xfrm>
        </p:spPr>
        <p:txBody>
          <a:bodyPr rtlCol="0"/>
          <a:lstStyle/>
          <a:p>
            <a:endParaRPr lang="es-ES"/>
          </a:p>
        </p:txBody>
      </p:sp>
      <p:sp>
        <p:nvSpPr>
          <p:cNvPr id="3" name="2 Marcador de posición de imagen"/>
          <p:cNvSpPr>
            <a:spLocks noGrp="1"/>
          </p:cNvSpPr>
          <p:nvPr>
            <p:ph type="pic" idx="1"/>
          </p:nvPr>
        </p:nvSpPr>
        <p:spPr>
          <a:xfrm>
            <a:off x="1560576" y="0"/>
            <a:ext cx="7583424" cy="4568952"/>
          </a:xfrm>
          <a:solidFill>
            <a:schemeClr val="bg1"/>
          </a:solidFill>
          <a:ln>
            <a:noFill/>
          </a:ln>
        </p:spPr>
        <p:txBody>
          <a:bodyPr/>
          <a:lstStyle>
            <a:lvl1pPr marL="0" indent="0">
              <a:buNone/>
              <a:defRPr sz="3200"/>
            </a:lvl1pPr>
          </a:lstStyle>
          <a:p>
            <a:r>
              <a:rPr kumimoji="0" lang="es-ES"/>
              <a:t>Haga clic en el icono para agregar una imagen</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21 Marcador de título"/>
          <p:cNvSpPr>
            <a:spLocks noGrp="1"/>
          </p:cNvSpPr>
          <p:nvPr>
            <p:ph type="title"/>
          </p:nvPr>
        </p:nvSpPr>
        <p:spPr>
          <a:xfrm>
            <a:off x="609600" y="228600"/>
            <a:ext cx="8153400" cy="990600"/>
          </a:xfrm>
          <a:prstGeom prst="rect">
            <a:avLst/>
          </a:prstGeom>
        </p:spPr>
        <p:txBody>
          <a:bodyPr vert="horz" anchor="ctr">
            <a:normAutofit/>
          </a:bodyPr>
          <a:lstStyle/>
          <a:p>
            <a:r>
              <a:rPr kumimoji="0" lang="es-ES" dirty="0"/>
              <a:t>Haga clic para modificar el estilo de título del patrón</a:t>
            </a:r>
            <a:endParaRPr kumimoji="0" lang="en-US" dirty="0"/>
          </a:p>
        </p:txBody>
      </p:sp>
      <p:sp>
        <p:nvSpPr>
          <p:cNvPr id="13" name="12 Marcador de texto"/>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s-ES" dirty="0"/>
              <a:t>Haga clic para modificar el estilo de texto del patrón</a:t>
            </a:r>
          </a:p>
          <a:p>
            <a:pPr lvl="1" eaLnBrk="1" latinLnBrk="0" hangingPunct="1"/>
            <a:r>
              <a:rPr kumimoji="0" lang="es-ES" dirty="0"/>
              <a:t>Segundo nivel</a:t>
            </a:r>
          </a:p>
          <a:p>
            <a:pPr lvl="2" eaLnBrk="1" latinLnBrk="0" hangingPunct="1"/>
            <a:r>
              <a:rPr kumimoji="0" lang="es-ES" dirty="0"/>
              <a:t>Tercer nivel</a:t>
            </a:r>
          </a:p>
          <a:p>
            <a:pPr lvl="3" eaLnBrk="1" latinLnBrk="0" hangingPunct="1"/>
            <a:r>
              <a:rPr kumimoji="0" lang="es-ES" dirty="0"/>
              <a:t>Cuarto nivel</a:t>
            </a:r>
          </a:p>
          <a:p>
            <a:pPr lvl="4" eaLnBrk="1" latinLnBrk="0" hangingPunct="1"/>
            <a:r>
              <a:rPr kumimoji="0" lang="es-ES" dirty="0"/>
              <a:t>Quinto nivel</a:t>
            </a:r>
            <a:endParaRPr kumimoji="0" lang="en-US" dirty="0"/>
          </a:p>
        </p:txBody>
      </p:sp>
      <p:sp>
        <p:nvSpPr>
          <p:cNvPr id="14" name="13 Marcador de fecha"/>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F07D261D-6E85-4C22-8180-0D8E60669180}" type="datetimeFigureOut">
              <a:rPr lang="es-ES" smtClean="0"/>
              <a:pPr/>
              <a:t>26/09/2024</a:t>
            </a:fld>
            <a:endParaRPr lang="es-ES"/>
          </a:p>
        </p:txBody>
      </p:sp>
      <p:sp>
        <p:nvSpPr>
          <p:cNvPr id="3" name="2 Marcador de pie de página"/>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s-ES"/>
          </a:p>
        </p:txBody>
      </p:sp>
      <p:sp>
        <p:nvSpPr>
          <p:cNvPr id="7" name="6 Rectángulo"/>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Rectángulo"/>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Rectángulo"/>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44258924-DB47-4341-9D0D-A23CCACC8602}" type="slidenum">
              <a:rPr lang="es-ES" smtClean="0"/>
              <a:pPr/>
              <a:t>‹Nº›</a:t>
            </a:fld>
            <a:endParaRPr lang="es-ES"/>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rtl="0" eaLnBrk="1" latinLnBrk="0" hangingPunct="1">
        <a:spcBef>
          <a:spcPct val="0"/>
        </a:spcBef>
        <a:buNone/>
        <a:defRPr kumimoji="0" sz="4400" kern="1200">
          <a:solidFill>
            <a:schemeClr val="tx1"/>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 Target="slide49.xm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www.oracle.com/technetwork/java/javase/downloads/index.html" TargetMode="External"/><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b="1" dirty="0"/>
              <a:t>Desarrollo de software</a:t>
            </a:r>
            <a:endParaRPr lang="es-ES" dirty="0"/>
          </a:p>
        </p:txBody>
      </p:sp>
      <p:sp>
        <p:nvSpPr>
          <p:cNvPr id="3" name="2 Subtítulo"/>
          <p:cNvSpPr>
            <a:spLocks noGrp="1"/>
          </p:cNvSpPr>
          <p:nvPr>
            <p:ph type="subTitle" idx="1"/>
          </p:nvPr>
        </p:nvSpPr>
        <p:spPr/>
        <p:txBody>
          <a:bodyPr>
            <a:normAutofit/>
          </a:bodyPr>
          <a:lstStyle/>
          <a:p>
            <a:r>
              <a:rPr lang="es-ES" b="1" dirty="0"/>
              <a:t>Unidad Didáctica 1</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tarea</a:t>
            </a:r>
          </a:p>
        </p:txBody>
      </p:sp>
      <p:sp>
        <p:nvSpPr>
          <p:cNvPr id="3" name="2 Marcador de contenido"/>
          <p:cNvSpPr>
            <a:spLocks noGrp="1"/>
          </p:cNvSpPr>
          <p:nvPr>
            <p:ph sz="quarter" idx="1"/>
          </p:nvPr>
        </p:nvSpPr>
        <p:spPr/>
        <p:txBody>
          <a:bodyPr>
            <a:normAutofit lnSpcReduction="10000"/>
          </a:bodyPr>
          <a:lstStyle/>
          <a:p>
            <a:r>
              <a:rPr lang="es-ES" b="1" dirty="0"/>
              <a:t>Software de aplicación: </a:t>
            </a:r>
            <a:r>
              <a:rPr lang="es-ES" dirty="0"/>
              <a:t>lo forman los programas que nos ayudan a realizar tareas específicas en cualquier campo susceptible de ser automatizado o asistido</a:t>
            </a:r>
          </a:p>
          <a:p>
            <a:pPr lvl="1"/>
            <a:r>
              <a:rPr lang="es-ES" dirty="0"/>
              <a:t>Este software hace que el ordenador sea una herramienta útil para el usuario</a:t>
            </a:r>
          </a:p>
          <a:p>
            <a:pPr lvl="1"/>
            <a:r>
              <a:rPr lang="es-ES" dirty="0"/>
              <a:t>Ejemplo: las aplicaciones de control y automatización industrial, las aplicaciones ofimáticas, el software educativo, el software médico, las aplicaciones de contabilidad, software para llevar la gestión de un videoclub, software Multimedia,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3 Flecha derecha">
            <a:hlinkClick r:id="rId3" action="ppaction://hlinksldjump"/>
            <a:extLst>
              <a:ext uri="{FF2B5EF4-FFF2-40B4-BE49-F238E27FC236}">
                <a16:creationId xmlns:a16="http://schemas.microsoft.com/office/drawing/2014/main" id="{BB9E6FA3-B736-49B5-9BF8-2B8D18761982}"/>
              </a:ext>
            </a:extLst>
          </p:cNvPr>
          <p:cNvSpPr/>
          <p:nvPr/>
        </p:nvSpPr>
        <p:spPr>
          <a:xfrm>
            <a:off x="4572000" y="5750346"/>
            <a:ext cx="3384376" cy="87833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Software de programación</a:t>
            </a:r>
          </a:p>
        </p:txBody>
      </p:sp>
      <p:sp>
        <p:nvSpPr>
          <p:cNvPr id="2" name="1 Título"/>
          <p:cNvSpPr>
            <a:spLocks noGrp="1"/>
          </p:cNvSpPr>
          <p:nvPr>
            <p:ph type="title"/>
          </p:nvPr>
        </p:nvSpPr>
        <p:spPr/>
        <p:txBody>
          <a:bodyPr/>
          <a:lstStyle/>
          <a:p>
            <a:r>
              <a:rPr lang="es-ES" dirty="0"/>
              <a:t>Según el tipo de tarea</a:t>
            </a:r>
          </a:p>
        </p:txBody>
      </p:sp>
      <p:sp>
        <p:nvSpPr>
          <p:cNvPr id="3" name="2 Marcador de contenido"/>
          <p:cNvSpPr>
            <a:spLocks noGrp="1"/>
          </p:cNvSpPr>
          <p:nvPr>
            <p:ph sz="quarter" idx="1"/>
          </p:nvPr>
        </p:nvSpPr>
        <p:spPr>
          <a:xfrm>
            <a:off x="612648" y="1637578"/>
            <a:ext cx="8153400" cy="4495800"/>
          </a:xfrm>
        </p:spPr>
        <p:txBody>
          <a:bodyPr>
            <a:normAutofit fontScale="92500" lnSpcReduction="20000"/>
          </a:bodyPr>
          <a:lstStyle/>
          <a:p>
            <a:r>
              <a:rPr lang="es-ES" b="1" dirty="0"/>
              <a:t>Software de programación o desarrollo: </a:t>
            </a:r>
            <a:r>
              <a:rPr lang="es-ES" dirty="0"/>
              <a:t>es el que proporciona al programador herramientas para ayudarle a escribir programas informáticos y a usar diferentes lenguajes de programación de forma práctica</a:t>
            </a:r>
          </a:p>
          <a:p>
            <a:pPr lvl="1">
              <a:buNone/>
            </a:pPr>
            <a:endParaRPr lang="es-ES" strike="sngStrike" dirty="0"/>
          </a:p>
          <a:p>
            <a:pPr lvl="1"/>
            <a:r>
              <a:rPr lang="es-ES" dirty="0"/>
              <a:t>Entre ellos se encuentran los entornos de desarrollo integrados (IDE), que agrupan las herramientas anteriores, normalmente en un entorno visual, de forma que el programador no necesite introducir múltiples comandos para compilar, interpretar, depurar, etc.</a:t>
            </a:r>
          </a:p>
          <a:p>
            <a:pPr lvl="1"/>
            <a:r>
              <a:rPr lang="es-ES" dirty="0"/>
              <a:t>Habitualmente, cuentan con una avanzada interfaz gráfica de usuario (GUI)</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Clasificación del software</a:t>
            </a:r>
            <a:endParaRPr lang="es-ES" dirty="0"/>
          </a:p>
        </p:txBody>
      </p:sp>
      <p:sp>
        <p:nvSpPr>
          <p:cNvPr id="3" name="2 Marcador de contenido"/>
          <p:cNvSpPr>
            <a:spLocks noGrp="1"/>
          </p:cNvSpPr>
          <p:nvPr>
            <p:ph sz="quarter" idx="1"/>
          </p:nvPr>
        </p:nvSpPr>
        <p:spPr/>
        <p:txBody>
          <a:bodyPr>
            <a:normAutofit/>
          </a:bodyPr>
          <a:lstStyle/>
          <a:p>
            <a:r>
              <a:rPr lang="es-ES" dirty="0"/>
              <a:t>Según el método de distribución:</a:t>
            </a:r>
          </a:p>
          <a:p>
            <a:pPr lvl="1"/>
            <a:r>
              <a:rPr lang="es-ES" dirty="0"/>
              <a:t>Shareware</a:t>
            </a:r>
          </a:p>
          <a:p>
            <a:pPr lvl="1"/>
            <a:r>
              <a:rPr lang="es-ES" dirty="0" err="1"/>
              <a:t>Freeware</a:t>
            </a:r>
            <a:endParaRPr lang="es-ES" dirty="0"/>
          </a:p>
          <a:p>
            <a:pPr lvl="1"/>
            <a:r>
              <a:rPr lang="es-ES" dirty="0" err="1"/>
              <a:t>Adware</a:t>
            </a:r>
            <a:endParaRPr lang="es-ES" dirty="0"/>
          </a:p>
          <a:p>
            <a:pPr lvl="1"/>
            <a:r>
              <a:rPr lang="es-ES" dirty="0"/>
              <a:t>De pago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Según el método de distribución</a:t>
            </a:r>
          </a:p>
        </p:txBody>
      </p:sp>
      <p:sp>
        <p:nvSpPr>
          <p:cNvPr id="3" name="2 Marcador de contenido"/>
          <p:cNvSpPr>
            <a:spLocks noGrp="1"/>
          </p:cNvSpPr>
          <p:nvPr>
            <p:ph sz="quarter" idx="1"/>
          </p:nvPr>
        </p:nvSpPr>
        <p:spPr/>
        <p:txBody>
          <a:bodyPr>
            <a:normAutofit fontScale="92500" lnSpcReduction="10000"/>
          </a:bodyPr>
          <a:lstStyle/>
          <a:p>
            <a:r>
              <a:rPr lang="es-ES" b="1" dirty="0"/>
              <a:t>Shareware: </a:t>
            </a:r>
            <a:r>
              <a:rPr lang="es-ES" dirty="0"/>
              <a:t>es una modalidad de distribución para que el usuario pueda evaluar de forma gratuita el producto por un tiempo especificado</a:t>
            </a:r>
          </a:p>
          <a:p>
            <a:pPr lvl="1"/>
            <a:r>
              <a:rPr lang="es-ES" dirty="0"/>
              <a:t>Para adquirir una licencia de software que permita el uso de manera completa se requiere de un pago (muchas veces modesto)</a:t>
            </a:r>
          </a:p>
          <a:p>
            <a:pPr lvl="2"/>
            <a:r>
              <a:rPr lang="es-ES" dirty="0"/>
              <a:t>También existe el llamado “shareware de precio cero”. Esta modalidad es poco común</a:t>
            </a:r>
          </a:p>
          <a:p>
            <a:pPr lvl="1"/>
            <a:r>
              <a:rPr lang="es-ES" dirty="0"/>
              <a:t>Por ejemplo: los compresores de archivos </a:t>
            </a:r>
            <a:r>
              <a:rPr lang="es-ES" dirty="0" err="1"/>
              <a:t>Winzip</a:t>
            </a:r>
            <a:r>
              <a:rPr lang="es-ES" dirty="0"/>
              <a:t>, </a:t>
            </a:r>
            <a:r>
              <a:rPr lang="es-ES" dirty="0" err="1"/>
              <a:t>WinRAR</a:t>
            </a:r>
            <a:r>
              <a:rPr lang="es-ES" dirty="0"/>
              <a:t>; herramientas del sistema como PC </a:t>
            </a:r>
            <a:r>
              <a:rPr lang="es-ES" dirty="0" err="1"/>
              <a:t>File</a:t>
            </a:r>
            <a:r>
              <a:rPr lang="es-ES" dirty="0"/>
              <a:t>, </a:t>
            </a:r>
            <a:r>
              <a:rPr lang="es-ES" dirty="0" err="1"/>
              <a:t>ZoneAlarm</a:t>
            </a:r>
            <a:r>
              <a:rPr lang="es-ES" dirty="0"/>
              <a:t>; edición de imágenes como </a:t>
            </a:r>
            <a:r>
              <a:rPr lang="es-ES" dirty="0" err="1"/>
              <a:t>Paint</a:t>
            </a:r>
            <a:r>
              <a:rPr lang="es-ES" dirty="0"/>
              <a:t> Shop Pro; antivirus como Virus </a:t>
            </a:r>
            <a:r>
              <a:rPr lang="es-ES" dirty="0" err="1"/>
              <a:t>Scan</a:t>
            </a:r>
            <a:r>
              <a:rPr lang="es-ES" dirty="0"/>
              <a:t>,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Según el método de distribución</a:t>
            </a:r>
          </a:p>
        </p:txBody>
      </p:sp>
      <p:sp>
        <p:nvSpPr>
          <p:cNvPr id="3" name="2 Marcador de contenido"/>
          <p:cNvSpPr>
            <a:spLocks noGrp="1"/>
          </p:cNvSpPr>
          <p:nvPr>
            <p:ph sz="quarter" idx="1"/>
          </p:nvPr>
        </p:nvSpPr>
        <p:spPr/>
        <p:txBody>
          <a:bodyPr>
            <a:normAutofit/>
          </a:bodyPr>
          <a:lstStyle/>
          <a:p>
            <a:r>
              <a:rPr lang="es-ES" b="1" dirty="0" err="1"/>
              <a:t>Freeware</a:t>
            </a:r>
            <a:r>
              <a:rPr lang="es-ES" dirty="0"/>
              <a:t>: Es un software que se distribuye sin cargo</a:t>
            </a:r>
          </a:p>
          <a:p>
            <a:pPr lvl="1"/>
            <a:r>
              <a:rPr lang="es-ES" dirty="0"/>
              <a:t>A veces se incluye el código fuente pero no es lo usual</a:t>
            </a:r>
          </a:p>
          <a:p>
            <a:pPr lvl="1"/>
            <a:r>
              <a:rPr lang="es-ES" dirty="0"/>
              <a:t>El </a:t>
            </a:r>
            <a:r>
              <a:rPr lang="es-ES" dirty="0" err="1"/>
              <a:t>freeware</a:t>
            </a:r>
            <a:r>
              <a:rPr lang="es-ES" dirty="0"/>
              <a:t> suele incluir una licencia de uso, que permite su redistribución pero con algunas restricciones:</a:t>
            </a:r>
          </a:p>
          <a:p>
            <a:pPr lvl="2"/>
            <a:r>
              <a:rPr lang="es-ES" dirty="0"/>
              <a:t>no modificar la aplicación en sí,</a:t>
            </a:r>
          </a:p>
          <a:p>
            <a:pPr lvl="2"/>
            <a:r>
              <a:rPr lang="es-ES" dirty="0"/>
              <a:t>ni venderla y</a:t>
            </a:r>
          </a:p>
          <a:p>
            <a:pPr lvl="2"/>
            <a:r>
              <a:rPr lang="es-ES" dirty="0"/>
              <a:t>dar cuenta de su autor</a:t>
            </a:r>
          </a:p>
          <a:p>
            <a:pPr lvl="1"/>
            <a:r>
              <a:rPr lang="es-ES" dirty="0"/>
              <a:t>Contrariamente a lo que se cree, los programas de software libre NO necesariamente son </a:t>
            </a:r>
            <a:r>
              <a:rPr lang="es-ES" dirty="0" err="1"/>
              <a:t>freeware</a:t>
            </a:r>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Según el método de distribución</a:t>
            </a:r>
          </a:p>
        </p:txBody>
      </p:sp>
      <p:sp>
        <p:nvSpPr>
          <p:cNvPr id="3" name="2 Marcador de contenido"/>
          <p:cNvSpPr>
            <a:spLocks noGrp="1"/>
          </p:cNvSpPr>
          <p:nvPr>
            <p:ph sz="quarter" idx="1"/>
          </p:nvPr>
        </p:nvSpPr>
        <p:spPr/>
        <p:txBody>
          <a:bodyPr>
            <a:normAutofit/>
          </a:bodyPr>
          <a:lstStyle/>
          <a:p>
            <a:r>
              <a:rPr lang="es-ES" b="1" dirty="0" err="1"/>
              <a:t>Adware</a:t>
            </a:r>
            <a:r>
              <a:rPr lang="es-ES" b="1" dirty="0"/>
              <a:t>: </a:t>
            </a:r>
            <a:r>
              <a:rPr lang="es-ES" dirty="0"/>
              <a:t>suelen ser programas shareware que de forma automática descargan publicidad en un ordenador cuando lo ejecutamos o lo instalamos</a:t>
            </a:r>
          </a:p>
          <a:p>
            <a:pPr lvl="1"/>
            <a:r>
              <a:rPr lang="es-ES" dirty="0"/>
              <a:t>Hemos de estar atentos a la hora de instalarlos porque a veces se puede evitar su descarga</a:t>
            </a:r>
          </a:p>
          <a:p>
            <a:pPr lvl="1"/>
            <a:r>
              <a:rPr lang="es-ES" dirty="0"/>
              <a:t>Al comprar la licencia del programa se elimina la publicidad</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método de distribución</a:t>
            </a:r>
          </a:p>
        </p:txBody>
      </p:sp>
      <p:sp>
        <p:nvSpPr>
          <p:cNvPr id="3" name="2 Marcador de contenido"/>
          <p:cNvSpPr>
            <a:spLocks noGrp="1"/>
          </p:cNvSpPr>
          <p:nvPr>
            <p:ph sz="quarter" idx="1"/>
          </p:nvPr>
        </p:nvSpPr>
        <p:spPr/>
        <p:txBody>
          <a:bodyPr>
            <a:normAutofit fontScale="92500" lnSpcReduction="10000"/>
          </a:bodyPr>
          <a:lstStyle/>
          <a:p>
            <a:r>
              <a:rPr lang="es-ES" b="1" dirty="0"/>
              <a:t>Software de pago</a:t>
            </a:r>
          </a:p>
          <a:p>
            <a:pPr lvl="1"/>
            <a:r>
              <a:rPr lang="es-ES" b="1" dirty="0"/>
              <a:t>al por Menor</a:t>
            </a:r>
            <a:endParaRPr lang="es-ES" dirty="0"/>
          </a:p>
          <a:p>
            <a:pPr marL="594360" lvl="2" indent="0">
              <a:buNone/>
            </a:pPr>
            <a:r>
              <a:rPr lang="es-ES" dirty="0"/>
              <a:t>El software al por menor o </a:t>
            </a:r>
            <a:r>
              <a:rPr lang="es-ES" dirty="0" err="1"/>
              <a:t>retail</a:t>
            </a:r>
            <a:r>
              <a:rPr lang="es-ES" dirty="0"/>
              <a:t> software es un método de distribución en el que el usuario final puede adquirir una aplicación comprándolo en una tienda de computadoras</a:t>
            </a:r>
          </a:p>
          <a:p>
            <a:pPr marL="594360" lvl="2" indent="0">
              <a:buNone/>
            </a:pPr>
            <a:r>
              <a:rPr lang="es-ES" dirty="0"/>
              <a:t>El software al por menor tiene una presentación y contiene un CD, instrucciones de instalación y manual de uso</a:t>
            </a:r>
          </a:p>
          <a:p>
            <a:pPr marL="594360" lvl="2" indent="0">
              <a:buNone/>
            </a:pPr>
            <a:r>
              <a:rPr lang="es-ES" dirty="0"/>
              <a:t>Ejemplo Microsoft Office</a:t>
            </a:r>
          </a:p>
          <a:p>
            <a:pPr lvl="1"/>
            <a:r>
              <a:rPr lang="es-ES" b="1" dirty="0"/>
              <a:t>Software OEM</a:t>
            </a:r>
            <a:endParaRPr lang="es-ES" dirty="0"/>
          </a:p>
          <a:p>
            <a:pPr marL="594360" lvl="2" indent="0">
              <a:buNone/>
            </a:pPr>
            <a:r>
              <a:rPr lang="es-ES" dirty="0"/>
              <a:t>EL software comercial se distribuye de forma masiva a los fabricantes de computadoras, los cuales instalan la aplicación en el equipo para poder venderlo</a:t>
            </a:r>
          </a:p>
          <a:p>
            <a:pPr marL="594360" lvl="2" indent="0">
              <a:buNone/>
            </a:pPr>
            <a:r>
              <a:rPr lang="es-ES" dirty="0"/>
              <a:t>Ejemplo: Un sistema operativo</a:t>
            </a:r>
          </a:p>
        </p:txBody>
      </p:sp>
    </p:spTree>
    <p:extLst>
      <p:ext uri="{BB962C8B-B14F-4D97-AF65-F5344CB8AC3E}">
        <p14:creationId xmlns:p14="http://schemas.microsoft.com/office/powerpoint/2010/main" val="17326833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Clasificación del software</a:t>
            </a:r>
            <a:endParaRPr lang="es-ES" dirty="0"/>
          </a:p>
        </p:txBody>
      </p:sp>
      <p:sp>
        <p:nvSpPr>
          <p:cNvPr id="3" name="2 Marcador de contenido"/>
          <p:cNvSpPr>
            <a:spLocks noGrp="1"/>
          </p:cNvSpPr>
          <p:nvPr>
            <p:ph sz="quarter" idx="1"/>
          </p:nvPr>
        </p:nvSpPr>
        <p:spPr/>
        <p:txBody>
          <a:bodyPr>
            <a:normAutofit/>
          </a:bodyPr>
          <a:lstStyle/>
          <a:p>
            <a:pPr>
              <a:buNone/>
            </a:pPr>
            <a:r>
              <a:rPr lang="es-ES" dirty="0"/>
              <a:t>Según la licencia bajo la cual se distribuye:</a:t>
            </a:r>
          </a:p>
          <a:p>
            <a:pPr lvl="1"/>
            <a:r>
              <a:rPr lang="es-ES" dirty="0"/>
              <a:t>Software libre</a:t>
            </a:r>
          </a:p>
          <a:p>
            <a:pPr lvl="1"/>
            <a:r>
              <a:rPr lang="es-ES" dirty="0"/>
              <a:t>Software propietario</a:t>
            </a:r>
          </a:p>
          <a:p>
            <a:pPr lvl="1"/>
            <a:r>
              <a:rPr lang="es-ES" dirty="0"/>
              <a:t>Software de dominio público</a:t>
            </a:r>
          </a:p>
        </p:txBody>
      </p:sp>
      <p:pic>
        <p:nvPicPr>
          <p:cNvPr id="1028" name="Picture 4"/>
          <p:cNvPicPr>
            <a:picLocks noChangeAspect="1" noChangeArrowheads="1"/>
          </p:cNvPicPr>
          <p:nvPr/>
        </p:nvPicPr>
        <p:blipFill>
          <a:blip r:embed="rId3" cstate="print"/>
          <a:srcRect/>
          <a:stretch>
            <a:fillRect/>
          </a:stretch>
        </p:blipFill>
        <p:spPr bwMode="auto">
          <a:xfrm>
            <a:off x="5436096" y="3097210"/>
            <a:ext cx="2908548" cy="2718374"/>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licencia</a:t>
            </a:r>
          </a:p>
        </p:txBody>
      </p:sp>
      <p:sp>
        <p:nvSpPr>
          <p:cNvPr id="3" name="2 Marcador de contenido"/>
          <p:cNvSpPr>
            <a:spLocks noGrp="1"/>
          </p:cNvSpPr>
          <p:nvPr>
            <p:ph sz="quarter" idx="1"/>
          </p:nvPr>
        </p:nvSpPr>
        <p:spPr>
          <a:xfrm>
            <a:off x="612648" y="1600200"/>
            <a:ext cx="8153400" cy="4853136"/>
          </a:xfrm>
        </p:spPr>
        <p:txBody>
          <a:bodyPr>
            <a:normAutofit/>
          </a:bodyPr>
          <a:lstStyle/>
          <a:p>
            <a:r>
              <a:rPr lang="es-ES" dirty="0"/>
              <a:t>Una </a:t>
            </a:r>
            <a:r>
              <a:rPr lang="es-ES" b="1" dirty="0"/>
              <a:t>licencia de software</a:t>
            </a:r>
            <a:r>
              <a:rPr lang="es-ES" dirty="0"/>
              <a:t> es un contrato que se establece entre el desarrollador de un software, sometido a propiedad intelectual y a derechos de autor, y el usuario, en el cual se definen con precisión los derechos y deberes de ambas partes</a:t>
            </a:r>
          </a:p>
          <a:p>
            <a:pPr lvl="1"/>
            <a:r>
              <a:rPr lang="es-ES" dirty="0"/>
              <a:t>Es el desarrollador, o aquel a quien este haya cedido los derechos de explotación, quien elige la licencia según la cual distribuye el software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licencia</a:t>
            </a:r>
          </a:p>
        </p:txBody>
      </p:sp>
      <p:sp>
        <p:nvSpPr>
          <p:cNvPr id="3" name="2 Marcador de contenido"/>
          <p:cNvSpPr>
            <a:spLocks noGrp="1"/>
          </p:cNvSpPr>
          <p:nvPr>
            <p:ph sz="quarter" idx="1"/>
          </p:nvPr>
        </p:nvSpPr>
        <p:spPr/>
        <p:txBody>
          <a:bodyPr>
            <a:normAutofit fontScale="85000" lnSpcReduction="20000"/>
          </a:bodyPr>
          <a:lstStyle/>
          <a:p>
            <a:r>
              <a:rPr lang="es-ES" dirty="0"/>
              <a:t>El </a:t>
            </a:r>
            <a:r>
              <a:rPr lang="es-ES" b="1" dirty="0"/>
              <a:t>software libre </a:t>
            </a:r>
            <a:r>
              <a:rPr lang="es-ES" dirty="0"/>
              <a:t>es aquel en el cual el autor cede una serie de libertades básicas al usuario, en el marco de una licencia, que establece las siguientes libertades:</a:t>
            </a:r>
          </a:p>
          <a:p>
            <a:pPr marL="834390" lvl="1" indent="-514350">
              <a:buFont typeface="+mj-lt"/>
              <a:buAutoNum type="arabicPeriod"/>
            </a:pPr>
            <a:r>
              <a:rPr lang="es-ES" dirty="0"/>
              <a:t>Libertad de autorizar el programa con cualquier fin en cuantos ordenadores se desee</a:t>
            </a:r>
          </a:p>
          <a:p>
            <a:pPr marL="834390" lvl="1" indent="-514350">
              <a:buFont typeface="+mj-lt"/>
              <a:buAutoNum type="arabicPeriod"/>
            </a:pPr>
            <a:r>
              <a:rPr lang="es-ES" dirty="0"/>
              <a:t>Libertad de estudiar cómo funciona el programa y adaptar su código a necesidades específicas;  para ello, como condición previa, es necesario poder acceder al código fuente</a:t>
            </a:r>
          </a:p>
          <a:p>
            <a:pPr marL="834390" lvl="1" indent="-514350">
              <a:buFont typeface="+mj-lt"/>
              <a:buAutoNum type="arabicPeriod"/>
            </a:pPr>
            <a:r>
              <a:rPr lang="es-ES" dirty="0"/>
              <a:t>Libertad de distribuir copiar a otros usuarios (con o sin modificaciones)</a:t>
            </a:r>
          </a:p>
          <a:p>
            <a:pPr marL="834390" lvl="1" indent="-514350">
              <a:buFont typeface="+mj-lt"/>
              <a:buAutoNum type="arabicPeriod"/>
            </a:pPr>
            <a:r>
              <a:rPr lang="es-ES" dirty="0"/>
              <a:t>Libertad de mejorar el programa (ampliarlo, añadir funciones) y de hacer públicas y distribuir al público las modificaciones; para ello, como condición previa, es necesario poder acceder al código fuente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a:xfrm>
            <a:off x="1371601" y="2743200"/>
            <a:ext cx="7016823" cy="3926160"/>
          </a:xfrm>
        </p:spPr>
        <p:txBody>
          <a:bodyPr>
            <a:normAutofit/>
          </a:bodyPr>
          <a:lstStyle/>
          <a:p>
            <a:pPr marL="514350" indent="-514350"/>
            <a:r>
              <a:rPr lang="es-ES" dirty="0"/>
              <a:t>Bloques:</a:t>
            </a:r>
          </a:p>
          <a:p>
            <a:pPr marL="571500" indent="-571500">
              <a:buFont typeface="+mj-lt"/>
              <a:buAutoNum type="romanUcPeriod"/>
            </a:pPr>
            <a:r>
              <a:rPr lang="es-ES" b="1" dirty="0"/>
              <a:t>El software del ordenador</a:t>
            </a:r>
          </a:p>
          <a:p>
            <a:pPr marL="1154430" lvl="1" indent="-514350">
              <a:buFont typeface="+mj-lt"/>
              <a:buAutoNum type="alphaUcPeriod"/>
            </a:pPr>
            <a:r>
              <a:rPr lang="es-ES" dirty="0"/>
              <a:t>Clasificación del Software</a:t>
            </a:r>
          </a:p>
          <a:p>
            <a:pPr marL="1154430" lvl="1" indent="-514350">
              <a:buFont typeface="+mj-lt"/>
              <a:buAutoNum type="alphaUcPeriod"/>
            </a:pPr>
            <a:r>
              <a:rPr lang="es-ES" dirty="0"/>
              <a:t>Software de Programación</a:t>
            </a:r>
          </a:p>
          <a:p>
            <a:pPr marL="571500" indent="-571500">
              <a:buFont typeface="+mj-lt"/>
              <a:buAutoNum type="romanUcPeriod"/>
            </a:pPr>
            <a:r>
              <a:rPr lang="es-ES" dirty="0"/>
              <a:t>Fases de desarrollo de una aplicación informática</a:t>
            </a:r>
          </a:p>
          <a:p>
            <a:pPr marL="1154430" lvl="1" indent="-514350">
              <a:buFont typeface="+mj-lt"/>
              <a:buAutoNum type="romanUcPeriod" startAt="2"/>
            </a:pPr>
            <a:r>
              <a:rPr lang="es-ES" dirty="0"/>
              <a:t>Ciclo de vida del software</a:t>
            </a:r>
          </a:p>
          <a:p>
            <a:pPr marL="1154430" lvl="1" indent="-514350">
              <a:buFont typeface="+mj-lt"/>
              <a:buAutoNum type="romanUcPeriod" startAt="2"/>
            </a:pPr>
            <a:r>
              <a:rPr lang="es-ES" dirty="0"/>
              <a:t>Modelos de ciclo de vida</a:t>
            </a:r>
          </a:p>
          <a:p>
            <a:pPr marL="1211580" lvl="1" indent="-571500">
              <a:buFont typeface="+mj-lt"/>
              <a:buAutoNum type="romanUcPeriod" startAt="2"/>
            </a:pPr>
            <a:endParaRPr lang="es-ES" dirty="0"/>
          </a:p>
        </p:txBody>
      </p:sp>
      <p:sp>
        <p:nvSpPr>
          <p:cNvPr id="3" name="2 Título"/>
          <p:cNvSpPr>
            <a:spLocks noGrp="1"/>
          </p:cNvSpPr>
          <p:nvPr>
            <p:ph type="title"/>
          </p:nvPr>
        </p:nvSpPr>
        <p:spPr/>
        <p:txBody>
          <a:bodyPr/>
          <a:lstStyle/>
          <a:p>
            <a:r>
              <a:rPr lang="es-ES" dirty="0"/>
              <a:t>Contenidos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licencia</a:t>
            </a:r>
          </a:p>
        </p:txBody>
      </p:sp>
      <p:sp>
        <p:nvSpPr>
          <p:cNvPr id="3" name="2 Marcador de contenido"/>
          <p:cNvSpPr>
            <a:spLocks noGrp="1"/>
          </p:cNvSpPr>
          <p:nvPr>
            <p:ph sz="quarter" idx="1"/>
          </p:nvPr>
        </p:nvSpPr>
        <p:spPr/>
        <p:txBody>
          <a:bodyPr>
            <a:normAutofit fontScale="85000" lnSpcReduction="20000"/>
          </a:bodyPr>
          <a:lstStyle/>
          <a:p>
            <a:r>
              <a:rPr lang="es-ES" dirty="0"/>
              <a:t>El </a:t>
            </a:r>
            <a:r>
              <a:rPr lang="es-ES" b="1" dirty="0"/>
              <a:t>software propietario </a:t>
            </a:r>
            <a:r>
              <a:rPr lang="es-ES" dirty="0"/>
              <a:t>es aquel que, habitualmente, se distribuye en formato binario, sin posibilidad de acceso al código fuente según una licencia en la cual el propietario, por regla general, prohíbe alguna o todas las siguientes propiedades:</a:t>
            </a:r>
          </a:p>
          <a:p>
            <a:pPr lvl="1"/>
            <a:r>
              <a:rPr lang="es-ES" dirty="0"/>
              <a:t>la redistribución,</a:t>
            </a:r>
          </a:p>
          <a:p>
            <a:pPr lvl="1"/>
            <a:r>
              <a:rPr lang="es-ES" dirty="0"/>
              <a:t>la modificación,</a:t>
            </a:r>
          </a:p>
          <a:p>
            <a:pPr lvl="1"/>
            <a:r>
              <a:rPr lang="es-ES" dirty="0"/>
              <a:t>copia,</a:t>
            </a:r>
          </a:p>
          <a:p>
            <a:pPr lvl="1"/>
            <a:r>
              <a:rPr lang="es-ES" dirty="0"/>
              <a:t>uso en varias máquinas simultáneamente,</a:t>
            </a:r>
          </a:p>
          <a:p>
            <a:pPr lvl="1"/>
            <a:r>
              <a:rPr lang="es-ES" dirty="0"/>
              <a:t>transferencia de la titularidad,</a:t>
            </a:r>
          </a:p>
          <a:p>
            <a:pPr lvl="1"/>
            <a:r>
              <a:rPr lang="es-ES" dirty="0"/>
              <a:t>difusión de fallos y errores que se pudiesen descubrir en el programa, etc.</a:t>
            </a:r>
          </a:p>
          <a:p>
            <a:r>
              <a:rPr lang="es-ES" dirty="0"/>
              <a:t>Se dan diferentes variantes: </a:t>
            </a:r>
            <a:r>
              <a:rPr lang="es-ES" dirty="0" err="1"/>
              <a:t>Freeware</a:t>
            </a:r>
            <a:r>
              <a:rPr lang="es-ES" dirty="0"/>
              <a:t> y Shareware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licencia</a:t>
            </a:r>
          </a:p>
        </p:txBody>
      </p:sp>
      <p:sp>
        <p:nvSpPr>
          <p:cNvPr id="3" name="2 Marcador de contenido"/>
          <p:cNvSpPr>
            <a:spLocks noGrp="1"/>
          </p:cNvSpPr>
          <p:nvPr>
            <p:ph sz="quarter" idx="1"/>
          </p:nvPr>
        </p:nvSpPr>
        <p:spPr/>
        <p:txBody>
          <a:bodyPr>
            <a:normAutofit lnSpcReduction="10000"/>
          </a:bodyPr>
          <a:lstStyle/>
          <a:p>
            <a:r>
              <a:rPr lang="es-ES" dirty="0"/>
              <a:t>El </a:t>
            </a:r>
            <a:r>
              <a:rPr lang="es-ES" b="1" dirty="0"/>
              <a:t>software de dominio público </a:t>
            </a:r>
            <a:r>
              <a:rPr lang="es-ES" dirty="0"/>
              <a:t>es aquel que carece de licencia o no hay forma de determinarla porque se desconoce al autor</a:t>
            </a:r>
            <a:endParaRPr lang="es-ES" b="1" dirty="0"/>
          </a:p>
          <a:p>
            <a:pPr lvl="1"/>
            <a:r>
              <a:rPr lang="es-ES" dirty="0"/>
              <a:t>El propietario abandona los derecho que lo acreditan como titular, o bien</a:t>
            </a:r>
          </a:p>
          <a:p>
            <a:pPr lvl="1"/>
            <a:r>
              <a:rPr lang="es-ES" dirty="0"/>
              <a:t>Expira el plazo de propiedad</a:t>
            </a:r>
          </a:p>
          <a:p>
            <a:pPr lvl="1"/>
            <a:endParaRPr lang="es-ES" dirty="0"/>
          </a:p>
          <a:p>
            <a:r>
              <a:rPr lang="es-ES" dirty="0"/>
              <a:t>Todo el mundo lo puede utilizar</a:t>
            </a:r>
          </a:p>
          <a:p>
            <a:r>
              <a:rPr lang="es-ES" dirty="0"/>
              <a:t>Se puede desarrollar una oferta propietaria sobre la base de un código de dominio público</a:t>
            </a:r>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licencia</a:t>
            </a:r>
          </a:p>
        </p:txBody>
      </p:sp>
      <p:sp>
        <p:nvSpPr>
          <p:cNvPr id="3" name="2 Marcador de contenido"/>
          <p:cNvSpPr>
            <a:spLocks noGrp="1"/>
          </p:cNvSpPr>
          <p:nvPr>
            <p:ph sz="quarter" idx="1"/>
          </p:nvPr>
        </p:nvSpPr>
        <p:spPr>
          <a:xfrm>
            <a:off x="612648" y="1600200"/>
            <a:ext cx="8135816" cy="4495800"/>
          </a:xfrm>
        </p:spPr>
        <p:txBody>
          <a:bodyPr>
            <a:normAutofit lnSpcReduction="10000"/>
          </a:bodyPr>
          <a:lstStyle/>
          <a:p>
            <a:r>
              <a:rPr lang="es-ES" dirty="0"/>
              <a:t>La licencia más utilizada en los productos y desarrollos de software libre y de fuentes abiertas es la Licencia Publica General de GNU más conocida por su nombre en inglés </a:t>
            </a:r>
            <a:r>
              <a:rPr lang="es-ES" b="1" dirty="0"/>
              <a:t>GNU General </a:t>
            </a:r>
            <a:r>
              <a:rPr lang="es-ES" b="1" dirty="0" err="1"/>
              <a:t>Public</a:t>
            </a:r>
            <a:r>
              <a:rPr lang="es-ES" b="1" dirty="0"/>
              <a:t> </a:t>
            </a:r>
            <a:r>
              <a:rPr lang="es-ES" b="1" dirty="0" err="1"/>
              <a:t>licence</a:t>
            </a:r>
            <a:r>
              <a:rPr lang="es-ES" b="1" dirty="0"/>
              <a:t> </a:t>
            </a:r>
            <a:r>
              <a:rPr lang="es-ES" dirty="0"/>
              <a:t>(o simplemente sus siglas  </a:t>
            </a:r>
            <a:r>
              <a:rPr lang="es-ES" i="1" dirty="0"/>
              <a:t>GNU GPL)</a:t>
            </a:r>
          </a:p>
          <a:p>
            <a:pPr lvl="1"/>
            <a:r>
              <a:rPr lang="es-ES" dirty="0"/>
              <a:t>Esta licencia da derecho al usuario a usar y modificar el programa con la obligación de hacer públicas las versiones modificadas</a:t>
            </a:r>
          </a:p>
          <a:p>
            <a:r>
              <a:rPr lang="es-ES" dirty="0"/>
              <a:t>Más información sobre licencias de software libre compatibles con GPL:</a:t>
            </a:r>
          </a:p>
          <a:p>
            <a:pPr lvl="1">
              <a:buNone/>
            </a:pPr>
            <a:r>
              <a:rPr lang="es-ES" sz="2000" dirty="0"/>
              <a:t>http://www.gnu.org/licenses/license-list.es.html#SoftwareLicenses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licencia</a:t>
            </a:r>
          </a:p>
        </p:txBody>
      </p:sp>
      <p:pic>
        <p:nvPicPr>
          <p:cNvPr id="4" name="3 Marcador de contenido" descr="mapa conceptual del software libre.png"/>
          <p:cNvPicPr>
            <a:picLocks noGrp="1" noChangeAspect="1"/>
          </p:cNvPicPr>
          <p:nvPr>
            <p:ph sz="quarter" idx="1"/>
          </p:nvPr>
        </p:nvPicPr>
        <p:blipFill>
          <a:blip r:embed="rId3" cstate="print"/>
          <a:stretch>
            <a:fillRect/>
          </a:stretch>
        </p:blipFill>
        <p:spPr>
          <a:xfrm>
            <a:off x="971600" y="1600199"/>
            <a:ext cx="6902257" cy="4872399"/>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idx="1"/>
          </p:nvPr>
        </p:nvSpPr>
        <p:spPr>
          <a:xfrm>
            <a:off x="1371600" y="2743200"/>
            <a:ext cx="7123113" cy="3638128"/>
          </a:xfrm>
        </p:spPr>
        <p:txBody>
          <a:bodyPr>
            <a:normAutofit fontScale="92500" lnSpcReduction="10000"/>
          </a:bodyPr>
          <a:lstStyle/>
          <a:p>
            <a:r>
              <a:rPr lang="es-ES" dirty="0"/>
              <a:t>Bloque I – B</a:t>
            </a:r>
          </a:p>
          <a:p>
            <a:pPr lvl="1"/>
            <a:r>
              <a:rPr lang="es-ES" dirty="0">
                <a:solidFill>
                  <a:schemeClr val="tx1"/>
                </a:solidFill>
              </a:rPr>
              <a:t>1. Concepto de programa</a:t>
            </a:r>
          </a:p>
          <a:p>
            <a:pPr lvl="1"/>
            <a:r>
              <a:rPr lang="es-ES" dirty="0">
                <a:solidFill>
                  <a:schemeClr val="tx1"/>
                </a:solidFill>
              </a:rPr>
              <a:t>2. Lenguajes de programación</a:t>
            </a:r>
          </a:p>
          <a:p>
            <a:pPr marL="1154430" lvl="1" indent="-514350">
              <a:buFont typeface="Arial" pitchFamily="34" charset="0"/>
              <a:buChar char="•"/>
            </a:pPr>
            <a:r>
              <a:rPr lang="es-ES" dirty="0">
                <a:solidFill>
                  <a:schemeClr val="tx1"/>
                </a:solidFill>
              </a:rPr>
              <a:t>Clasificación y características</a:t>
            </a:r>
          </a:p>
          <a:p>
            <a:pPr marL="1428750" lvl="2" indent="-514350">
              <a:buFont typeface="Arial" pitchFamily="34" charset="0"/>
              <a:buChar char="•"/>
            </a:pPr>
            <a:r>
              <a:rPr lang="es-ES" dirty="0">
                <a:solidFill>
                  <a:schemeClr val="tx1"/>
                </a:solidFill>
              </a:rPr>
              <a:t>Según nivel de abstracción</a:t>
            </a:r>
          </a:p>
          <a:p>
            <a:pPr marL="1428750" lvl="2" indent="-514350">
              <a:buFont typeface="Arial" pitchFamily="34" charset="0"/>
              <a:buChar char="•"/>
            </a:pPr>
            <a:r>
              <a:rPr lang="es-ES" dirty="0">
                <a:solidFill>
                  <a:schemeClr val="tx1"/>
                </a:solidFill>
              </a:rPr>
              <a:t>Según la forma de ejecución</a:t>
            </a:r>
          </a:p>
          <a:p>
            <a:pPr marL="1885950" lvl="3" indent="-514350">
              <a:buFont typeface="Arial" pitchFamily="34" charset="0"/>
              <a:buChar char="•"/>
            </a:pPr>
            <a:r>
              <a:rPr lang="es-ES" dirty="0">
                <a:solidFill>
                  <a:schemeClr val="tx1"/>
                </a:solidFill>
              </a:rPr>
              <a:t>Tipos de código</a:t>
            </a:r>
          </a:p>
          <a:p>
            <a:pPr marL="1885950" lvl="3" indent="-514350">
              <a:buFont typeface="Arial" pitchFamily="34" charset="0"/>
              <a:buChar char="•"/>
            </a:pPr>
            <a:r>
              <a:rPr lang="es-ES" dirty="0">
                <a:solidFill>
                  <a:schemeClr val="tx1"/>
                </a:solidFill>
              </a:rPr>
              <a:t>Compilador e  Interprete</a:t>
            </a:r>
          </a:p>
          <a:p>
            <a:pPr marL="1885950" lvl="3" indent="-514350">
              <a:buFont typeface="Arial" pitchFamily="34" charset="0"/>
              <a:buChar char="•"/>
            </a:pPr>
            <a:r>
              <a:rPr lang="es-ES" dirty="0">
                <a:solidFill>
                  <a:schemeClr val="tx1"/>
                </a:solidFill>
              </a:rPr>
              <a:t>Máquinas virtuales</a:t>
            </a:r>
          </a:p>
          <a:p>
            <a:pPr marL="2343150" lvl="4" indent="-514350">
              <a:buFont typeface="Arial" pitchFamily="34" charset="0"/>
              <a:buChar char="•"/>
            </a:pPr>
            <a:r>
              <a:rPr lang="es-ES" dirty="0">
                <a:solidFill>
                  <a:schemeClr val="tx1"/>
                </a:solidFill>
              </a:rPr>
              <a:t>La máquina virtual de Java</a:t>
            </a:r>
          </a:p>
          <a:p>
            <a:pPr marL="1428750" lvl="2" indent="-514350">
              <a:buFont typeface="Arial" pitchFamily="34" charset="0"/>
              <a:buChar char="•"/>
            </a:pPr>
            <a:r>
              <a:rPr lang="es-ES" dirty="0">
                <a:solidFill>
                  <a:schemeClr val="tx1"/>
                </a:solidFill>
              </a:rPr>
              <a:t>Según el paradigma de programación</a:t>
            </a:r>
          </a:p>
          <a:p>
            <a:pPr lvl="1"/>
            <a:r>
              <a:rPr lang="es-ES" dirty="0">
                <a:solidFill>
                  <a:schemeClr val="tx1"/>
                </a:solidFill>
              </a:rPr>
              <a:t>3. Herramientas utilizadas en programación</a:t>
            </a:r>
          </a:p>
          <a:p>
            <a:pPr lvl="1"/>
            <a:endParaRPr lang="es-ES" dirty="0"/>
          </a:p>
        </p:txBody>
      </p:sp>
      <p:sp>
        <p:nvSpPr>
          <p:cNvPr id="4" name="3 Título"/>
          <p:cNvSpPr>
            <a:spLocks noGrp="1"/>
          </p:cNvSpPr>
          <p:nvPr>
            <p:ph type="title"/>
          </p:nvPr>
        </p:nvSpPr>
        <p:spPr/>
        <p:txBody>
          <a:bodyPr>
            <a:normAutofit/>
          </a:bodyPr>
          <a:lstStyle/>
          <a:p>
            <a:r>
              <a:rPr lang="es-ES" dirty="0"/>
              <a:t>Software de Programación</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Lenguajes de programación</a:t>
            </a:r>
          </a:p>
        </p:txBody>
      </p:sp>
      <p:sp>
        <p:nvSpPr>
          <p:cNvPr id="3" name="2 Marcador de contenido"/>
          <p:cNvSpPr>
            <a:spLocks noGrp="1"/>
          </p:cNvSpPr>
          <p:nvPr>
            <p:ph sz="quarter" idx="1"/>
          </p:nvPr>
        </p:nvSpPr>
        <p:spPr/>
        <p:txBody>
          <a:bodyPr>
            <a:normAutofit/>
          </a:bodyPr>
          <a:lstStyle/>
          <a:p>
            <a:r>
              <a:rPr lang="es-ES" dirty="0"/>
              <a:t>Un programa informático es un conjunto de </a:t>
            </a:r>
            <a:r>
              <a:rPr lang="es-ES" b="1" dirty="0"/>
              <a:t>instrucciones escritas en un lenguaje de programación </a:t>
            </a:r>
            <a:r>
              <a:rPr lang="es-ES" dirty="0"/>
              <a:t>que se ejecutan secuencialmente aplicadas sobre un conjunto de datos</a:t>
            </a:r>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Lenguajes de programación</a:t>
            </a:r>
          </a:p>
        </p:txBody>
      </p:sp>
      <p:sp>
        <p:nvSpPr>
          <p:cNvPr id="3" name="2 Marcador de contenido"/>
          <p:cNvSpPr>
            <a:spLocks noGrp="1"/>
          </p:cNvSpPr>
          <p:nvPr>
            <p:ph sz="quarter" idx="1"/>
          </p:nvPr>
        </p:nvSpPr>
        <p:spPr/>
        <p:txBody>
          <a:bodyPr>
            <a:normAutofit fontScale="92500" lnSpcReduction="10000"/>
          </a:bodyPr>
          <a:lstStyle/>
          <a:p>
            <a:r>
              <a:rPr lang="es-ES" dirty="0"/>
              <a:t>Un lenguaje de programación es un conjunto de caracteres, las reglas para la combinación de esos caracteres y las reglas que definen sus efectos cuando los ejecuta un ordenador</a:t>
            </a:r>
          </a:p>
          <a:p>
            <a:r>
              <a:rPr lang="es-ES" dirty="0"/>
              <a:t>Consta de los siguientes elementos:</a:t>
            </a:r>
          </a:p>
          <a:p>
            <a:pPr lvl="1"/>
            <a:r>
              <a:rPr lang="es-ES" dirty="0"/>
              <a:t>Un </a:t>
            </a:r>
            <a:r>
              <a:rPr lang="es-ES" b="1" dirty="0"/>
              <a:t>alfabeto o vocabulario (léxico): </a:t>
            </a:r>
            <a:r>
              <a:rPr lang="es-ES" dirty="0"/>
              <a:t>formado por el conjunto de símbolos permitidos</a:t>
            </a:r>
          </a:p>
          <a:p>
            <a:pPr lvl="1"/>
            <a:r>
              <a:rPr lang="es-ES" dirty="0"/>
              <a:t>Una </a:t>
            </a:r>
            <a:r>
              <a:rPr lang="es-ES" b="1" dirty="0"/>
              <a:t>sintaxis: </a:t>
            </a:r>
            <a:r>
              <a:rPr lang="es-ES" dirty="0"/>
              <a:t>son las reglas que indican cómo realizar las construcciones con los símbolos del lenguaje</a:t>
            </a:r>
          </a:p>
          <a:p>
            <a:pPr lvl="1"/>
            <a:r>
              <a:rPr lang="es-ES" dirty="0"/>
              <a:t>Una </a:t>
            </a:r>
            <a:r>
              <a:rPr lang="es-ES" b="1" dirty="0"/>
              <a:t>semántica: </a:t>
            </a:r>
            <a:r>
              <a:rPr lang="es-ES" dirty="0"/>
              <a:t>son las reglas que determinan el significado de cualquier construcción del lenguaje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Clasificación y características</a:t>
            </a:r>
          </a:p>
        </p:txBody>
      </p:sp>
      <p:sp>
        <p:nvSpPr>
          <p:cNvPr id="3" name="2 Marcador de contenido"/>
          <p:cNvSpPr>
            <a:spLocks noGrp="1"/>
          </p:cNvSpPr>
          <p:nvPr>
            <p:ph sz="quarter" idx="1"/>
          </p:nvPr>
        </p:nvSpPr>
        <p:spPr/>
        <p:txBody>
          <a:bodyPr/>
          <a:lstStyle/>
          <a:p>
            <a:r>
              <a:rPr lang="es-ES" dirty="0"/>
              <a:t>Se pueden clasificar atendiendo a diversos criterios</a:t>
            </a:r>
          </a:p>
          <a:p>
            <a:r>
              <a:rPr lang="es-ES" dirty="0"/>
              <a:t>Según su </a:t>
            </a:r>
            <a:r>
              <a:rPr lang="es-ES" b="1" dirty="0"/>
              <a:t>nivel de abstracción:</a:t>
            </a:r>
          </a:p>
          <a:p>
            <a:pPr lvl="1"/>
            <a:r>
              <a:rPr lang="es-ES" dirty="0"/>
              <a:t>Lenguajes de bajo nivel</a:t>
            </a:r>
          </a:p>
          <a:p>
            <a:pPr lvl="1"/>
            <a:r>
              <a:rPr lang="es-ES" dirty="0"/>
              <a:t>Lenguajes de alto nivel</a:t>
            </a:r>
          </a:p>
          <a:p>
            <a:r>
              <a:rPr lang="es-ES" dirty="0"/>
              <a:t>Según la </a:t>
            </a:r>
            <a:r>
              <a:rPr lang="es-ES" b="1" dirty="0"/>
              <a:t>forma de ejecución:</a:t>
            </a:r>
          </a:p>
          <a:p>
            <a:pPr lvl="1"/>
            <a:r>
              <a:rPr lang="es-ES" dirty="0"/>
              <a:t>Lenguajes compilados</a:t>
            </a:r>
          </a:p>
          <a:p>
            <a:pPr lvl="1"/>
            <a:r>
              <a:rPr lang="es-ES" dirty="0"/>
              <a:t>Lenguajes interpretados</a:t>
            </a:r>
          </a:p>
          <a:p>
            <a:pPr lvl="1"/>
            <a:r>
              <a:rPr lang="es-ES" dirty="0"/>
              <a:t>Máquinas Virtuales</a:t>
            </a:r>
          </a:p>
          <a:p>
            <a:pPr lvl="2"/>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Clasificación y características</a:t>
            </a:r>
          </a:p>
        </p:txBody>
      </p:sp>
      <p:sp>
        <p:nvSpPr>
          <p:cNvPr id="3" name="2 Marcador de contenido"/>
          <p:cNvSpPr>
            <a:spLocks noGrp="1"/>
          </p:cNvSpPr>
          <p:nvPr>
            <p:ph sz="quarter" idx="1"/>
          </p:nvPr>
        </p:nvSpPr>
        <p:spPr/>
        <p:txBody>
          <a:bodyPr>
            <a:normAutofit/>
          </a:bodyPr>
          <a:lstStyle/>
          <a:p>
            <a:r>
              <a:rPr lang="es-ES" dirty="0"/>
              <a:t>Según el </a:t>
            </a:r>
            <a:r>
              <a:rPr lang="es-ES" b="1" dirty="0"/>
              <a:t>paradigma de programación:</a:t>
            </a:r>
          </a:p>
          <a:p>
            <a:pPr lvl="1"/>
            <a:endParaRPr lang="es-ES" dirty="0"/>
          </a:p>
          <a:p>
            <a:pPr lvl="1"/>
            <a:r>
              <a:rPr lang="es-ES" dirty="0"/>
              <a:t>Lenguajes imperativos / estructurados</a:t>
            </a:r>
          </a:p>
          <a:p>
            <a:pPr lvl="1"/>
            <a:r>
              <a:rPr lang="es-ES" dirty="0"/>
              <a:t>Lenguajes orientados a objetos</a:t>
            </a:r>
          </a:p>
          <a:p>
            <a:pPr lvl="1"/>
            <a:r>
              <a:rPr lang="es-ES" dirty="0"/>
              <a:t>Lenguajes funcionales</a:t>
            </a:r>
          </a:p>
          <a:p>
            <a:pPr lvl="1"/>
            <a:r>
              <a:rPr lang="es-ES" dirty="0"/>
              <a:t>Lenguajes lógicos</a:t>
            </a:r>
          </a:p>
          <a:p>
            <a:pPr lvl="1">
              <a:buNone/>
            </a:pPr>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nivel de abstracción</a:t>
            </a:r>
          </a:p>
        </p:txBody>
      </p:sp>
      <p:sp>
        <p:nvSpPr>
          <p:cNvPr id="3" name="2 Marcador de contenido"/>
          <p:cNvSpPr>
            <a:spLocks noGrp="1"/>
          </p:cNvSpPr>
          <p:nvPr>
            <p:ph sz="quarter" idx="1"/>
          </p:nvPr>
        </p:nvSpPr>
        <p:spPr/>
        <p:txBody>
          <a:bodyPr>
            <a:normAutofit fontScale="92500" lnSpcReduction="10000"/>
          </a:bodyPr>
          <a:lstStyle/>
          <a:p>
            <a:r>
              <a:rPr lang="es-ES" b="1" dirty="0"/>
              <a:t>Lenguajes de bajo nivel</a:t>
            </a:r>
          </a:p>
          <a:p>
            <a:pPr lvl="1"/>
            <a:r>
              <a:rPr lang="es-ES" dirty="0"/>
              <a:t>Son lenguajes de programación que se acercan al comportamiento del ordenador</a:t>
            </a:r>
          </a:p>
          <a:p>
            <a:pPr lvl="1"/>
            <a:r>
              <a:rPr lang="es-ES" i="1" dirty="0"/>
              <a:t>lenguaje máquina</a:t>
            </a:r>
          </a:p>
          <a:p>
            <a:pPr lvl="2"/>
            <a:r>
              <a:rPr lang="es-ES" dirty="0"/>
              <a:t>es entendible directamente por la máquina</a:t>
            </a:r>
          </a:p>
          <a:p>
            <a:pPr lvl="2"/>
            <a:r>
              <a:rPr lang="es-ES" dirty="0"/>
              <a:t>Las instrucciones están formadas por cadenas de ceros y unos, es decir, utilizan el alfabeto binario (0 y 1)</a:t>
            </a:r>
          </a:p>
          <a:p>
            <a:pPr lvl="2"/>
            <a:r>
              <a:rPr lang="es-ES" dirty="0"/>
              <a:t>Los programas son específicos para cada procesador</a:t>
            </a:r>
          </a:p>
          <a:p>
            <a:pPr lvl="1"/>
            <a:r>
              <a:rPr lang="es-ES" i="1" dirty="0"/>
              <a:t>lenguaje ensamblador</a:t>
            </a:r>
          </a:p>
          <a:p>
            <a:pPr lvl="2"/>
            <a:r>
              <a:rPr lang="es-ES" dirty="0"/>
              <a:t>Es difícil de aprender y es específico para cada procesador</a:t>
            </a:r>
          </a:p>
          <a:p>
            <a:pPr lvl="2"/>
            <a:r>
              <a:rPr lang="es-ES" dirty="0"/>
              <a:t>Un programa escrito en este lenguaje necesita ser traducido a lenguaje máquina para poder ejecutarse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texto"/>
          <p:cNvSpPr>
            <a:spLocks noGrp="1"/>
          </p:cNvSpPr>
          <p:nvPr>
            <p:ph type="body" idx="1"/>
          </p:nvPr>
        </p:nvSpPr>
        <p:spPr/>
        <p:txBody>
          <a:bodyPr/>
          <a:lstStyle/>
          <a:p>
            <a:r>
              <a:rPr lang="es-ES" dirty="0"/>
              <a:t>Bloque I </a:t>
            </a:r>
          </a:p>
        </p:txBody>
      </p:sp>
      <p:sp>
        <p:nvSpPr>
          <p:cNvPr id="3" name="2 Título"/>
          <p:cNvSpPr>
            <a:spLocks noGrp="1"/>
          </p:cNvSpPr>
          <p:nvPr>
            <p:ph type="title"/>
          </p:nvPr>
        </p:nvSpPr>
        <p:spPr/>
        <p:txBody>
          <a:bodyPr/>
          <a:lstStyle/>
          <a:p>
            <a:r>
              <a:rPr lang="es-ES" dirty="0"/>
              <a:t>El software del ordenador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nivel de abstracción</a:t>
            </a:r>
          </a:p>
        </p:txBody>
      </p:sp>
      <p:sp>
        <p:nvSpPr>
          <p:cNvPr id="3" name="2 Marcador de contenido"/>
          <p:cNvSpPr>
            <a:spLocks noGrp="1"/>
          </p:cNvSpPr>
          <p:nvPr>
            <p:ph sz="quarter" idx="1"/>
          </p:nvPr>
        </p:nvSpPr>
        <p:spPr/>
        <p:txBody>
          <a:bodyPr>
            <a:normAutofit fontScale="92500" lnSpcReduction="20000"/>
          </a:bodyPr>
          <a:lstStyle/>
          <a:p>
            <a:r>
              <a:rPr lang="es-ES" b="1" dirty="0"/>
              <a:t>Lenguajes de alto nivel</a:t>
            </a:r>
          </a:p>
          <a:p>
            <a:pPr lvl="1"/>
            <a:r>
              <a:rPr lang="es-ES" dirty="0"/>
              <a:t>Son más fáciles de aprender porque están formados por palabras del lenguaje natural, como el inglés.</a:t>
            </a:r>
          </a:p>
          <a:p>
            <a:pPr lvl="1"/>
            <a:r>
              <a:rPr lang="es-ES" dirty="0"/>
              <a:t>Para poder ejecutarlos en el ordenador se necesita un programa (intérprete o compilador) que traduzca las instrucciones escritas en este lenguaje a  instrucciones en lenguaje máquina que el ordenador pueda entender</a:t>
            </a:r>
          </a:p>
          <a:p>
            <a:pPr lvl="1"/>
            <a:r>
              <a:rPr lang="es-ES" dirty="0"/>
              <a:t>Son independientes de la máquina. No dependen del HW del ordenador y no requieren ningún conocimiento de código máquina por parte del usuario que lo utiliza</a:t>
            </a:r>
          </a:p>
          <a:p>
            <a:pPr lvl="1"/>
            <a:r>
              <a:rPr lang="es-ES" dirty="0"/>
              <a:t>Algunos de estos lenguajes son: </a:t>
            </a:r>
          </a:p>
          <a:p>
            <a:pPr lvl="2"/>
            <a:r>
              <a:rPr lang="es-ES" dirty="0"/>
              <a:t>Basic, C++, C#, </a:t>
            </a:r>
            <a:r>
              <a:rPr lang="es-ES" dirty="0" err="1"/>
              <a:t>Clipper</a:t>
            </a:r>
            <a:r>
              <a:rPr lang="es-ES" dirty="0"/>
              <a:t>, COBOL</a:t>
            </a:r>
          </a:p>
          <a:p>
            <a:pPr lvl="2"/>
            <a:r>
              <a:rPr lang="es-ES" dirty="0"/>
              <a:t>Fortran, Java, PHP, Perl, PL/SQL,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Tipos de código</a:t>
            </a:r>
          </a:p>
        </p:txBody>
      </p:sp>
      <p:sp>
        <p:nvSpPr>
          <p:cNvPr id="3" name="2 Marcador de contenido"/>
          <p:cNvSpPr>
            <a:spLocks noGrp="1"/>
          </p:cNvSpPr>
          <p:nvPr>
            <p:ph sz="quarter" idx="1"/>
          </p:nvPr>
        </p:nvSpPr>
        <p:spPr/>
        <p:txBody>
          <a:bodyPr>
            <a:normAutofit fontScale="92500" lnSpcReduction="10000"/>
          </a:bodyPr>
          <a:lstStyle/>
          <a:p>
            <a:pPr>
              <a:buNone/>
            </a:pPr>
            <a:r>
              <a:rPr lang="es-ES" dirty="0"/>
              <a:t>El código de un programa pasa por diferentes estados desde que se escribe hasta que se ejecuta en el ordenador:</a:t>
            </a:r>
          </a:p>
          <a:p>
            <a:r>
              <a:rPr lang="es-ES" dirty="0"/>
              <a:t> </a:t>
            </a:r>
            <a:r>
              <a:rPr lang="es-ES" b="1" dirty="0"/>
              <a:t>Código fuente: </a:t>
            </a:r>
            <a:r>
              <a:rPr lang="es-ES" dirty="0"/>
              <a:t>es el código de instrucciones que la computadora deberá realizar escrito por los programadores</a:t>
            </a:r>
          </a:p>
          <a:p>
            <a:pPr lvl="1"/>
            <a:r>
              <a:rPr lang="es-ES" dirty="0"/>
              <a:t>Se utiliza un lenguaje de programación de alto nivel apropiado para el problema que se trata de resolver</a:t>
            </a:r>
          </a:p>
          <a:p>
            <a:pPr lvl="1"/>
            <a:r>
              <a:rPr lang="es-ES" dirty="0"/>
              <a:t>Para escribir el código se parte de los diagramas de flujo o pseudocódigos diseñados en la etapa de diseño</a:t>
            </a:r>
          </a:p>
          <a:p>
            <a:pPr lvl="1"/>
            <a:r>
              <a:rPr lang="es-ES" dirty="0"/>
              <a:t>Este código no es directamente ejecutable por el ordenador</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Tipos de código</a:t>
            </a:r>
          </a:p>
        </p:txBody>
      </p:sp>
      <p:sp>
        <p:nvSpPr>
          <p:cNvPr id="3" name="2 Marcador de contenido"/>
          <p:cNvSpPr>
            <a:spLocks noGrp="1"/>
          </p:cNvSpPr>
          <p:nvPr>
            <p:ph sz="quarter" idx="1"/>
          </p:nvPr>
        </p:nvSpPr>
        <p:spPr/>
        <p:txBody>
          <a:bodyPr>
            <a:normAutofit/>
          </a:bodyPr>
          <a:lstStyle/>
          <a:p>
            <a:r>
              <a:rPr lang="es-ES" b="1" dirty="0"/>
              <a:t>Código objeto: </a:t>
            </a:r>
            <a:r>
              <a:rPr lang="es-ES" dirty="0"/>
              <a:t>es el resultado de traducir código fuente a un código equivalente formado por unos y ceros que aún no puede ser ejecutado directamente por la computadora </a:t>
            </a:r>
          </a:p>
          <a:p>
            <a:pPr lvl="1"/>
            <a:r>
              <a:rPr lang="es-ES" dirty="0"/>
              <a:t>Es un código intermedio de bajo nivel (o </a:t>
            </a:r>
            <a:r>
              <a:rPr lang="es-ES" dirty="0" err="1"/>
              <a:t>bytecode</a:t>
            </a:r>
            <a:r>
              <a:rPr lang="es-ES" dirty="0"/>
              <a:t>)</a:t>
            </a:r>
          </a:p>
          <a:p>
            <a:r>
              <a:rPr lang="es-ES" b="1" dirty="0"/>
              <a:t>Código ejecutable: </a:t>
            </a:r>
            <a:r>
              <a:rPr lang="es-ES" dirty="0"/>
              <a:t>es el resultado de transformar  el código objeto en código directamente ejecutable por la máquina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sp>
        <p:nvSpPr>
          <p:cNvPr id="3" name="2 Marcador de contenido"/>
          <p:cNvSpPr>
            <a:spLocks noGrp="1"/>
          </p:cNvSpPr>
          <p:nvPr>
            <p:ph sz="quarter" idx="1"/>
          </p:nvPr>
        </p:nvSpPr>
        <p:spPr/>
        <p:txBody>
          <a:bodyPr>
            <a:normAutofit fontScale="70000" lnSpcReduction="20000"/>
          </a:bodyPr>
          <a:lstStyle/>
          <a:p>
            <a:r>
              <a:rPr lang="es-ES" dirty="0"/>
              <a:t>El proceso de traducción de código fuente a código objeto puede realizarse de dos formas: </a:t>
            </a:r>
          </a:p>
          <a:p>
            <a:pPr lvl="0"/>
            <a:r>
              <a:rPr lang="es-ES" sz="3400" b="1" cap="small" dirty="0"/>
              <a:t>Compiladores</a:t>
            </a:r>
            <a:r>
              <a:rPr lang="es-ES" sz="3400" b="1" dirty="0"/>
              <a:t>: </a:t>
            </a:r>
          </a:p>
          <a:p>
            <a:pPr lvl="1"/>
            <a:r>
              <a:rPr lang="es-ES" dirty="0"/>
              <a:t>Traducen completamente un programa fuente (el escrito en lenguaje de alto nivel) generando un </a:t>
            </a:r>
            <a:r>
              <a:rPr lang="es-ES" u="sng" dirty="0"/>
              <a:t>programa objeto</a:t>
            </a:r>
            <a:r>
              <a:rPr lang="es-ES" dirty="0"/>
              <a:t> (semánticamente equivalente) escrito en lenguaje máquina</a:t>
            </a:r>
          </a:p>
          <a:p>
            <a:pPr lvl="1"/>
            <a:r>
              <a:rPr lang="es-ES" dirty="0"/>
              <a:t>El compilador informa al usuario de los errores existentes en el programa fuente, pasándose a la creación del programa objeto sólo en caso de que no haya errores</a:t>
            </a:r>
          </a:p>
          <a:p>
            <a:pPr lvl="1"/>
            <a:r>
              <a:rPr lang="es-ES" dirty="0"/>
              <a:t>El programa objeto se almacenará en un fichero que se podrá utilizar  cuando se quiera, sin necesidad de volverse a hacer la traducción</a:t>
            </a:r>
          </a:p>
          <a:p>
            <a:pPr lvl="1"/>
            <a:r>
              <a:rPr lang="es-ES" dirty="0"/>
              <a:t>Posteriormente, el programa enlazador o </a:t>
            </a:r>
            <a:r>
              <a:rPr lang="es-ES" dirty="0" err="1"/>
              <a:t>linker</a:t>
            </a:r>
            <a:r>
              <a:rPr lang="es-ES" dirty="0"/>
              <a:t> inserta en el código objeto las funciones de librería necesarias para producir el programa ejecutable</a:t>
            </a:r>
          </a:p>
          <a:p>
            <a:pPr lvl="2"/>
            <a:r>
              <a:rPr lang="es-ES" dirty="0"/>
              <a:t>Por ejemplo, en un programa escrito en C si el fichero  fuente hace referencia a funciones de una biblioteca o a funciones que están definidas en otros ficheros fuentes, entonces el enlazador combina estas funciones con el programa principal para crear un fichero ejecutable</a:t>
            </a:r>
          </a:p>
          <a:p>
            <a:pPr lvl="1"/>
            <a:endParaRPr lang="es-ES" dirty="0"/>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pic>
        <p:nvPicPr>
          <p:cNvPr id="5" name="Picture 4" descr="tema1_1b"/>
          <p:cNvPicPr>
            <a:picLocks noChangeAspect="1" noChangeArrowheads="1"/>
          </p:cNvPicPr>
          <p:nvPr/>
        </p:nvPicPr>
        <p:blipFill>
          <a:blip r:embed="rId3" cstate="print"/>
          <a:srcRect/>
          <a:stretch>
            <a:fillRect/>
          </a:stretch>
        </p:blipFill>
        <p:spPr bwMode="auto">
          <a:xfrm>
            <a:off x="2483768" y="1558661"/>
            <a:ext cx="6264746" cy="5299339"/>
          </a:xfrm>
          <a:prstGeom prst="rect">
            <a:avLst/>
          </a:prstGeom>
          <a:noFill/>
        </p:spPr>
      </p:pic>
      <p:sp>
        <p:nvSpPr>
          <p:cNvPr id="6" name="5 CuadroTexto"/>
          <p:cNvSpPr txBox="1"/>
          <p:nvPr/>
        </p:nvSpPr>
        <p:spPr>
          <a:xfrm>
            <a:off x="1043608" y="2060848"/>
            <a:ext cx="2664296" cy="461665"/>
          </a:xfrm>
          <a:prstGeom prst="rect">
            <a:avLst/>
          </a:prstGeom>
          <a:noFill/>
        </p:spPr>
        <p:txBody>
          <a:bodyPr wrap="square" rtlCol="0">
            <a:spAutoFit/>
          </a:bodyPr>
          <a:lstStyle/>
          <a:p>
            <a:pPr lvl="0"/>
            <a:r>
              <a:rPr lang="es-ES" sz="2400" b="1" cap="small" dirty="0"/>
              <a:t>Compilación</a:t>
            </a:r>
            <a:r>
              <a:rPr lang="es-ES" sz="2400" b="1" dirty="0"/>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sp>
        <p:nvSpPr>
          <p:cNvPr id="3" name="2 Marcador de contenido"/>
          <p:cNvSpPr>
            <a:spLocks noGrp="1"/>
          </p:cNvSpPr>
          <p:nvPr>
            <p:ph sz="quarter" idx="1"/>
          </p:nvPr>
        </p:nvSpPr>
        <p:spPr/>
        <p:txBody>
          <a:bodyPr/>
          <a:lstStyle/>
          <a:p>
            <a:pPr lvl="0"/>
            <a:r>
              <a:rPr lang="es-ES" b="1" cap="small" dirty="0"/>
              <a:t>Intérpretes</a:t>
            </a:r>
            <a:r>
              <a:rPr lang="es-ES" b="1" dirty="0"/>
              <a:t>:</a:t>
            </a:r>
          </a:p>
          <a:p>
            <a:pPr lvl="1"/>
            <a:r>
              <a:rPr lang="es-ES" dirty="0"/>
              <a:t> Permiten que un programa fuente vaya traduciéndose y ejecutándose directamente sentencia a sentencia por la computadora</a:t>
            </a:r>
          </a:p>
          <a:p>
            <a:pPr lvl="1"/>
            <a:r>
              <a:rPr lang="es-ES" dirty="0"/>
              <a:t>El intérprete capta una sentencia fuente, la analiza y la interpreta, dando lugar a su ejecución inmediata. Por consiguiente </a:t>
            </a:r>
            <a:r>
              <a:rPr lang="es-ES" u="sng" dirty="0"/>
              <a:t>no se crea ningún fichero objeto</a:t>
            </a:r>
          </a:p>
          <a:p>
            <a:pPr lvl="1"/>
            <a:endParaRPr lang="es-ES" dirty="0"/>
          </a:p>
          <a:p>
            <a:pPr lvl="2"/>
            <a:r>
              <a:rPr lang="es-ES" dirty="0"/>
              <a:t>Por ejemplo: PHP o </a:t>
            </a:r>
            <a:r>
              <a:rPr lang="es-ES" dirty="0" err="1"/>
              <a:t>JavaScript</a:t>
            </a:r>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pic>
        <p:nvPicPr>
          <p:cNvPr id="2050" name="Picture 2"/>
          <p:cNvPicPr>
            <a:picLocks noGrp="1" noChangeAspect="1" noChangeArrowheads="1"/>
          </p:cNvPicPr>
          <p:nvPr>
            <p:ph sz="quarter" idx="1"/>
          </p:nvPr>
        </p:nvPicPr>
        <p:blipFill>
          <a:blip r:embed="rId3" cstate="print"/>
          <a:srcRect/>
          <a:stretch>
            <a:fillRect/>
          </a:stretch>
        </p:blipFill>
        <p:spPr bwMode="auto">
          <a:xfrm>
            <a:off x="1763688" y="1772816"/>
            <a:ext cx="6898514" cy="4742728"/>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sp>
        <p:nvSpPr>
          <p:cNvPr id="3" name="2 Marcador de contenido"/>
          <p:cNvSpPr>
            <a:spLocks noGrp="1"/>
          </p:cNvSpPr>
          <p:nvPr>
            <p:ph sz="quarter" idx="1"/>
          </p:nvPr>
        </p:nvSpPr>
        <p:spPr/>
        <p:txBody>
          <a:bodyPr>
            <a:normAutofit fontScale="85000" lnSpcReduction="20000"/>
          </a:bodyPr>
          <a:lstStyle/>
          <a:p>
            <a:pPr>
              <a:buNone/>
            </a:pPr>
            <a:r>
              <a:rPr lang="es-ES" b="1" dirty="0"/>
              <a:t>Compiladores vs Interpretes:</a:t>
            </a:r>
          </a:p>
          <a:p>
            <a:r>
              <a:rPr lang="es-ES" dirty="0"/>
              <a:t>El intérprete es notablemente más lento que el compilador, ya que lleva a cabo la traducción  a la vez que la ejecución</a:t>
            </a:r>
          </a:p>
          <a:p>
            <a:pPr lvl="1"/>
            <a:r>
              <a:rPr lang="es-ES" dirty="0"/>
              <a:t>Además, esta traducción se hace siempre que se ejecuta el programa, mientras que el compilador sólo la lleva a cabo una vez</a:t>
            </a:r>
          </a:p>
          <a:p>
            <a:pPr lvl="1"/>
            <a:r>
              <a:rPr lang="es-ES" sz="2600" dirty="0"/>
              <a:t>El intérprete elimina la necesidad de realizar una compilación después de cada modificación del programa</a:t>
            </a:r>
          </a:p>
          <a:p>
            <a:r>
              <a:rPr lang="es-ES" dirty="0"/>
              <a:t>La ventaja de los intérpretes es que hacen que los programas sean más portables</a:t>
            </a:r>
          </a:p>
          <a:p>
            <a:pPr lvl="1"/>
            <a:r>
              <a:rPr lang="es-ES" dirty="0"/>
              <a:t>Un programa compilado en un ordenador con sistema operativo Windows no  funcionará en un Macintosh, o en un ordenador con sistema operativo Linux, a menos que se vuelva a compilar el programa fuente en el nuevo sistema</a:t>
            </a:r>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sp>
        <p:nvSpPr>
          <p:cNvPr id="4" name="3 Marcador de contenido"/>
          <p:cNvSpPr>
            <a:spLocks noGrp="1"/>
          </p:cNvSpPr>
          <p:nvPr>
            <p:ph sz="quarter" idx="1"/>
          </p:nvPr>
        </p:nvSpPr>
        <p:spPr/>
        <p:txBody>
          <a:bodyPr>
            <a:normAutofit/>
          </a:bodyPr>
          <a:lstStyle/>
          <a:p>
            <a:r>
              <a:rPr lang="es-ES" dirty="0"/>
              <a:t>La </a:t>
            </a:r>
            <a:r>
              <a:rPr lang="es-ES" b="1" dirty="0"/>
              <a:t>Máquina Virtual </a:t>
            </a:r>
            <a:r>
              <a:rPr lang="es-ES" dirty="0"/>
              <a:t>combina la compilación y la interpretación:</a:t>
            </a:r>
          </a:p>
          <a:p>
            <a:pPr lvl="1"/>
            <a:r>
              <a:rPr lang="es-ES" dirty="0"/>
              <a:t>Un programa fuente se </a:t>
            </a:r>
            <a:r>
              <a:rPr lang="es-ES" b="1" dirty="0"/>
              <a:t>compila</a:t>
            </a:r>
            <a:r>
              <a:rPr lang="es-ES" dirty="0"/>
              <a:t> primero en un formato intermedio</a:t>
            </a:r>
            <a:endParaRPr lang="es-ES" i="1" dirty="0"/>
          </a:p>
          <a:p>
            <a:pPr lvl="1"/>
            <a:r>
              <a:rPr lang="es-ES" dirty="0"/>
              <a:t>Después una máquina virtual los </a:t>
            </a:r>
            <a:r>
              <a:rPr lang="es-ES" b="1" dirty="0"/>
              <a:t>interpreta</a:t>
            </a:r>
          </a:p>
          <a:p>
            <a:endParaRPr lang="es-ES" b="1"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sp>
        <p:nvSpPr>
          <p:cNvPr id="3" name="2 Marcador de contenido"/>
          <p:cNvSpPr>
            <a:spLocks noGrp="1"/>
          </p:cNvSpPr>
          <p:nvPr>
            <p:ph sz="quarter" idx="1"/>
          </p:nvPr>
        </p:nvSpPr>
        <p:spPr/>
        <p:txBody>
          <a:bodyPr>
            <a:normAutofit lnSpcReduction="10000"/>
          </a:bodyPr>
          <a:lstStyle/>
          <a:p>
            <a:r>
              <a:rPr lang="es-ES" dirty="0"/>
              <a:t>Las tareas principales de la </a:t>
            </a:r>
            <a:r>
              <a:rPr lang="es-ES" b="1" dirty="0"/>
              <a:t>Máquina Virtual </a:t>
            </a:r>
            <a:r>
              <a:rPr lang="es-ES" dirty="0"/>
              <a:t>son las siguientes:</a:t>
            </a:r>
          </a:p>
          <a:p>
            <a:endParaRPr lang="es-ES" dirty="0"/>
          </a:p>
          <a:p>
            <a:pPr lvl="1"/>
            <a:r>
              <a:rPr lang="es-ES" dirty="0"/>
              <a:t>Reservar espacio en memoria para los objetos creados y liberar la memoria utilizada</a:t>
            </a:r>
          </a:p>
          <a:p>
            <a:pPr lvl="1"/>
            <a:r>
              <a:rPr lang="es-ES" dirty="0"/>
              <a:t>Comunicarse con el sistema huésped (sistema donde se ejecuta la aplicación) para ciertas funciones, como controlar el acceso a dispositivos HW</a:t>
            </a:r>
          </a:p>
          <a:p>
            <a:pPr lvl="1"/>
            <a:r>
              <a:rPr lang="es-ES" dirty="0"/>
              <a:t>Vigilar el cumplimiento de las normas de seguridad de las aplicaciones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software del ordenador</a:t>
            </a:r>
          </a:p>
        </p:txBody>
      </p:sp>
      <p:sp>
        <p:nvSpPr>
          <p:cNvPr id="3" name="2 Marcador de contenido"/>
          <p:cNvSpPr>
            <a:spLocks noGrp="1"/>
          </p:cNvSpPr>
          <p:nvPr>
            <p:ph sz="quarter" idx="1"/>
          </p:nvPr>
        </p:nvSpPr>
        <p:spPr>
          <a:xfrm>
            <a:off x="612648" y="1600200"/>
            <a:ext cx="8153400" cy="4637112"/>
          </a:xfrm>
        </p:spPr>
        <p:txBody>
          <a:bodyPr>
            <a:normAutofit/>
          </a:bodyPr>
          <a:lstStyle/>
          <a:p>
            <a:pPr>
              <a:buNone/>
            </a:pPr>
            <a:r>
              <a:rPr lang="es-ES" dirty="0"/>
              <a:t>Algunas definiciones  de la palabra </a:t>
            </a:r>
            <a:r>
              <a:rPr lang="es-ES" b="1" dirty="0"/>
              <a:t>Software:</a:t>
            </a:r>
          </a:p>
          <a:p>
            <a:pPr>
              <a:buNone/>
            </a:pPr>
            <a:endParaRPr lang="es-ES" b="1" dirty="0"/>
          </a:p>
          <a:p>
            <a:r>
              <a:rPr lang="es-ES" dirty="0"/>
              <a:t>Según la RAE, software es </a:t>
            </a:r>
            <a:r>
              <a:rPr lang="es-ES" i="1" dirty="0"/>
              <a:t>el conjunto de programas, instrucciones y reglas informáticas para ejecutar ciertas tareas en una computadora</a:t>
            </a:r>
          </a:p>
          <a:p>
            <a:r>
              <a:rPr lang="es-ES" dirty="0"/>
              <a:t>Según el estándar 729 del IEEE, es </a:t>
            </a:r>
            <a:r>
              <a:rPr lang="es-ES" i="1" dirty="0"/>
              <a:t>el conjunto de los programas de cómputo, procedimientos, reglas, documentación y datos asociados que forman parte de las operaciones de un sistema de computación</a:t>
            </a:r>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la forma de ejecución</a:t>
            </a:r>
          </a:p>
        </p:txBody>
      </p:sp>
      <p:sp>
        <p:nvSpPr>
          <p:cNvPr id="3" name="2 Marcador de contenido"/>
          <p:cNvSpPr>
            <a:spLocks noGrp="1"/>
          </p:cNvSpPr>
          <p:nvPr>
            <p:ph sz="quarter" idx="1"/>
          </p:nvPr>
        </p:nvSpPr>
        <p:spPr/>
        <p:txBody>
          <a:bodyPr/>
          <a:lstStyle/>
          <a:p>
            <a:r>
              <a:rPr lang="es-ES" dirty="0"/>
              <a:t>La principal </a:t>
            </a:r>
            <a:r>
              <a:rPr lang="es-ES" b="1" dirty="0"/>
              <a:t>desventaja de los lenguajes basados en máquinas virtuales es </a:t>
            </a:r>
            <a:r>
              <a:rPr lang="es-ES" dirty="0"/>
              <a:t>que son más lentos que los lenguajes completamente compilados, debido a la sobrecarga que genera tener una capa de software intermedia entre la aplicación y el HW del ordenador</a:t>
            </a:r>
          </a:p>
          <a:p>
            <a:r>
              <a:rPr lang="es-ES" dirty="0"/>
              <a:t>Esta desventaja no es crítica</a:t>
            </a:r>
          </a:p>
        </p:txBody>
      </p:sp>
      <p:sp>
        <p:nvSpPr>
          <p:cNvPr id="6" name="5 Flecha derecha">
            <a:hlinkClick r:id="rId3" action="ppaction://hlinksldjump"/>
          </p:cNvPr>
          <p:cNvSpPr/>
          <p:nvPr/>
        </p:nvSpPr>
        <p:spPr>
          <a:xfrm>
            <a:off x="4716016" y="4941168"/>
            <a:ext cx="3456384" cy="1080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dirty="0"/>
              <a:t>Java con detalle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Según el paradigma de programación</a:t>
            </a:r>
          </a:p>
        </p:txBody>
      </p:sp>
      <p:sp>
        <p:nvSpPr>
          <p:cNvPr id="3" name="2 Marcador de contenido"/>
          <p:cNvSpPr>
            <a:spLocks noGrp="1"/>
          </p:cNvSpPr>
          <p:nvPr>
            <p:ph sz="quarter" idx="1"/>
          </p:nvPr>
        </p:nvSpPr>
        <p:spPr/>
        <p:txBody>
          <a:bodyPr>
            <a:normAutofit/>
          </a:bodyPr>
          <a:lstStyle/>
          <a:p>
            <a:pPr>
              <a:buNone/>
            </a:pPr>
            <a:r>
              <a:rPr lang="es-ES" dirty="0"/>
              <a:t>Atendiendo a la forma de trabajar de los programas y a la filosofía con la que fueron concebidos:</a:t>
            </a:r>
          </a:p>
          <a:p>
            <a:endParaRPr lang="es-ES" dirty="0"/>
          </a:p>
          <a:p>
            <a:r>
              <a:rPr lang="es-ES" dirty="0"/>
              <a:t>Paradigma imperativo / estructurado </a:t>
            </a:r>
          </a:p>
          <a:p>
            <a:r>
              <a:rPr lang="es-ES" dirty="0"/>
              <a:t>Paradigma de objetos</a:t>
            </a:r>
          </a:p>
          <a:p>
            <a:r>
              <a:rPr lang="es-ES" dirty="0"/>
              <a:t>Paradigma funcional</a:t>
            </a:r>
          </a:p>
          <a:p>
            <a:r>
              <a:rPr lang="es-ES" dirty="0"/>
              <a:t>Paradigma lógico</a:t>
            </a:r>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Según el paradigma de programación</a:t>
            </a:r>
          </a:p>
        </p:txBody>
      </p:sp>
      <p:sp>
        <p:nvSpPr>
          <p:cNvPr id="3" name="2 Marcador de contenido"/>
          <p:cNvSpPr>
            <a:spLocks noGrp="1"/>
          </p:cNvSpPr>
          <p:nvPr>
            <p:ph sz="quarter" idx="1"/>
          </p:nvPr>
        </p:nvSpPr>
        <p:spPr/>
        <p:txBody>
          <a:bodyPr>
            <a:normAutofit fontScale="62500" lnSpcReduction="20000"/>
          </a:bodyPr>
          <a:lstStyle/>
          <a:p>
            <a:r>
              <a:rPr lang="es-ES" dirty="0"/>
              <a:t>El </a:t>
            </a:r>
            <a:r>
              <a:rPr lang="es-ES" b="1" dirty="0"/>
              <a:t>paradigma imperativo / estructurado</a:t>
            </a:r>
            <a:r>
              <a:rPr lang="es-ES" dirty="0"/>
              <a:t> debe su nombre al papel dominante que ejercen las sentencias imperativas, es decir aquellas que indican  llevar a cabo una determinada operación que modifica los datos guardados en  memoria.</a:t>
            </a:r>
          </a:p>
          <a:p>
            <a:r>
              <a:rPr lang="es-ES" dirty="0"/>
              <a:t>Algunos de los lenguajes imperativos son C, Basic, Pascal, Cobol ... </a:t>
            </a:r>
          </a:p>
          <a:p>
            <a:r>
              <a:rPr lang="es-ES" dirty="0"/>
              <a:t>La técnica seguida en la programación imperativa es la </a:t>
            </a:r>
            <a:r>
              <a:rPr lang="es-ES" b="1" dirty="0"/>
              <a:t>programación estructurada</a:t>
            </a:r>
            <a:r>
              <a:rPr lang="es-ES" dirty="0"/>
              <a:t> </a:t>
            </a:r>
          </a:p>
          <a:p>
            <a:r>
              <a:rPr lang="es-ES" dirty="0"/>
              <a:t> La idea es que cualquier programa, por complejo y grande que sea, puede ser representado mediante tres tipos de estructuras de control: </a:t>
            </a:r>
          </a:p>
          <a:p>
            <a:pPr lvl="1"/>
            <a:r>
              <a:rPr lang="es-ES" dirty="0"/>
              <a:t>Secuencia</a:t>
            </a:r>
          </a:p>
          <a:p>
            <a:pPr lvl="1"/>
            <a:r>
              <a:rPr lang="es-ES" dirty="0"/>
              <a:t>Selección</a:t>
            </a:r>
          </a:p>
          <a:p>
            <a:pPr lvl="1"/>
            <a:r>
              <a:rPr lang="es-ES" dirty="0"/>
              <a:t>Iteración</a:t>
            </a:r>
          </a:p>
          <a:p>
            <a:r>
              <a:rPr lang="es-ES" dirty="0"/>
              <a:t>Propone desarrollar el programa con la técnica de diseño descendente (</a:t>
            </a:r>
            <a:r>
              <a:rPr lang="es-ES" i="1" dirty="0"/>
              <a:t>top-</a:t>
            </a:r>
            <a:r>
              <a:rPr lang="es-ES" i="1" dirty="0" err="1"/>
              <a:t>down</a:t>
            </a:r>
            <a:r>
              <a:rPr lang="es-ES" dirty="0"/>
              <a:t>):</a:t>
            </a:r>
          </a:p>
          <a:p>
            <a:pPr lvl="1"/>
            <a:r>
              <a:rPr lang="es-ES" dirty="0"/>
              <a:t>Se trata de modular el programa creando porciones más pequeñas de programas con tareas específicas, que se subdividen en otras  subprogramas, cada vez más pequeños.</a:t>
            </a:r>
          </a:p>
          <a:p>
            <a:pPr lvl="1"/>
            <a:r>
              <a:rPr lang="es-ES" dirty="0"/>
              <a:t>La idea es que estos subprogramas  típicamente llamados funciones o procedimientos deben resolver un único objetivo o tarea</a:t>
            </a:r>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Según el paradigma de programación</a:t>
            </a:r>
          </a:p>
        </p:txBody>
      </p:sp>
      <p:sp>
        <p:nvSpPr>
          <p:cNvPr id="3" name="2 Marcador de contenido"/>
          <p:cNvSpPr>
            <a:spLocks noGrp="1"/>
          </p:cNvSpPr>
          <p:nvPr>
            <p:ph sz="quarter" idx="1"/>
          </p:nvPr>
        </p:nvSpPr>
        <p:spPr>
          <a:xfrm>
            <a:off x="612648" y="1600200"/>
            <a:ext cx="8153400" cy="4853136"/>
          </a:xfrm>
        </p:spPr>
        <p:txBody>
          <a:bodyPr>
            <a:normAutofit lnSpcReduction="10000"/>
          </a:bodyPr>
          <a:lstStyle/>
          <a:p>
            <a:r>
              <a:rPr lang="es-ES" sz="2000" dirty="0"/>
              <a:t>El </a:t>
            </a:r>
            <a:r>
              <a:rPr lang="es-ES" sz="2000" b="1" dirty="0"/>
              <a:t>paradigma de objetos</a:t>
            </a:r>
            <a:r>
              <a:rPr lang="es-ES" sz="2000" dirty="0"/>
              <a:t>  conocido como Programación Orientada a Objetos (POO o OEP en inglés)  es una estrategia  de construcción de  programas basado en una abstracción del mundo real</a:t>
            </a:r>
            <a:endParaRPr lang="es-ES" sz="2000" strike="sngStrike" dirty="0"/>
          </a:p>
          <a:p>
            <a:pPr lvl="1"/>
            <a:r>
              <a:rPr lang="es-ES" sz="2000" dirty="0"/>
              <a:t>Estos objetos son una representación directa de algo del mundo real,  como un libro, una persona, un pedido, un empleado ... </a:t>
            </a:r>
          </a:p>
          <a:p>
            <a:r>
              <a:rPr lang="es-ES" sz="2000" dirty="0"/>
              <a:t>Algunos de los lenguajes de programación orientada a objetos son C ++, Java, C # ... </a:t>
            </a:r>
          </a:p>
          <a:p>
            <a:r>
              <a:rPr lang="es-ES" sz="2000" dirty="0"/>
              <a:t>Un objeto es una combinación de datos (llamadas atributos) y métodos (funciones  y procedimientos) que nos permiten interactuar con él</a:t>
            </a:r>
          </a:p>
          <a:p>
            <a:r>
              <a:rPr lang="es-ES" sz="2000" dirty="0"/>
              <a:t>En este tipo de programación los programas son conjuntos de objetos que interactúan entre ellos a través de mensajes (llamadas a métodos)</a:t>
            </a:r>
          </a:p>
          <a:p>
            <a:r>
              <a:rPr lang="es-ES" sz="2000" dirty="0"/>
              <a:t>La programación orientada a objetos se basa en la integración de 5 conceptos: </a:t>
            </a:r>
          </a:p>
          <a:p>
            <a:pPr lvl="1"/>
            <a:r>
              <a:rPr lang="es-ES" sz="2000" dirty="0"/>
              <a:t>abstracción, encapsulación, modularidad, jerarquía y polimorfismo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dirty="0"/>
              <a:t>Según el paradigma de programación</a:t>
            </a:r>
          </a:p>
        </p:txBody>
      </p:sp>
      <p:sp>
        <p:nvSpPr>
          <p:cNvPr id="3" name="2 Marcador de contenido"/>
          <p:cNvSpPr>
            <a:spLocks noGrp="1"/>
          </p:cNvSpPr>
          <p:nvPr>
            <p:ph sz="quarter" idx="1"/>
          </p:nvPr>
        </p:nvSpPr>
        <p:spPr/>
        <p:txBody>
          <a:bodyPr>
            <a:normAutofit fontScale="92500" lnSpcReduction="10000"/>
          </a:bodyPr>
          <a:lstStyle/>
          <a:p>
            <a:r>
              <a:rPr lang="es-ES" dirty="0"/>
              <a:t>El </a:t>
            </a:r>
            <a:r>
              <a:rPr lang="es-ES" b="1" dirty="0"/>
              <a:t>paradigma funcional</a:t>
            </a:r>
            <a:r>
              <a:rPr lang="es-ES" dirty="0"/>
              <a:t> está basado en un modelo matemático. La idea es que el resultado de un cálculo es la entrada del siguiente y así sucesivamente hasta que  una composición produzca el resultado deseado. </a:t>
            </a:r>
          </a:p>
          <a:p>
            <a:r>
              <a:rPr lang="es-ES" dirty="0"/>
              <a:t>Los creadores de los primeros lenguajes funcionales pretendían convertirlos en lenguajes de uso universal para el procesamiento de datos en todo tipo de aplicaciones,  pero, con el paso del tiempo, se ha utilizado principalmente en ámbitos de investigación científica y aplicaciones matemáticas </a:t>
            </a:r>
          </a:p>
          <a:p>
            <a:r>
              <a:rPr lang="es-ES" dirty="0"/>
              <a:t>Uno de los lenguajes más típicos  es el </a:t>
            </a:r>
            <a:r>
              <a:rPr lang="es-ES" dirty="0" err="1"/>
              <a:t>Lisp</a:t>
            </a:r>
            <a:endParaRPr lang="es-ES" dirty="0"/>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a:t>Según el paradigma de programación</a:t>
            </a:r>
          </a:p>
        </p:txBody>
      </p:sp>
      <p:sp>
        <p:nvSpPr>
          <p:cNvPr id="3" name="2 Marcador de contenido"/>
          <p:cNvSpPr>
            <a:spLocks noGrp="1"/>
          </p:cNvSpPr>
          <p:nvPr>
            <p:ph sz="quarter" idx="1"/>
          </p:nvPr>
        </p:nvSpPr>
        <p:spPr/>
        <p:txBody>
          <a:bodyPr>
            <a:normAutofit fontScale="92500" lnSpcReduction="10000"/>
          </a:bodyPr>
          <a:lstStyle/>
          <a:p>
            <a:r>
              <a:rPr lang="es-ES" dirty="0"/>
              <a:t>El </a:t>
            </a:r>
            <a:r>
              <a:rPr lang="es-ES" b="1" dirty="0"/>
              <a:t>paradigma lógico</a:t>
            </a:r>
            <a:r>
              <a:rPr lang="es-ES" dirty="0"/>
              <a:t> tiene como característica principal la aplicación de las reglas de la lógica para inferir conclusiones a partir de datos</a:t>
            </a:r>
          </a:p>
          <a:p>
            <a:r>
              <a:rPr lang="es-ES" dirty="0"/>
              <a:t>Un programa lógico contiene una base de conocimiento sobre la que se llevan a cabo consultas. La base de conocimiento está formada por hechos, que representan la  información del sistema expresada como relaciones entre los datos y reglas lógicas que permiten deducir consecuencias a partir de combinaciones entre los hechos y, en general, otras reglas </a:t>
            </a:r>
          </a:p>
          <a:p>
            <a:r>
              <a:rPr lang="es-ES" dirty="0"/>
              <a:t>Uno de los lenguajes es el </a:t>
            </a:r>
            <a:r>
              <a:rPr lang="es-ES" dirty="0" err="1" smtClean="0"/>
              <a:t>Prolog</a:t>
            </a:r>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Herramientas de programación</a:t>
            </a:r>
          </a:p>
        </p:txBody>
      </p:sp>
      <p:sp>
        <p:nvSpPr>
          <p:cNvPr id="3" name="2 Marcador de contenido"/>
          <p:cNvSpPr>
            <a:spLocks noGrp="1"/>
          </p:cNvSpPr>
          <p:nvPr>
            <p:ph sz="quarter" idx="1"/>
          </p:nvPr>
        </p:nvSpPr>
        <p:spPr/>
        <p:txBody>
          <a:bodyPr>
            <a:normAutofit fontScale="85000" lnSpcReduction="20000"/>
          </a:bodyPr>
          <a:lstStyle/>
          <a:p>
            <a:r>
              <a:rPr lang="es-ES" dirty="0"/>
              <a:t>Para llevar a cabo la codificación y prueba de los programas se suelen utilizar </a:t>
            </a:r>
            <a:r>
              <a:rPr lang="es-ES" i="1" dirty="0"/>
              <a:t>entornos de programación</a:t>
            </a:r>
          </a:p>
          <a:p>
            <a:r>
              <a:rPr lang="es-ES" dirty="0"/>
              <a:t>Estos entornos nos permiten realizar diferentes tareas:</a:t>
            </a:r>
          </a:p>
          <a:p>
            <a:pPr lvl="1"/>
            <a:r>
              <a:rPr lang="es-ES" dirty="0"/>
              <a:t>Crear, editar y modificar el código fuente del programa</a:t>
            </a:r>
          </a:p>
          <a:p>
            <a:pPr lvl="1"/>
            <a:r>
              <a:rPr lang="es-ES" dirty="0"/>
              <a:t>Compilar, montar y ejecutar el programa</a:t>
            </a:r>
          </a:p>
          <a:p>
            <a:pPr lvl="1"/>
            <a:r>
              <a:rPr lang="es-ES" dirty="0"/>
              <a:t>Examinar el código fuente</a:t>
            </a:r>
          </a:p>
          <a:p>
            <a:pPr lvl="1"/>
            <a:r>
              <a:rPr lang="es-ES" dirty="0"/>
              <a:t>Ejecutar el programa en modo depuración</a:t>
            </a:r>
          </a:p>
          <a:p>
            <a:pPr lvl="1"/>
            <a:r>
              <a:rPr lang="es-ES" dirty="0"/>
              <a:t>Realizar pruebas del programa de forma automática</a:t>
            </a:r>
          </a:p>
          <a:p>
            <a:pPr lvl="1"/>
            <a:r>
              <a:rPr lang="es-ES" dirty="0"/>
              <a:t>Generar documentación</a:t>
            </a:r>
          </a:p>
          <a:p>
            <a:pPr lvl="1"/>
            <a:r>
              <a:rPr lang="es-ES" dirty="0"/>
              <a:t>Gestionar los cambios que se van haciendo en el programa (control de versiones)</a:t>
            </a:r>
          </a:p>
          <a:p>
            <a:pPr lvl="1"/>
            <a:r>
              <a:rPr lang="es-ES" dirty="0"/>
              <a:t>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dirty="0"/>
              <a:t>Herramientas de programación</a:t>
            </a:r>
          </a:p>
        </p:txBody>
      </p:sp>
      <p:sp>
        <p:nvSpPr>
          <p:cNvPr id="3" name="2 Marcador de contenido"/>
          <p:cNvSpPr>
            <a:spLocks noGrp="1"/>
          </p:cNvSpPr>
          <p:nvPr>
            <p:ph sz="quarter" idx="1"/>
          </p:nvPr>
        </p:nvSpPr>
        <p:spPr/>
        <p:txBody>
          <a:bodyPr>
            <a:normAutofit fontScale="77500" lnSpcReduction="20000"/>
          </a:bodyPr>
          <a:lstStyle/>
          <a:p>
            <a:r>
              <a:rPr lang="es-ES" dirty="0"/>
              <a:t>A estos entornos de programación se les suele llamar </a:t>
            </a:r>
            <a:r>
              <a:rPr lang="es-ES" i="1" dirty="0"/>
              <a:t>Entornos de Desarrollo Integrado o </a:t>
            </a:r>
            <a:r>
              <a:rPr lang="es-ES" b="1" i="1" dirty="0"/>
              <a:t>IDE (</a:t>
            </a:r>
            <a:r>
              <a:rPr lang="es-ES" b="1" i="1" dirty="0" err="1"/>
              <a:t>Integrated</a:t>
            </a:r>
            <a:r>
              <a:rPr lang="es-ES" b="1" i="1" dirty="0"/>
              <a:t> </a:t>
            </a:r>
            <a:r>
              <a:rPr lang="es-ES" b="1" i="1" dirty="0" err="1"/>
              <a:t>Development</a:t>
            </a:r>
            <a:r>
              <a:rPr lang="es-ES" b="1" i="1" dirty="0"/>
              <a:t> </a:t>
            </a:r>
            <a:r>
              <a:rPr lang="es-ES" b="1" i="1" err="1"/>
              <a:t>Environment</a:t>
            </a:r>
            <a:r>
              <a:rPr lang="es-ES" b="1" i="1" smtClean="0"/>
              <a:t>)</a:t>
            </a:r>
          </a:p>
          <a:p>
            <a:pPr marL="0" indent="0">
              <a:buNone/>
            </a:pPr>
            <a:endParaRPr lang="es-ES" b="1" i="1" smtClean="0"/>
          </a:p>
          <a:p>
            <a:r>
              <a:rPr lang="es-ES" smtClean="0"/>
              <a:t>Los </a:t>
            </a:r>
            <a:r>
              <a:rPr lang="es-ES" dirty="0" err="1"/>
              <a:t>IDEs</a:t>
            </a:r>
            <a:r>
              <a:rPr lang="es-ES" dirty="0"/>
              <a:t> están diseñados para maximizar la productividad del programador</a:t>
            </a:r>
          </a:p>
          <a:p>
            <a:r>
              <a:rPr lang="es-ES" dirty="0"/>
              <a:t>Un IDE es un programa informático formado por un conjunto de herramientas de programación que facilitan las tareas de creación, modificación, compilación, implementación y depuración de software</a:t>
            </a:r>
          </a:p>
          <a:p>
            <a:r>
              <a:rPr lang="es-ES" dirty="0"/>
              <a:t>La mayoría de los </a:t>
            </a:r>
            <a:r>
              <a:rPr lang="es-ES" dirty="0" err="1"/>
              <a:t>IDEs</a:t>
            </a:r>
            <a:r>
              <a:rPr lang="es-ES" dirty="0"/>
              <a:t> actuales proporcionan un entorno de trabajo visual formado por ventanas, barras de herramientas, paneles laterales para presentar la estructura en árbol de los proyectos o del código del programa que estamos editando, pestañas adicionales con el resultado de aplicar determinadas herramientas,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Herramientas de programación</a:t>
            </a:r>
          </a:p>
        </p:txBody>
      </p:sp>
      <p:sp>
        <p:nvSpPr>
          <p:cNvPr id="3" name="2 Marcador de contenido"/>
          <p:cNvSpPr>
            <a:spLocks noGrp="1"/>
          </p:cNvSpPr>
          <p:nvPr>
            <p:ph sz="quarter" idx="1"/>
          </p:nvPr>
        </p:nvSpPr>
        <p:spPr/>
        <p:txBody>
          <a:bodyPr/>
          <a:lstStyle/>
          <a:p>
            <a:r>
              <a:rPr lang="es-ES" dirty="0"/>
              <a:t>Algunos ejemplos de IDE</a:t>
            </a:r>
          </a:p>
          <a:p>
            <a:pPr lvl="1"/>
            <a:r>
              <a:rPr lang="es-ES" dirty="0" err="1"/>
              <a:t>Netbeans</a:t>
            </a:r>
            <a:r>
              <a:rPr lang="es-ES" dirty="0"/>
              <a:t>,  Eclipse y </a:t>
            </a:r>
            <a:r>
              <a:rPr lang="es-ES" dirty="0" err="1"/>
              <a:t>Jcreator</a:t>
            </a:r>
            <a:r>
              <a:rPr lang="es-ES" dirty="0"/>
              <a:t> </a:t>
            </a:r>
            <a:r>
              <a:rPr lang="nl-NL" dirty="0"/>
              <a:t>para los lenguajes </a:t>
            </a:r>
            <a:r>
              <a:rPr lang="it-IT" dirty="0"/>
              <a:t>Java </a:t>
            </a:r>
          </a:p>
          <a:p>
            <a:pPr lvl="1"/>
            <a:r>
              <a:rPr lang="nl-NL" dirty="0"/>
              <a:t>Visual Studio para los lenguajes </a:t>
            </a:r>
            <a:r>
              <a:rPr lang="es-ES" dirty="0"/>
              <a:t>C#, C++ i Visual Basic</a:t>
            </a:r>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idx="1"/>
          </p:nvPr>
        </p:nvSpPr>
        <p:spPr/>
        <p:txBody>
          <a:bodyPr/>
          <a:lstStyle/>
          <a:p>
            <a:r>
              <a:rPr lang="es-ES" dirty="0"/>
              <a:t>Con detalle</a:t>
            </a:r>
          </a:p>
        </p:txBody>
      </p:sp>
      <p:sp>
        <p:nvSpPr>
          <p:cNvPr id="4" name="3 Título"/>
          <p:cNvSpPr>
            <a:spLocks noGrp="1"/>
          </p:cNvSpPr>
          <p:nvPr>
            <p:ph type="title"/>
          </p:nvPr>
        </p:nvSpPr>
        <p:spPr/>
        <p:txBody>
          <a:bodyPr/>
          <a:lstStyle/>
          <a:p>
            <a:r>
              <a:rPr lang="es-ES" dirty="0"/>
              <a:t>Java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El software del ordenador</a:t>
            </a:r>
          </a:p>
        </p:txBody>
      </p:sp>
      <p:sp>
        <p:nvSpPr>
          <p:cNvPr id="3" name="2 Marcador de contenido"/>
          <p:cNvSpPr>
            <a:spLocks noGrp="1"/>
          </p:cNvSpPr>
          <p:nvPr>
            <p:ph sz="quarter" idx="1"/>
          </p:nvPr>
        </p:nvSpPr>
        <p:spPr/>
        <p:txBody>
          <a:bodyPr/>
          <a:lstStyle/>
          <a:p>
            <a:r>
              <a:rPr lang="es-ES" dirty="0"/>
              <a:t>En cualquier caso, el software es todo aquello que se refiere a los programas y datos almacenados en un ordenador:</a:t>
            </a:r>
          </a:p>
          <a:p>
            <a:pPr lvl="1"/>
            <a:r>
              <a:rPr lang="es-ES" b="1" dirty="0"/>
              <a:t>Programas</a:t>
            </a:r>
            <a:r>
              <a:rPr lang="es-ES" dirty="0"/>
              <a:t> encargados de dar instrucciones para realizar tareas con el hardware o para comunicarnos con otro software</a:t>
            </a:r>
          </a:p>
          <a:p>
            <a:pPr lvl="1"/>
            <a:r>
              <a:rPr lang="es-ES" b="1" dirty="0"/>
              <a:t>Datos</a:t>
            </a:r>
            <a:r>
              <a:rPr lang="es-ES" dirty="0"/>
              <a:t> necesarios para la ejecución de los programas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Título"/>
          <p:cNvSpPr>
            <a:spLocks noGrp="1"/>
          </p:cNvSpPr>
          <p:nvPr>
            <p:ph type="title"/>
          </p:nvPr>
        </p:nvSpPr>
        <p:spPr>
          <a:xfrm>
            <a:off x="647700" y="260648"/>
            <a:ext cx="8496300" cy="841375"/>
          </a:xfrm>
        </p:spPr>
        <p:txBody>
          <a:bodyPr>
            <a:normAutofit/>
          </a:bodyPr>
          <a:lstStyle/>
          <a:p>
            <a:r>
              <a:rPr lang="es-ES" dirty="0"/>
              <a:t>La Máquina virtual de Java (JVM)</a:t>
            </a:r>
          </a:p>
        </p:txBody>
      </p:sp>
      <p:sp>
        <p:nvSpPr>
          <p:cNvPr id="3" name="2 Marcador de contenido"/>
          <p:cNvSpPr>
            <a:spLocks noGrp="1"/>
          </p:cNvSpPr>
          <p:nvPr>
            <p:ph sz="half" idx="1"/>
          </p:nvPr>
        </p:nvSpPr>
        <p:spPr>
          <a:xfrm>
            <a:off x="323528" y="1628800"/>
            <a:ext cx="4896544" cy="5229200"/>
          </a:xfrm>
        </p:spPr>
        <p:txBody>
          <a:bodyPr>
            <a:normAutofit/>
          </a:bodyPr>
          <a:lstStyle/>
          <a:p>
            <a:r>
              <a:rPr lang="pt-BR" sz="2000" dirty="0"/>
              <a:t>¿Java </a:t>
            </a:r>
            <a:r>
              <a:rPr lang="pt-BR" sz="2000" dirty="0" err="1"/>
              <a:t>es</a:t>
            </a:r>
            <a:r>
              <a:rPr lang="pt-BR" sz="2000" dirty="0"/>
              <a:t> Compilado o Interpretado?</a:t>
            </a:r>
            <a:endParaRPr lang="es-ES" sz="2000" dirty="0"/>
          </a:p>
          <a:p>
            <a:pPr lvl="1"/>
            <a:r>
              <a:rPr lang="es-ES" sz="1600" dirty="0"/>
              <a:t>Aunque estrictamente hablando es interpretado, necesita de un proceso previo de compilación</a:t>
            </a:r>
          </a:p>
          <a:p>
            <a:pPr lvl="1"/>
            <a:r>
              <a:rPr lang="es-ES" sz="1600" dirty="0"/>
              <a:t>Una vez “compilado” el programa, se crea un fichero que almacena lo que se denomina </a:t>
            </a:r>
            <a:r>
              <a:rPr lang="es-ES" sz="1600" b="1" i="1" dirty="0" err="1"/>
              <a:t>bytecodes</a:t>
            </a:r>
            <a:r>
              <a:rPr lang="es-ES" sz="1600" b="1" i="1" dirty="0"/>
              <a:t> </a:t>
            </a:r>
            <a:r>
              <a:rPr lang="es-ES" sz="1600" i="1" dirty="0"/>
              <a:t>  </a:t>
            </a:r>
            <a:r>
              <a:rPr lang="es-ES" sz="1600" dirty="0"/>
              <a:t>(pseudocódigo prácticamente al nivel de código máquina)</a:t>
            </a:r>
          </a:p>
          <a:p>
            <a:pPr lvl="1"/>
            <a:r>
              <a:rPr lang="es-ES" sz="1600" dirty="0"/>
              <a:t>Para ejecutarlo, es necesario un “intérprete”, la </a:t>
            </a:r>
            <a:r>
              <a:rPr lang="es-ES" sz="1600" b="1" dirty="0"/>
              <a:t>JVM (Java Virtual Machine) ó Máquina Virtual Java</a:t>
            </a:r>
          </a:p>
          <a:p>
            <a:pPr lvl="1"/>
            <a:r>
              <a:rPr lang="es-ES" sz="1600" dirty="0"/>
              <a:t>De esta forma, es posible compilar el programa en una estación UNIX y ejecutarlo en otra con Windows utilizando la máquina virtual Java para Windows</a:t>
            </a:r>
          </a:p>
          <a:p>
            <a:pPr lvl="1"/>
            <a:r>
              <a:rPr lang="es-ES" sz="1600" dirty="0"/>
              <a:t>Esta JVM se encarga de leer los </a:t>
            </a:r>
            <a:r>
              <a:rPr lang="es-ES" sz="1600" dirty="0" err="1"/>
              <a:t>bytecodes</a:t>
            </a:r>
            <a:r>
              <a:rPr lang="es-ES" sz="1600" dirty="0"/>
              <a:t> y traducirlos a instrucciones ejecutables directamente en un determinado microprocesador, de una forma bastante eficiente</a:t>
            </a:r>
            <a:endParaRPr lang="es-ES_tradnl" sz="1600" dirty="0"/>
          </a:p>
          <a:p>
            <a:pPr>
              <a:lnSpc>
                <a:spcPct val="70000"/>
              </a:lnSpc>
            </a:pPr>
            <a:endParaRPr lang="es-ES_tradnl" sz="1600" dirty="0"/>
          </a:p>
        </p:txBody>
      </p:sp>
      <p:pic>
        <p:nvPicPr>
          <p:cNvPr id="6" name="5 Marcador de contenido" descr="java1.jpg"/>
          <p:cNvPicPr>
            <a:picLocks noGrp="1" noChangeAspect="1"/>
          </p:cNvPicPr>
          <p:nvPr>
            <p:ph sz="half" idx="2"/>
          </p:nvPr>
        </p:nvPicPr>
        <p:blipFill>
          <a:blip r:embed="rId3" cstate="print"/>
          <a:stretch>
            <a:fillRect/>
          </a:stretch>
        </p:blipFill>
        <p:spPr>
          <a:xfrm>
            <a:off x="5220072" y="1556792"/>
            <a:ext cx="3410218" cy="4556125"/>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ES" sz="2200" dirty="0"/>
              <a:t> </a:t>
            </a:r>
            <a:r>
              <a:rPr lang="es-ES" dirty="0"/>
              <a:t>La Máquina Virtual Java (JVM)</a:t>
            </a:r>
          </a:p>
        </p:txBody>
      </p:sp>
      <p:pic>
        <p:nvPicPr>
          <p:cNvPr id="5" name="4 Marcador de contenido" descr="java2.jpg"/>
          <p:cNvPicPr>
            <a:picLocks noGrp="1" noChangeAspect="1"/>
          </p:cNvPicPr>
          <p:nvPr>
            <p:ph sz="half" idx="2"/>
          </p:nvPr>
        </p:nvPicPr>
        <p:blipFill>
          <a:blip r:embed="rId3" cstate="print"/>
          <a:stretch>
            <a:fillRect/>
          </a:stretch>
        </p:blipFill>
        <p:spPr>
          <a:xfrm>
            <a:off x="1331640" y="1628800"/>
            <a:ext cx="6605814" cy="4830942"/>
          </a:xfrm>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La Máquina Virtual Java (JVM)</a:t>
            </a:r>
          </a:p>
        </p:txBody>
      </p:sp>
      <p:sp>
        <p:nvSpPr>
          <p:cNvPr id="3" name="2 Marcador de contenido"/>
          <p:cNvSpPr>
            <a:spLocks noGrp="1"/>
          </p:cNvSpPr>
          <p:nvPr>
            <p:ph idx="1"/>
          </p:nvPr>
        </p:nvSpPr>
        <p:spPr/>
        <p:txBody>
          <a:bodyPr>
            <a:normAutofit fontScale="92500"/>
          </a:bodyPr>
          <a:lstStyle/>
          <a:p>
            <a:r>
              <a:rPr lang="es-ES" dirty="0"/>
              <a:t>Un mismo programa fuente compilado en distintas plataformas o sistemas operativos, genera el mismo fichero en </a:t>
            </a:r>
            <a:r>
              <a:rPr lang="es-ES" dirty="0" err="1"/>
              <a:t>bytecode</a:t>
            </a:r>
            <a:endParaRPr lang="es-ES" dirty="0"/>
          </a:p>
          <a:p>
            <a:r>
              <a:rPr lang="es-ES" dirty="0"/>
              <a:t>La JVM realiza la traducción de ese </a:t>
            </a:r>
            <a:r>
              <a:rPr lang="es-ES" dirty="0" err="1"/>
              <a:t>bytecode</a:t>
            </a:r>
            <a:r>
              <a:rPr lang="es-ES" dirty="0"/>
              <a:t> a código nativo de la máquina sobre la que se ejecuta</a:t>
            </a:r>
          </a:p>
          <a:p>
            <a:r>
              <a:rPr lang="es-ES" dirty="0"/>
              <a:t>Existe una versión distinta de esta JVM para cada plataforma. Esta JVM se carga en memoria y va traduciendo “al vuelo”, los </a:t>
            </a:r>
            <a:r>
              <a:rPr lang="es-ES" dirty="0" err="1"/>
              <a:t>bytecodes</a:t>
            </a:r>
            <a:r>
              <a:rPr lang="es-ES" dirty="0"/>
              <a:t> a código máquina</a:t>
            </a:r>
          </a:p>
          <a:p>
            <a:r>
              <a:rPr lang="es-ES" dirty="0"/>
              <a:t> La JVM no ocupa mucho espacio en memoria</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La Máquina Virtual Java (JVM)</a:t>
            </a:r>
          </a:p>
        </p:txBody>
      </p:sp>
      <p:sp>
        <p:nvSpPr>
          <p:cNvPr id="3" name="2 Marcador de contenido"/>
          <p:cNvSpPr>
            <a:spLocks noGrp="1"/>
          </p:cNvSpPr>
          <p:nvPr>
            <p:ph sz="quarter" idx="1"/>
          </p:nvPr>
        </p:nvSpPr>
        <p:spPr/>
        <p:txBody>
          <a:bodyPr>
            <a:normAutofit fontScale="77500" lnSpcReduction="20000"/>
          </a:bodyPr>
          <a:lstStyle/>
          <a:p>
            <a:r>
              <a:rPr lang="es-ES" dirty="0"/>
              <a:t>El código fuente del programa está escrito en ficheros de texto plano que tienen la extensión </a:t>
            </a:r>
            <a:r>
              <a:rPr lang="es-ES" b="1" dirty="0"/>
              <a:t>.java</a:t>
            </a:r>
            <a:endParaRPr lang="es-ES" dirty="0"/>
          </a:p>
          <a:p>
            <a:r>
              <a:rPr lang="es-ES" dirty="0"/>
              <a:t>La compilación del fichero, mediante el compilador Java </a:t>
            </a:r>
            <a:r>
              <a:rPr lang="es-ES" b="1" dirty="0" err="1"/>
              <a:t>javac</a:t>
            </a:r>
            <a:r>
              <a:rPr lang="es-ES" b="1" dirty="0"/>
              <a:t>, </a:t>
            </a:r>
            <a:r>
              <a:rPr lang="es-ES" dirty="0"/>
              <a:t>genera un fichero (o varios) con la extensión </a:t>
            </a:r>
            <a:r>
              <a:rPr lang="es-ES" b="1" dirty="0"/>
              <a:t>.</a:t>
            </a:r>
            <a:r>
              <a:rPr lang="es-ES" b="1" dirty="0" err="1"/>
              <a:t>class</a:t>
            </a:r>
            <a:r>
              <a:rPr lang="es-ES" b="1" dirty="0"/>
              <a:t> </a:t>
            </a:r>
            <a:r>
              <a:rPr lang="es-ES" dirty="0"/>
              <a:t>(siempre y cuando no haya </a:t>
            </a:r>
            <a:r>
              <a:rPr lang="es-ES" dirty="0" smtClean="0"/>
              <a:t>errores de compilación)</a:t>
            </a:r>
            <a:endParaRPr lang="es-ES" dirty="0"/>
          </a:p>
          <a:p>
            <a:r>
              <a:rPr lang="es-ES" dirty="0"/>
              <a:t>Un fichero .</a:t>
            </a:r>
            <a:r>
              <a:rPr lang="es-ES" dirty="0" err="1"/>
              <a:t>class</a:t>
            </a:r>
            <a:r>
              <a:rPr lang="es-ES" dirty="0"/>
              <a:t> contiene código en un lenguaje intermedio cercano al lenguaje máquinas pero independiente del ordenador y el SO en que se ejecuta, este código se llama </a:t>
            </a:r>
            <a:r>
              <a:rPr lang="es-ES" b="1" dirty="0" err="1"/>
              <a:t>bytecode</a:t>
            </a:r>
            <a:endParaRPr lang="es-ES" b="1" dirty="0"/>
          </a:p>
          <a:p>
            <a:r>
              <a:rPr lang="es-ES" dirty="0"/>
              <a:t>La Máquina Virtual de Java toma y traduce el </a:t>
            </a:r>
            <a:r>
              <a:rPr lang="es-ES" dirty="0" err="1"/>
              <a:t>bytecode</a:t>
            </a:r>
            <a:r>
              <a:rPr lang="es-ES" dirty="0"/>
              <a:t> en código binario para el procesador que se utiliza para ejecutar el programa</a:t>
            </a:r>
          </a:p>
          <a:p>
            <a:r>
              <a:rPr lang="es-ES" dirty="0"/>
              <a:t>Como está disponible en muchos SO diferentes, los ficheros pueden ser ejecutados en distintas plataformas: MS Windows, </a:t>
            </a:r>
            <a:r>
              <a:rPr lang="es-ES" dirty="0" err="1"/>
              <a:t>Solaris</a:t>
            </a:r>
            <a:r>
              <a:rPr lang="es-ES" dirty="0"/>
              <a:t>, Linux o Mac OS.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La Máquina Virtual Java (JVM)</a:t>
            </a:r>
          </a:p>
        </p:txBody>
      </p:sp>
      <p:sp>
        <p:nvSpPr>
          <p:cNvPr id="3" name="2 Marcador de contenido"/>
          <p:cNvSpPr>
            <a:spLocks noGrp="1"/>
          </p:cNvSpPr>
          <p:nvPr>
            <p:ph sz="quarter" idx="1"/>
          </p:nvPr>
        </p:nvSpPr>
        <p:spPr>
          <a:xfrm>
            <a:off x="612648" y="1600200"/>
            <a:ext cx="8153400" cy="3340968"/>
          </a:xfrm>
        </p:spPr>
        <p:txBody>
          <a:bodyPr>
            <a:normAutofit/>
          </a:bodyPr>
          <a:lstStyle/>
          <a:p>
            <a:r>
              <a:rPr lang="es-ES" dirty="0" smtClean="0"/>
              <a:t>Ejemplo</a:t>
            </a:r>
          </a:p>
          <a:p>
            <a:pPr marL="0" indent="0">
              <a:buNone/>
            </a:pPr>
            <a:r>
              <a:rPr lang="es-ES" dirty="0"/>
              <a:t>Si tienes el siguiente </a:t>
            </a:r>
            <a:r>
              <a:rPr lang="es-ES" dirty="0" smtClean="0"/>
              <a:t>archivo </a:t>
            </a:r>
            <a:r>
              <a:rPr lang="es-ES" b="1" i="1" dirty="0" smtClean="0"/>
              <a:t>HelloWorld.java</a:t>
            </a:r>
            <a:r>
              <a:rPr lang="es-ES" dirty="0" smtClean="0"/>
              <a:t>:</a:t>
            </a:r>
          </a:p>
          <a:p>
            <a:pPr marL="0" indent="0">
              <a:buNone/>
            </a:pPr>
            <a:endParaRPr lang="es-ES" dirty="0"/>
          </a:p>
        </p:txBody>
      </p:sp>
      <p:sp>
        <p:nvSpPr>
          <p:cNvPr id="8" name="2 Marcador de contenido"/>
          <p:cNvSpPr txBox="1">
            <a:spLocks/>
          </p:cNvSpPr>
          <p:nvPr/>
        </p:nvSpPr>
        <p:spPr>
          <a:xfrm>
            <a:off x="612648" y="4149080"/>
            <a:ext cx="8153400" cy="2520280"/>
          </a:xfrm>
          <a:prstGeom prst="rect">
            <a:avLst/>
          </a:prstGeom>
        </p:spPr>
        <p:txBody>
          <a:bodyPr vert="horz">
            <a:norm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s-ES" dirty="0" smtClean="0"/>
              <a:t>Al compilarlo, generarás un archivo </a:t>
            </a:r>
            <a:r>
              <a:rPr lang="es-ES" b="1" i="1" dirty="0" err="1" smtClean="0"/>
              <a:t>HelloWorld.class</a:t>
            </a:r>
            <a:r>
              <a:rPr lang="es-ES" dirty="0" smtClean="0"/>
              <a:t> que contendrá el </a:t>
            </a:r>
            <a:r>
              <a:rPr lang="es-ES" dirty="0" err="1" smtClean="0"/>
              <a:t>bytecode</a:t>
            </a:r>
            <a:r>
              <a:rPr lang="es-ES" dirty="0" smtClean="0"/>
              <a:t> para la clase </a:t>
            </a:r>
            <a:r>
              <a:rPr lang="es-ES" dirty="0" err="1" smtClean="0"/>
              <a:t>HelloWorld</a:t>
            </a:r>
            <a:r>
              <a:rPr lang="es-ES" dirty="0" smtClean="0"/>
              <a:t>. Este </a:t>
            </a:r>
            <a:r>
              <a:rPr lang="es-ES" dirty="0" err="1" smtClean="0"/>
              <a:t>bytecode</a:t>
            </a:r>
            <a:r>
              <a:rPr lang="es-ES" dirty="0" smtClean="0"/>
              <a:t> incluye las instrucciones necesarias para la JVM, para ejecutar el método </a:t>
            </a:r>
            <a:r>
              <a:rPr lang="es-ES" dirty="0" err="1" smtClean="0"/>
              <a:t>main</a:t>
            </a:r>
            <a:r>
              <a:rPr lang="es-ES" dirty="0" smtClean="0"/>
              <a:t> y mostrar el mensaje "</a:t>
            </a:r>
            <a:r>
              <a:rPr lang="es-ES" dirty="0" err="1" smtClean="0"/>
              <a:t>Hello</a:t>
            </a:r>
            <a:r>
              <a:rPr lang="es-ES" dirty="0" smtClean="0"/>
              <a:t>, </a:t>
            </a:r>
            <a:r>
              <a:rPr lang="es-ES" dirty="0" err="1" smtClean="0"/>
              <a:t>World</a:t>
            </a:r>
            <a:r>
              <a:rPr lang="es-ES" dirty="0" smtClean="0"/>
              <a:t>!".</a:t>
            </a:r>
            <a:endParaRPr lang="es-ES" dirty="0"/>
          </a:p>
        </p:txBody>
      </p:sp>
      <p:pic>
        <p:nvPicPr>
          <p:cNvPr id="5" name="Imagen 4"/>
          <p:cNvPicPr>
            <a:picLocks noChangeAspect="1"/>
          </p:cNvPicPr>
          <p:nvPr/>
        </p:nvPicPr>
        <p:blipFill>
          <a:blip r:embed="rId3"/>
          <a:stretch>
            <a:fillRect/>
          </a:stretch>
        </p:blipFill>
        <p:spPr>
          <a:xfrm>
            <a:off x="827583" y="2686454"/>
            <a:ext cx="4181203" cy="1462626"/>
          </a:xfrm>
          <a:prstGeom prst="rect">
            <a:avLst/>
          </a:prstGeom>
        </p:spPr>
      </p:pic>
    </p:spTree>
    <p:extLst>
      <p:ext uri="{BB962C8B-B14F-4D97-AF65-F5344CB8AC3E}">
        <p14:creationId xmlns:p14="http://schemas.microsoft.com/office/powerpoint/2010/main" val="17697350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Java </a:t>
            </a:r>
            <a:r>
              <a:rPr lang="es-ES" dirty="0" err="1"/>
              <a:t>Runtime</a:t>
            </a:r>
            <a:r>
              <a:rPr lang="es-ES" dirty="0"/>
              <a:t> </a:t>
            </a:r>
            <a:r>
              <a:rPr lang="es-ES" dirty="0" err="1"/>
              <a:t>Environment</a:t>
            </a:r>
            <a:r>
              <a:rPr lang="es-ES" dirty="0"/>
              <a:t> (JRE)</a:t>
            </a:r>
          </a:p>
        </p:txBody>
      </p:sp>
      <p:sp>
        <p:nvSpPr>
          <p:cNvPr id="3" name="2 Marcador de contenido"/>
          <p:cNvSpPr>
            <a:spLocks noGrp="1"/>
          </p:cNvSpPr>
          <p:nvPr>
            <p:ph idx="1"/>
          </p:nvPr>
        </p:nvSpPr>
        <p:spPr>
          <a:xfrm>
            <a:off x="827584" y="1628800"/>
            <a:ext cx="7626548" cy="4556125"/>
          </a:xfrm>
        </p:spPr>
        <p:txBody>
          <a:bodyPr>
            <a:normAutofit fontScale="92500" lnSpcReduction="10000"/>
          </a:bodyPr>
          <a:lstStyle/>
          <a:p>
            <a:r>
              <a:rPr lang="es-ES" dirty="0"/>
              <a:t>Java </a:t>
            </a:r>
            <a:r>
              <a:rPr lang="es-ES" dirty="0" err="1"/>
              <a:t>Runtime</a:t>
            </a:r>
            <a:r>
              <a:rPr lang="es-ES" dirty="0"/>
              <a:t> </a:t>
            </a:r>
            <a:r>
              <a:rPr lang="es-ES" dirty="0" err="1"/>
              <a:t>Environment</a:t>
            </a:r>
            <a:r>
              <a:rPr lang="es-ES" dirty="0"/>
              <a:t> o JRE es un conjunto de utilidades que permite la </a:t>
            </a:r>
            <a:r>
              <a:rPr lang="es-ES" b="1" dirty="0"/>
              <a:t>ejecución</a:t>
            </a:r>
            <a:r>
              <a:rPr lang="es-ES" dirty="0"/>
              <a:t> de programas  Java</a:t>
            </a:r>
          </a:p>
          <a:p>
            <a:r>
              <a:rPr lang="es-ES" dirty="0"/>
              <a:t>Está formado básicamente por:</a:t>
            </a:r>
          </a:p>
          <a:p>
            <a:pPr lvl="1"/>
            <a:r>
              <a:rPr lang="es-ES" dirty="0"/>
              <a:t>Una Máquina  Virtual Java  o JVM</a:t>
            </a:r>
          </a:p>
          <a:p>
            <a:pPr lvl="2"/>
            <a:r>
              <a:rPr lang="es-ES" dirty="0"/>
              <a:t>Es el programa que ejecuta el código Java previamente compilado (</a:t>
            </a:r>
            <a:r>
              <a:rPr lang="es-ES" dirty="0" err="1"/>
              <a:t>bytecode</a:t>
            </a:r>
            <a:r>
              <a:rPr lang="es-ES" dirty="0"/>
              <a:t>)</a:t>
            </a:r>
          </a:p>
          <a:p>
            <a:pPr lvl="1"/>
            <a:r>
              <a:rPr lang="es-ES" dirty="0"/>
              <a:t>Un conjunto de bibliotecas Java para proporcionar los servicios que pueda necesitar la aplicación</a:t>
            </a:r>
          </a:p>
          <a:p>
            <a:pPr lvl="2"/>
            <a:r>
              <a:rPr lang="es-ES" dirty="0"/>
              <a:t>(El API de JAVA formada por librerías de clases estándar )</a:t>
            </a:r>
          </a:p>
          <a:p>
            <a:pPr lvl="1"/>
            <a:r>
              <a:rPr lang="es-ES" dirty="0"/>
              <a:t>Otros componentes…</a:t>
            </a:r>
          </a:p>
          <a:p>
            <a:pPr lvl="1"/>
            <a:endParaRPr lang="es-ES" dirty="0"/>
          </a:p>
          <a:p>
            <a:endParaRPr lang="es-ES"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i="1" dirty="0"/>
              <a:t/>
            </a:r>
            <a:br>
              <a:rPr lang="es-ES" i="1" dirty="0"/>
            </a:br>
            <a:r>
              <a:rPr lang="es-ES" dirty="0"/>
              <a:t> El entorno de desarrollo JDK</a:t>
            </a:r>
            <a:r>
              <a:rPr lang="es-ES" i="1" dirty="0"/>
              <a:t/>
            </a:r>
            <a:br>
              <a:rPr lang="es-ES" i="1" dirty="0"/>
            </a:br>
            <a:endParaRPr lang="es-ES" dirty="0"/>
          </a:p>
        </p:txBody>
      </p:sp>
      <p:sp>
        <p:nvSpPr>
          <p:cNvPr id="3" name="2 Marcador de contenido"/>
          <p:cNvSpPr>
            <a:spLocks noGrp="1"/>
          </p:cNvSpPr>
          <p:nvPr>
            <p:ph idx="1"/>
          </p:nvPr>
        </p:nvSpPr>
        <p:spPr>
          <a:xfrm>
            <a:off x="395536" y="1673424"/>
            <a:ext cx="7704856" cy="5184576"/>
          </a:xfrm>
        </p:spPr>
        <p:txBody>
          <a:bodyPr>
            <a:noAutofit/>
          </a:bodyPr>
          <a:lstStyle/>
          <a:p>
            <a:r>
              <a:rPr lang="es-ES" sz="1800" dirty="0"/>
              <a:t>Un usuario sólo necesita el JRE para </a:t>
            </a:r>
            <a:r>
              <a:rPr lang="es-ES" sz="1800" b="1" dirty="0"/>
              <a:t>ejecutar </a:t>
            </a:r>
            <a:r>
              <a:rPr lang="es-ES" sz="1800" dirty="0"/>
              <a:t>las aplicaciones desarrolladas en lenguaje Java</a:t>
            </a:r>
          </a:p>
          <a:p>
            <a:r>
              <a:rPr lang="es-ES" sz="1800" dirty="0"/>
              <a:t>Para </a:t>
            </a:r>
            <a:r>
              <a:rPr lang="es-ES" sz="1800" b="1" dirty="0"/>
              <a:t>desarrollar</a:t>
            </a:r>
            <a:r>
              <a:rPr lang="es-ES" sz="1800" dirty="0"/>
              <a:t> nuevas aplicaciones en Java  la herramienta básica es  el JDK (</a:t>
            </a:r>
            <a:r>
              <a:rPr lang="es-ES" sz="1800" i="1" dirty="0"/>
              <a:t>Java </a:t>
            </a:r>
            <a:r>
              <a:rPr lang="es-ES" sz="1800" i="1" dirty="0" err="1"/>
              <a:t>Developer’s</a:t>
            </a:r>
            <a:r>
              <a:rPr lang="es-ES" sz="1800" i="1" dirty="0"/>
              <a:t> Kit) </a:t>
            </a:r>
            <a:r>
              <a:rPr lang="es-ES" sz="1800" dirty="0"/>
              <a:t>o Kit de Desarrollo Java </a:t>
            </a:r>
          </a:p>
          <a:p>
            <a:r>
              <a:rPr lang="es-ES" sz="1800" dirty="0"/>
              <a:t>Incluye entre otros:</a:t>
            </a:r>
          </a:p>
          <a:p>
            <a:pPr lvl="1"/>
            <a:r>
              <a:rPr lang="es-ES" sz="1800" dirty="0"/>
              <a:t>Un compilador </a:t>
            </a:r>
          </a:p>
          <a:p>
            <a:pPr lvl="1"/>
            <a:r>
              <a:rPr lang="es-ES" sz="1800" dirty="0"/>
              <a:t>Un JRE (máquina virtual JVM y librerías)</a:t>
            </a:r>
          </a:p>
          <a:p>
            <a:pPr lvl="1"/>
            <a:endParaRPr lang="es-ES" sz="1800" dirty="0"/>
          </a:p>
          <a:p>
            <a:pPr>
              <a:buNone/>
            </a:pPr>
            <a:endParaRPr lang="es-ES" sz="1800" dirty="0"/>
          </a:p>
          <a:p>
            <a:pPr>
              <a:buNone/>
            </a:pPr>
            <a:endParaRPr lang="es-ES" sz="1800" dirty="0"/>
          </a:p>
          <a:p>
            <a:endParaRPr lang="es-ES" sz="1800" dirty="0"/>
          </a:p>
          <a:p>
            <a:endParaRPr lang="es-ES" sz="1800" dirty="0"/>
          </a:p>
          <a:p>
            <a:r>
              <a:rPr lang="es-ES" sz="1800" dirty="0"/>
              <a:t>El Kit de desarrollo puede obtenerse en la dirección siguiente:</a:t>
            </a:r>
          </a:p>
          <a:p>
            <a:pPr lvl="1">
              <a:buNone/>
            </a:pPr>
            <a:r>
              <a:rPr lang="es-ES" sz="1800" dirty="0">
                <a:hlinkClick r:id="rId3"/>
              </a:rPr>
              <a:t>http://www.oracle.com/technetwork/java/javase/downloads/index.html</a:t>
            </a:r>
          </a:p>
        </p:txBody>
      </p:sp>
      <p:pic>
        <p:nvPicPr>
          <p:cNvPr id="5" name="Picture 2"/>
          <p:cNvPicPr>
            <a:picLocks noChangeAspect="1" noChangeArrowheads="1"/>
          </p:cNvPicPr>
          <p:nvPr/>
        </p:nvPicPr>
        <p:blipFill>
          <a:blip r:embed="rId4" cstate="print"/>
          <a:srcRect/>
          <a:stretch>
            <a:fillRect/>
          </a:stretch>
        </p:blipFill>
        <p:spPr bwMode="auto">
          <a:xfrm>
            <a:off x="3779912" y="4005064"/>
            <a:ext cx="4878960" cy="1669933"/>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ES" i="1" dirty="0"/>
              <a:t/>
            </a:r>
            <a:br>
              <a:rPr lang="es-ES" i="1" dirty="0"/>
            </a:br>
            <a:r>
              <a:rPr lang="es-ES" dirty="0"/>
              <a:t> El entorno de desarrollo JDK</a:t>
            </a:r>
            <a:r>
              <a:rPr lang="es-ES" i="1" dirty="0"/>
              <a:t/>
            </a:r>
            <a:br>
              <a:rPr lang="es-ES" i="1" dirty="0"/>
            </a:br>
            <a:endParaRPr lang="es-ES" dirty="0"/>
          </a:p>
        </p:txBody>
      </p:sp>
      <p:sp>
        <p:nvSpPr>
          <p:cNvPr id="3" name="2 Marcador de contenido"/>
          <p:cNvSpPr>
            <a:spLocks noGrp="1"/>
          </p:cNvSpPr>
          <p:nvPr>
            <p:ph idx="1"/>
          </p:nvPr>
        </p:nvSpPr>
        <p:spPr>
          <a:xfrm>
            <a:off x="971600" y="1556792"/>
            <a:ext cx="7488832" cy="5112568"/>
          </a:xfrm>
        </p:spPr>
        <p:txBody>
          <a:bodyPr>
            <a:normAutofit fontScale="92500" lnSpcReduction="10000"/>
          </a:bodyPr>
          <a:lstStyle/>
          <a:p>
            <a:r>
              <a:rPr lang="es-ES" dirty="0"/>
              <a:t>En el entorno para Windows está formado por un fichero ejecutable que realiza la instalación, creando toda la estructura de directorios</a:t>
            </a:r>
          </a:p>
          <a:p>
            <a:r>
              <a:rPr lang="es-ES" dirty="0"/>
              <a:t>El kit contiene básicamente:</a:t>
            </a:r>
          </a:p>
          <a:p>
            <a:pPr lvl="1"/>
            <a:r>
              <a:rPr lang="es-ES" dirty="0"/>
              <a:t>El compilador: javac.exe</a:t>
            </a:r>
          </a:p>
          <a:p>
            <a:pPr lvl="1"/>
            <a:r>
              <a:rPr lang="es-ES" dirty="0"/>
              <a:t>El depurador: jdb.exe</a:t>
            </a:r>
          </a:p>
          <a:p>
            <a:pPr lvl="1"/>
            <a:r>
              <a:rPr lang="es-ES" dirty="0"/>
              <a:t>El intérprete: java.exe y javaw.exe</a:t>
            </a:r>
          </a:p>
          <a:p>
            <a:pPr lvl="1"/>
            <a:r>
              <a:rPr lang="es-ES" dirty="0"/>
              <a:t>El visualizador de </a:t>
            </a:r>
            <a:r>
              <a:rPr lang="es-ES" dirty="0" err="1"/>
              <a:t>applets</a:t>
            </a:r>
            <a:r>
              <a:rPr lang="es-ES" dirty="0"/>
              <a:t>: appletviewer.exe</a:t>
            </a:r>
          </a:p>
          <a:p>
            <a:pPr lvl="1"/>
            <a:r>
              <a:rPr lang="es-ES" dirty="0"/>
              <a:t>El generador de documentación: javadoc.exe</a:t>
            </a:r>
          </a:p>
          <a:p>
            <a:pPr lvl="1"/>
            <a:r>
              <a:rPr lang="es-ES" dirty="0"/>
              <a:t>Un desensamblador de clases: javap.exe</a:t>
            </a:r>
          </a:p>
          <a:p>
            <a:pPr lvl="1"/>
            <a:r>
              <a:rPr lang="es-ES" dirty="0"/>
              <a:t>El generador de archivos fuentes y de cabecera (.c y .h) para clases nativas en C: javah.exe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texto"/>
          <p:cNvSpPr>
            <a:spLocks noGrp="1"/>
          </p:cNvSpPr>
          <p:nvPr>
            <p:ph type="body" idx="1"/>
          </p:nvPr>
        </p:nvSpPr>
        <p:spPr>
          <a:xfrm>
            <a:off x="1371600" y="2743200"/>
            <a:ext cx="7123113" cy="2413992"/>
          </a:xfrm>
        </p:spPr>
        <p:txBody>
          <a:bodyPr>
            <a:normAutofit fontScale="92500" lnSpcReduction="20000"/>
          </a:bodyPr>
          <a:lstStyle/>
          <a:p>
            <a:r>
              <a:rPr lang="es-ES" dirty="0"/>
              <a:t>Bloque I - A</a:t>
            </a:r>
          </a:p>
          <a:p>
            <a:pPr marL="1154430" lvl="1" indent="-514350">
              <a:buFont typeface="+mj-lt"/>
              <a:buAutoNum type="arabicPeriod"/>
            </a:pPr>
            <a:r>
              <a:rPr lang="es-ES" dirty="0">
                <a:solidFill>
                  <a:schemeClr val="tx1"/>
                </a:solidFill>
              </a:rPr>
              <a:t>Según el tipo de tarea que realizan</a:t>
            </a:r>
          </a:p>
          <a:p>
            <a:pPr marL="1154430" lvl="1" indent="-514350">
              <a:buFont typeface="+mj-lt"/>
              <a:buAutoNum type="arabicPeriod"/>
            </a:pPr>
            <a:r>
              <a:rPr lang="es-ES" dirty="0">
                <a:solidFill>
                  <a:schemeClr val="tx1"/>
                </a:solidFill>
              </a:rPr>
              <a:t>Según el método de distribución</a:t>
            </a:r>
          </a:p>
          <a:p>
            <a:pPr marL="1154430" lvl="1" indent="-514350">
              <a:buFont typeface="+mj-lt"/>
              <a:buAutoNum type="arabicPeriod"/>
            </a:pPr>
            <a:r>
              <a:rPr lang="es-ES" dirty="0">
                <a:solidFill>
                  <a:schemeClr val="tx1"/>
                </a:solidFill>
              </a:rPr>
              <a:t>Según la licencia de distribución</a:t>
            </a:r>
          </a:p>
          <a:p>
            <a:pPr marL="1154430" lvl="1" indent="-514350">
              <a:buFont typeface="+mj-lt"/>
              <a:buAutoNum type="arabicPeriod"/>
            </a:pPr>
            <a:endParaRPr lang="es-ES" dirty="0"/>
          </a:p>
          <a:p>
            <a:r>
              <a:rPr lang="es-ES" dirty="0"/>
              <a:t>Para ampliar:</a:t>
            </a:r>
          </a:p>
          <a:p>
            <a:pPr lvl="1"/>
            <a:r>
              <a:rPr lang="es-ES" dirty="0">
                <a:solidFill>
                  <a:schemeClr val="tx1"/>
                </a:solidFill>
              </a:rPr>
              <a:t>http://www.tiposdesoftware.com/</a:t>
            </a:r>
          </a:p>
        </p:txBody>
      </p:sp>
      <p:sp>
        <p:nvSpPr>
          <p:cNvPr id="4" name="3 Título"/>
          <p:cNvSpPr>
            <a:spLocks noGrp="1"/>
          </p:cNvSpPr>
          <p:nvPr>
            <p:ph type="title"/>
          </p:nvPr>
        </p:nvSpPr>
        <p:spPr/>
        <p:txBody>
          <a:bodyPr>
            <a:normAutofit/>
          </a:bodyPr>
          <a:lstStyle/>
          <a:p>
            <a:pPr lvl="1" algn="l" rtl="0">
              <a:spcBef>
                <a:spcPct val="0"/>
              </a:spcBef>
            </a:pPr>
            <a:r>
              <a:rPr lang="es-ES" sz="4400" kern="1200" dirty="0">
                <a:solidFill>
                  <a:schemeClr val="tx1"/>
                </a:solidFill>
                <a:latin typeface="+mj-lt"/>
                <a:ea typeface="+mj-ea"/>
                <a:cs typeface="+mj-cs"/>
              </a:rPr>
              <a:t>Clasificación del Software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Clasificación del software</a:t>
            </a:r>
            <a:endParaRPr lang="es-ES" dirty="0"/>
          </a:p>
        </p:txBody>
      </p:sp>
      <p:sp>
        <p:nvSpPr>
          <p:cNvPr id="3" name="2 Marcador de contenido"/>
          <p:cNvSpPr>
            <a:spLocks noGrp="1"/>
          </p:cNvSpPr>
          <p:nvPr>
            <p:ph sz="quarter" idx="1"/>
          </p:nvPr>
        </p:nvSpPr>
        <p:spPr/>
        <p:txBody>
          <a:bodyPr>
            <a:normAutofit/>
          </a:bodyPr>
          <a:lstStyle/>
          <a:p>
            <a:r>
              <a:rPr lang="es-ES" dirty="0"/>
              <a:t>Según el tipo de tarea que realizan:</a:t>
            </a:r>
          </a:p>
          <a:p>
            <a:pPr lvl="1"/>
            <a:r>
              <a:rPr lang="es-ES" dirty="0"/>
              <a:t>De sistema</a:t>
            </a:r>
          </a:p>
          <a:p>
            <a:pPr lvl="1"/>
            <a:r>
              <a:rPr lang="es-ES" dirty="0"/>
              <a:t>De aplicación</a:t>
            </a:r>
          </a:p>
          <a:p>
            <a:pPr lvl="1"/>
            <a:r>
              <a:rPr lang="es-ES" dirty="0"/>
              <a:t>De programación o desarrollo</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b="1" dirty="0"/>
              <a:t>Clasificación del software</a:t>
            </a:r>
            <a:endParaRPr lang="es-ES" dirty="0"/>
          </a:p>
        </p:txBody>
      </p:sp>
      <p:sp>
        <p:nvSpPr>
          <p:cNvPr id="3" name="2 Marcador de contenido"/>
          <p:cNvSpPr>
            <a:spLocks noGrp="1"/>
          </p:cNvSpPr>
          <p:nvPr>
            <p:ph sz="quarter" idx="1"/>
          </p:nvPr>
        </p:nvSpPr>
        <p:spPr>
          <a:xfrm>
            <a:off x="612648" y="1600200"/>
            <a:ext cx="2375176" cy="1180728"/>
          </a:xfrm>
        </p:spPr>
        <p:txBody>
          <a:bodyPr>
            <a:normAutofit fontScale="92500" lnSpcReduction="20000"/>
          </a:bodyPr>
          <a:lstStyle/>
          <a:p>
            <a:r>
              <a:rPr lang="es-ES" dirty="0"/>
              <a:t>Según el tipo de tarea que realizan:</a:t>
            </a:r>
          </a:p>
        </p:txBody>
      </p:sp>
      <p:pic>
        <p:nvPicPr>
          <p:cNvPr id="1026" name="Picture 2"/>
          <p:cNvPicPr>
            <a:picLocks noChangeAspect="1" noChangeArrowheads="1"/>
          </p:cNvPicPr>
          <p:nvPr/>
        </p:nvPicPr>
        <p:blipFill>
          <a:blip r:embed="rId3" cstate="print"/>
          <a:srcRect/>
          <a:stretch>
            <a:fillRect/>
          </a:stretch>
        </p:blipFill>
        <p:spPr bwMode="auto">
          <a:xfrm>
            <a:off x="3419597" y="1576700"/>
            <a:ext cx="5371659" cy="4876636"/>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Según el tipo de tarea</a:t>
            </a:r>
          </a:p>
        </p:txBody>
      </p:sp>
      <p:sp>
        <p:nvSpPr>
          <p:cNvPr id="3" name="2 Marcador de contenido"/>
          <p:cNvSpPr>
            <a:spLocks noGrp="1"/>
          </p:cNvSpPr>
          <p:nvPr>
            <p:ph sz="quarter" idx="1"/>
          </p:nvPr>
        </p:nvSpPr>
        <p:spPr/>
        <p:txBody>
          <a:bodyPr>
            <a:normAutofit fontScale="92500" lnSpcReduction="10000"/>
          </a:bodyPr>
          <a:lstStyle/>
          <a:p>
            <a:r>
              <a:rPr lang="es-ES" b="1" dirty="0"/>
              <a:t>Software de sistema: </a:t>
            </a:r>
            <a:r>
              <a:rPr lang="es-ES" dirty="0"/>
              <a:t>es aquel que permite que el HW funcione</a:t>
            </a:r>
          </a:p>
          <a:p>
            <a:r>
              <a:rPr lang="es-ES" dirty="0"/>
              <a:t>Lo forman los programas que permiten la administración de la parte física o los recursos del ordenador</a:t>
            </a:r>
          </a:p>
          <a:p>
            <a:r>
              <a:rPr lang="es-ES" dirty="0"/>
              <a:t>Es el que interactúa entre el usuario y los componentes HW del ordenador</a:t>
            </a:r>
          </a:p>
          <a:p>
            <a:endParaRPr lang="es-ES" dirty="0"/>
          </a:p>
          <a:p>
            <a:pPr lvl="1"/>
            <a:r>
              <a:rPr lang="es-ES" dirty="0"/>
              <a:t>Ejemplo: Sistemas operativos, los controladores de dispositivos, las herramientas de diagnóstico, las de corrección y optimización, etc.</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ED-Negro">
  <a:themeElements>
    <a:clrScheme name="Intermedio">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Intermedio">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Intermedio">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4154</Words>
  <Application>Microsoft Office PowerPoint</Application>
  <PresentationFormat>Presentación en pantalla (4:3)</PresentationFormat>
  <Paragraphs>414</Paragraphs>
  <Slides>57</Slides>
  <Notes>57</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57</vt:i4>
      </vt:variant>
    </vt:vector>
  </HeadingPairs>
  <TitlesOfParts>
    <vt:vector size="63" baseType="lpstr">
      <vt:lpstr>Arial</vt:lpstr>
      <vt:lpstr>Calibri</vt:lpstr>
      <vt:lpstr>Tw Cen MT</vt:lpstr>
      <vt:lpstr>Wingdings</vt:lpstr>
      <vt:lpstr>Wingdings 2</vt:lpstr>
      <vt:lpstr>ED-Negro</vt:lpstr>
      <vt:lpstr>Desarrollo de software</vt:lpstr>
      <vt:lpstr>Contenidos</vt:lpstr>
      <vt:lpstr>El software del ordenador</vt:lpstr>
      <vt:lpstr>El software del ordenador</vt:lpstr>
      <vt:lpstr>El software del ordenador</vt:lpstr>
      <vt:lpstr>Clasificación del Software</vt:lpstr>
      <vt:lpstr>Clasificación del software</vt:lpstr>
      <vt:lpstr>Clasificación del software</vt:lpstr>
      <vt:lpstr>Según el tipo de tarea</vt:lpstr>
      <vt:lpstr>Según el tipo de tarea</vt:lpstr>
      <vt:lpstr>Según el tipo de tarea</vt:lpstr>
      <vt:lpstr>Clasificación del software</vt:lpstr>
      <vt:lpstr>Según el método de distribución</vt:lpstr>
      <vt:lpstr>Según el método de distribución</vt:lpstr>
      <vt:lpstr>Según el método de distribución</vt:lpstr>
      <vt:lpstr>Según el método de distribución</vt:lpstr>
      <vt:lpstr>Clasificación del software</vt:lpstr>
      <vt:lpstr>Según el tipo de licencia</vt:lpstr>
      <vt:lpstr>Según el tipo de licencia</vt:lpstr>
      <vt:lpstr>Según el tipo de licencia</vt:lpstr>
      <vt:lpstr>Según el tipo de licencia</vt:lpstr>
      <vt:lpstr>Según el tipo de licencia</vt:lpstr>
      <vt:lpstr>Según el tipo de licencia</vt:lpstr>
      <vt:lpstr>Software de Programación</vt:lpstr>
      <vt:lpstr>Lenguajes de programación</vt:lpstr>
      <vt:lpstr>Lenguajes de programación</vt:lpstr>
      <vt:lpstr>Clasificación y características</vt:lpstr>
      <vt:lpstr>Clasificación y características</vt:lpstr>
      <vt:lpstr>Según nivel de abstracción</vt:lpstr>
      <vt:lpstr>Según nivel de abstracción</vt:lpstr>
      <vt:lpstr>Tipos de código</vt:lpstr>
      <vt:lpstr>Tipos de código</vt:lpstr>
      <vt:lpstr>Según la forma de ejecución</vt:lpstr>
      <vt:lpstr>Según la forma de ejecución</vt:lpstr>
      <vt:lpstr>Según la forma de ejecución</vt:lpstr>
      <vt:lpstr>Según la forma de ejecución</vt:lpstr>
      <vt:lpstr>Según la forma de ejecución</vt:lpstr>
      <vt:lpstr>Según la forma de ejecución</vt:lpstr>
      <vt:lpstr>Según la forma de ejecución</vt:lpstr>
      <vt:lpstr>Según la forma de ejecución</vt:lpstr>
      <vt:lpstr>Según el paradigma de programación</vt:lpstr>
      <vt:lpstr>Según el paradigma de programación</vt:lpstr>
      <vt:lpstr>Según el paradigma de programación</vt:lpstr>
      <vt:lpstr>Según el paradigma de programación</vt:lpstr>
      <vt:lpstr>Según el paradigma de programación</vt:lpstr>
      <vt:lpstr>Herramientas de programación</vt:lpstr>
      <vt:lpstr>Herramientas de programación</vt:lpstr>
      <vt:lpstr>Herramientas de programación</vt:lpstr>
      <vt:lpstr>Java </vt:lpstr>
      <vt:lpstr>La Máquina virtual de Java (JVM)</vt:lpstr>
      <vt:lpstr> La Máquina Virtual Java (JVM)</vt:lpstr>
      <vt:lpstr>La Máquina Virtual Java (JVM)</vt:lpstr>
      <vt:lpstr>La Máquina Virtual Java (JVM)</vt:lpstr>
      <vt:lpstr>La Máquina Virtual Java (JVM)</vt:lpstr>
      <vt:lpstr>Java Runtime Environment (JRE)</vt:lpstr>
      <vt:lpstr>  El entorno de desarrollo JDK </vt:lpstr>
      <vt:lpstr>  El entorno de desarrollo JDK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2017-09-11T21:32:12Z</dcterms:created>
  <dcterms:modified xsi:type="dcterms:W3CDTF">2024-09-26T15:51:36Z</dcterms:modified>
</cp:coreProperties>
</file>