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</p:sldMasterIdLst>
  <p:notesMasterIdLst>
    <p:notesMasterId r:id="rId16"/>
  </p:notesMasterIdLst>
  <p:sldIdLst>
    <p:sldId id="256" r:id="rId2"/>
    <p:sldId id="629" r:id="rId3"/>
    <p:sldId id="630" r:id="rId4"/>
    <p:sldId id="636" r:id="rId5"/>
    <p:sldId id="637" r:id="rId6"/>
    <p:sldId id="641" r:id="rId7"/>
    <p:sldId id="638" r:id="rId8"/>
    <p:sldId id="639" r:id="rId9"/>
    <p:sldId id="640" r:id="rId10"/>
    <p:sldId id="619" r:id="rId11"/>
    <p:sldId id="633" r:id="rId12"/>
    <p:sldId id="634" r:id="rId13"/>
    <p:sldId id="642" r:id="rId14"/>
    <p:sldId id="623" r:id="rId15"/>
  </p:sldIdLst>
  <p:sldSz cx="9144000" cy="5143500" type="screen16x9"/>
  <p:notesSz cx="6858000" cy="9144000"/>
  <p:embeddedFontLs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aleway ExtraBold" pitchFamily="2" charset="0"/>
      <p:bold r:id="rId21"/>
      <p:boldItalic r:id="rId22"/>
    </p:embeddedFont>
    <p:embeddedFont>
      <p:font typeface="Raleway Light" panose="020F05020202040302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55D"/>
    <a:srgbClr val="B6BE0E"/>
    <a:srgbClr val="EEF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E51BF1-EFCD-48E0-9C5D-5CECBFFA1020}">
  <a:tblStyle styleId="{4DE51BF1-EFCD-48E0-9C5D-5CECBFFA10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82533" autoAdjust="0"/>
  </p:normalViewPr>
  <p:slideViewPr>
    <p:cSldViewPr snapToGrid="0">
      <p:cViewPr varScale="1">
        <p:scale>
          <a:sx n="100" d="100"/>
          <a:sy n="10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-252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B" userId="c2c6c32e629463c3" providerId="LiveId" clId="{083887EE-0DC5-4A71-BC94-8B96CB9C3C38}"/>
    <pc:docChg chg="custSel modSld">
      <pc:chgData name="Robert B" userId="c2c6c32e629463c3" providerId="LiveId" clId="{083887EE-0DC5-4A71-BC94-8B96CB9C3C38}" dt="2025-09-06T14:13:23.787" v="150" actId="478"/>
      <pc:docMkLst>
        <pc:docMk/>
      </pc:docMkLst>
      <pc:sldChg chg="delSp modSp mod">
        <pc:chgData name="Robert B" userId="c2c6c32e629463c3" providerId="LiveId" clId="{083887EE-0DC5-4A71-BC94-8B96CB9C3C38}" dt="2025-09-06T14:10:13.278" v="45" actId="478"/>
        <pc:sldMkLst>
          <pc:docMk/>
          <pc:sldMk cId="0" sldId="256"/>
        </pc:sldMkLst>
        <pc:spChg chg="mod">
          <ac:chgData name="Robert B" userId="c2c6c32e629463c3" providerId="LiveId" clId="{083887EE-0DC5-4A71-BC94-8B96CB9C3C38}" dt="2025-09-06T14:10:11.054" v="44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Robert B" userId="c2c6c32e629463c3" providerId="LiveId" clId="{083887EE-0DC5-4A71-BC94-8B96CB9C3C38}" dt="2025-09-06T14:10:03.561" v="26" actId="20577"/>
          <ac:spMkLst>
            <pc:docMk/>
            <pc:sldMk cId="0" sldId="256"/>
            <ac:spMk id="9" creationId="{00000000-0000-0000-0000-000000000000}"/>
          </ac:spMkLst>
        </pc:spChg>
        <pc:picChg chg="del">
          <ac:chgData name="Robert B" userId="c2c6c32e629463c3" providerId="LiveId" clId="{083887EE-0DC5-4A71-BC94-8B96CB9C3C38}" dt="2025-09-06T14:10:13.278" v="45" actId="478"/>
          <ac:picMkLst>
            <pc:docMk/>
            <pc:sldMk cId="0" sldId="256"/>
            <ac:picMk id="4" creationId="{00000000-0000-0000-0000-000000000000}"/>
          </ac:picMkLst>
        </pc:picChg>
      </pc:sldChg>
      <pc:sldChg chg="delSp modSp mod">
        <pc:chgData name="Robert B" userId="c2c6c32e629463c3" providerId="LiveId" clId="{083887EE-0DC5-4A71-BC94-8B96CB9C3C38}" dt="2025-09-06T14:10:29.190" v="78" actId="20577"/>
        <pc:sldMkLst>
          <pc:docMk/>
          <pc:sldMk cId="4294916893" sldId="629"/>
        </pc:sldMkLst>
        <pc:spChg chg="mod">
          <ac:chgData name="Robert B" userId="c2c6c32e629463c3" providerId="LiveId" clId="{083887EE-0DC5-4A71-BC94-8B96CB9C3C38}" dt="2025-09-06T14:10:29.190" v="78" actId="20577"/>
          <ac:spMkLst>
            <pc:docMk/>
            <pc:sldMk cId="4294916893" sldId="629"/>
            <ac:spMk id="3" creationId="{00000000-0000-0000-0000-000000000000}"/>
          </ac:spMkLst>
        </pc:spChg>
        <pc:picChg chg="del">
          <ac:chgData name="Robert B" userId="c2c6c32e629463c3" providerId="LiveId" clId="{083887EE-0DC5-4A71-BC94-8B96CB9C3C38}" dt="2025-09-06T14:10:16.346" v="46" actId="478"/>
          <ac:picMkLst>
            <pc:docMk/>
            <pc:sldMk cId="4294916893" sldId="629"/>
            <ac:picMk id="5" creationId="{00000000-0000-0000-0000-000000000000}"/>
          </ac:picMkLst>
        </pc:picChg>
      </pc:sldChg>
      <pc:sldChg chg="delSp mod">
        <pc:chgData name="Robert B" userId="c2c6c32e629463c3" providerId="LiveId" clId="{083887EE-0DC5-4A71-BC94-8B96CB9C3C38}" dt="2025-09-06T14:10:36.809" v="79" actId="478"/>
        <pc:sldMkLst>
          <pc:docMk/>
          <pc:sldMk cId="2788969455" sldId="630"/>
        </pc:sldMkLst>
        <pc:picChg chg="del">
          <ac:chgData name="Robert B" userId="c2c6c32e629463c3" providerId="LiveId" clId="{083887EE-0DC5-4A71-BC94-8B96CB9C3C38}" dt="2025-09-06T14:10:36.809" v="79" actId="478"/>
          <ac:picMkLst>
            <pc:docMk/>
            <pc:sldMk cId="2788969455" sldId="630"/>
            <ac:picMk id="5" creationId="{00000000-0000-0000-0000-000000000000}"/>
          </ac:picMkLst>
        </pc:picChg>
      </pc:sldChg>
      <pc:sldChg chg="delSp modSp mod">
        <pc:chgData name="Robert B" userId="c2c6c32e629463c3" providerId="LiveId" clId="{083887EE-0DC5-4A71-BC94-8B96CB9C3C38}" dt="2025-09-06T14:11:54.442" v="140" actId="20577"/>
        <pc:sldMkLst>
          <pc:docMk/>
          <pc:sldMk cId="1674695389" sldId="636"/>
        </pc:sldMkLst>
        <pc:spChg chg="mod">
          <ac:chgData name="Robert B" userId="c2c6c32e629463c3" providerId="LiveId" clId="{083887EE-0DC5-4A71-BC94-8B96CB9C3C38}" dt="2025-09-06T14:11:54.442" v="140" actId="20577"/>
          <ac:spMkLst>
            <pc:docMk/>
            <pc:sldMk cId="1674695389" sldId="636"/>
            <ac:spMk id="3" creationId="{00000000-0000-0000-0000-000000000000}"/>
          </ac:spMkLst>
        </pc:spChg>
        <pc:picChg chg="del">
          <ac:chgData name="Robert B" userId="c2c6c32e629463c3" providerId="LiveId" clId="{083887EE-0DC5-4A71-BC94-8B96CB9C3C38}" dt="2025-09-06T14:10:41.906" v="80" actId="478"/>
          <ac:picMkLst>
            <pc:docMk/>
            <pc:sldMk cId="1674695389" sldId="636"/>
            <ac:picMk id="5" creationId="{00000000-0000-0000-0000-000000000000}"/>
          </ac:picMkLst>
        </pc:picChg>
      </pc:sldChg>
      <pc:sldChg chg="delSp mod">
        <pc:chgData name="Robert B" userId="c2c6c32e629463c3" providerId="LiveId" clId="{083887EE-0DC5-4A71-BC94-8B96CB9C3C38}" dt="2025-09-06T14:12:06.301" v="141" actId="478"/>
        <pc:sldMkLst>
          <pc:docMk/>
          <pc:sldMk cId="2122055307" sldId="637"/>
        </pc:sldMkLst>
        <pc:picChg chg="del">
          <ac:chgData name="Robert B" userId="c2c6c32e629463c3" providerId="LiveId" clId="{083887EE-0DC5-4A71-BC94-8B96CB9C3C38}" dt="2025-09-06T14:12:06.301" v="141" actId="478"/>
          <ac:picMkLst>
            <pc:docMk/>
            <pc:sldMk cId="2122055307" sldId="637"/>
            <ac:picMk id="5" creationId="{00000000-0000-0000-0000-000000000000}"/>
          </ac:picMkLst>
        </pc:picChg>
      </pc:sldChg>
      <pc:sldChg chg="delSp modSp mod">
        <pc:chgData name="Robert B" userId="c2c6c32e629463c3" providerId="LiveId" clId="{083887EE-0DC5-4A71-BC94-8B96CB9C3C38}" dt="2025-09-06T14:13:19.738" v="149" actId="20577"/>
        <pc:sldMkLst>
          <pc:docMk/>
          <pc:sldMk cId="2042553027" sldId="638"/>
        </pc:sldMkLst>
        <pc:spChg chg="mod">
          <ac:chgData name="Robert B" userId="c2c6c32e629463c3" providerId="LiveId" clId="{083887EE-0DC5-4A71-BC94-8B96CB9C3C38}" dt="2025-09-06T14:12:57.912" v="147" actId="20577"/>
          <ac:spMkLst>
            <pc:docMk/>
            <pc:sldMk cId="2042553027" sldId="638"/>
            <ac:spMk id="10" creationId="{52166B08-392E-476D-8AA7-81C904B01D54}"/>
          </ac:spMkLst>
        </pc:spChg>
        <pc:spChg chg="mod">
          <ac:chgData name="Robert B" userId="c2c6c32e629463c3" providerId="LiveId" clId="{083887EE-0DC5-4A71-BC94-8B96CB9C3C38}" dt="2025-09-06T14:13:19.738" v="149" actId="20577"/>
          <ac:spMkLst>
            <pc:docMk/>
            <pc:sldMk cId="2042553027" sldId="638"/>
            <ac:spMk id="101" creationId="{00000000-0000-0000-0000-000000000000}"/>
          </ac:spMkLst>
        </pc:spChg>
        <pc:picChg chg="del">
          <ac:chgData name="Robert B" userId="c2c6c32e629463c3" providerId="LiveId" clId="{083887EE-0DC5-4A71-BC94-8B96CB9C3C38}" dt="2025-09-06T14:13:00.181" v="148" actId="478"/>
          <ac:picMkLst>
            <pc:docMk/>
            <pc:sldMk cId="2042553027" sldId="638"/>
            <ac:picMk id="5" creationId="{00000000-0000-0000-0000-000000000000}"/>
          </ac:picMkLst>
        </pc:picChg>
      </pc:sldChg>
      <pc:sldChg chg="delSp mod">
        <pc:chgData name="Robert B" userId="c2c6c32e629463c3" providerId="LiveId" clId="{083887EE-0DC5-4A71-BC94-8B96CB9C3C38}" dt="2025-09-06T14:13:23.787" v="150" actId="478"/>
        <pc:sldMkLst>
          <pc:docMk/>
          <pc:sldMk cId="704952066" sldId="639"/>
        </pc:sldMkLst>
        <pc:picChg chg="del">
          <ac:chgData name="Robert B" userId="c2c6c32e629463c3" providerId="LiveId" clId="{083887EE-0DC5-4A71-BC94-8B96CB9C3C38}" dt="2025-09-06T14:13:23.787" v="150" actId="478"/>
          <ac:picMkLst>
            <pc:docMk/>
            <pc:sldMk cId="704952066" sldId="639"/>
            <ac:picMk id="5" creationId="{00000000-0000-0000-0000-000000000000}"/>
          </ac:picMkLst>
        </pc:picChg>
      </pc:sldChg>
      <pc:sldChg chg="delSp mod">
        <pc:chgData name="Robert B" userId="c2c6c32e629463c3" providerId="LiveId" clId="{083887EE-0DC5-4A71-BC94-8B96CB9C3C38}" dt="2025-09-06T14:12:19.230" v="142" actId="478"/>
        <pc:sldMkLst>
          <pc:docMk/>
          <pc:sldMk cId="3077915736" sldId="641"/>
        </pc:sldMkLst>
        <pc:picChg chg="del">
          <ac:chgData name="Robert B" userId="c2c6c32e629463c3" providerId="LiveId" clId="{083887EE-0DC5-4A71-BC94-8B96CB9C3C38}" dt="2025-09-06T14:12:19.230" v="142" actId="478"/>
          <ac:picMkLst>
            <pc:docMk/>
            <pc:sldMk cId="3077915736" sldId="641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56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79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823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52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08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1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50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781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1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33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60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9847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9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milia2.edu.gva.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29622" y="1942088"/>
            <a:ext cx="8365402" cy="787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bg2">
                    <a:lumMod val="50000"/>
                  </a:schemeClr>
                </a:solidFill>
              </a:rPr>
              <a:t>Entorns de desenvolupament</a:t>
            </a:r>
            <a:br>
              <a:rPr lang="en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" sz="3200" dirty="0">
                <a:solidFill>
                  <a:schemeClr val="bg1"/>
                </a:solidFill>
                <a:latin typeface="Raleway Light" panose="020B0604020202020204" charset="0"/>
              </a:rPr>
              <a:t>Desenvolupament d’aplicacions web</a:t>
            </a:r>
            <a:endParaRPr sz="1400" dirty="0">
              <a:solidFill>
                <a:schemeClr val="bg1"/>
              </a:solidFill>
              <a:latin typeface="Raleway Light" panose="020B0604020202020204" charset="0"/>
            </a:endParaRPr>
          </a:p>
        </p:txBody>
      </p:sp>
      <p:sp>
        <p:nvSpPr>
          <p:cNvPr id="8" name="Shape 95"/>
          <p:cNvSpPr txBox="1">
            <a:spLocks/>
          </p:cNvSpPr>
          <p:nvPr/>
        </p:nvSpPr>
        <p:spPr>
          <a:xfrm>
            <a:off x="6413872" y="4744107"/>
            <a:ext cx="2561963" cy="399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s-ES" i="1" dirty="0">
                <a:solidFill>
                  <a:schemeClr val="bg2">
                    <a:lumMod val="50000"/>
                  </a:schemeClr>
                </a:solidFill>
                <a:latin typeface="Raleway Light" panose="020B0604020202020204" charset="0"/>
              </a:rPr>
              <a:t>Robert Bayona Adam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68" y="3041681"/>
            <a:ext cx="761358" cy="77658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22" y="2960102"/>
            <a:ext cx="1044420" cy="6344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999608" y="3144834"/>
            <a:ext cx="3600643" cy="176838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s-ES" sz="2800" kern="1200" dirty="0">
                <a:solidFill>
                  <a:srgbClr val="1D355D"/>
                </a:solidFill>
                <a:latin typeface="Raleway Light" panose="020B0604020202020204" charset="0"/>
                <a:ea typeface="Droid Sans Fallback" pitchFamily="2"/>
                <a:cs typeface="Raleway" panose="020B0604020202020204" charset="0"/>
              </a:rPr>
              <a:t>1</a:t>
            </a:r>
            <a:r>
              <a:rPr lang="es-ES" sz="2800" b="0" i="0" u="none" strike="noStrike" kern="1200" dirty="0">
                <a:ln>
                  <a:noFill/>
                </a:ln>
                <a:solidFill>
                  <a:srgbClr val="1D355D"/>
                </a:solidFill>
                <a:latin typeface="Raleway Light" panose="020B0604020202020204" charset="0"/>
                <a:ea typeface="Droid Sans Fallback" pitchFamily="2"/>
                <a:cs typeface="Raleway" panose="020B0604020202020204" charset="0"/>
              </a:rPr>
              <a:t>º CFGS DAW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r>
              <a:rPr lang="es-ES" sz="2800" kern="1200" dirty="0" err="1">
                <a:solidFill>
                  <a:srgbClr val="1D355D"/>
                </a:solidFill>
                <a:latin typeface="Raleway Light" panose="020B0604020202020204" charset="0"/>
                <a:ea typeface="Droid Sans Fallback" pitchFamily="2"/>
                <a:cs typeface="Raleway" panose="020B0604020202020204" charset="0"/>
              </a:rPr>
              <a:t>Mòdul</a:t>
            </a:r>
            <a:r>
              <a:rPr lang="es-ES" sz="2800" kern="1200" dirty="0">
                <a:solidFill>
                  <a:srgbClr val="1D355D"/>
                </a:solidFill>
                <a:latin typeface="Raleway Light" panose="020B0604020202020204" charset="0"/>
                <a:ea typeface="Droid Sans Fallback" pitchFamily="2"/>
                <a:cs typeface="Raleway" panose="020B0604020202020204" charset="0"/>
              </a:rPr>
              <a:t> ED</a:t>
            </a:r>
            <a:endParaRPr lang="es-ES" sz="2800" b="0" i="0" u="none" strike="noStrike" kern="1200" dirty="0">
              <a:ln>
                <a:noFill/>
              </a:ln>
              <a:solidFill>
                <a:srgbClr val="1D355D"/>
              </a:solidFill>
              <a:latin typeface="Raleway Light" panose="020B0604020202020204" charset="0"/>
              <a:ea typeface="Droid Sans Fallback" pitchFamily="2"/>
              <a:cs typeface="Raleway" panose="020B0604020202020204" charset="0"/>
            </a:endParaRPr>
          </a:p>
          <a:p>
            <a:pPr algn="r" hangingPunct="0">
              <a:defRPr sz="3600"/>
            </a:pPr>
            <a:r>
              <a:rPr lang="es-ES" sz="2800" dirty="0">
                <a:solidFill>
                  <a:schemeClr val="bg1"/>
                </a:solidFill>
                <a:latin typeface="Raleway Light" panose="020B0604020202020204" charset="0"/>
              </a:rPr>
              <a:t>IES BLASCO IBAÑES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/>
            </a:pPr>
            <a:endParaRPr lang="es-ES" sz="2800" b="0" i="0" u="none" strike="noStrike" kern="1200" dirty="0">
              <a:ln>
                <a:noFill/>
              </a:ln>
              <a:solidFill>
                <a:srgbClr val="1D355D"/>
              </a:solidFill>
              <a:latin typeface="Raleway" panose="020B0604020202020204" charset="0"/>
              <a:ea typeface="Droid Sans Fallback" pitchFamily="2"/>
              <a:cs typeface="Raleway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7001" y="477734"/>
            <a:ext cx="7690313" cy="53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2400" dirty="0"/>
              <a:t>Normes de </a:t>
            </a:r>
            <a:r>
              <a:rPr lang="es-ES" sz="2400" dirty="0" err="1"/>
              <a:t>l'aula</a:t>
            </a:r>
            <a:endParaRPr sz="22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102;p17">
            <a:extLst>
              <a:ext uri="{FF2B5EF4-FFF2-40B4-BE49-F238E27FC236}">
                <a16:creationId xmlns:a16="http://schemas.microsoft.com/office/drawing/2014/main" id="{52166B08-392E-476D-8AA7-81C904B01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03" y="906565"/>
            <a:ext cx="7683973" cy="380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beure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menjar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instal·lar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programari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sense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autorització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No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realitzar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descàrregues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sense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autorització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No es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pot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utilitzar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telèfons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mòbils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En acabar el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dia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lectiu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, apagar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els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equips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correctament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Mantindre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net i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ordenat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l'aula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Cuidar el material de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l'aula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Respectar les normes de cada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professor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49" y="592779"/>
            <a:ext cx="1358871" cy="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69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4185" y="431322"/>
            <a:ext cx="7813123" cy="857400"/>
          </a:xfrm>
        </p:spPr>
        <p:txBody>
          <a:bodyPr/>
          <a:lstStyle/>
          <a:p>
            <a:r>
              <a:rPr lang="es-ES" sz="3200" dirty="0" err="1"/>
              <a:t>Metodologia</a:t>
            </a:r>
            <a:r>
              <a:rPr lang="es-ES" sz="3200" dirty="0"/>
              <a:t> activa i participativa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791275" y="1113157"/>
            <a:ext cx="7813123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es-ES" sz="2800" dirty="0" err="1">
                <a:latin typeface="Raleway Light" panose="020B0604020202020204" charset="0"/>
                <a:cs typeface="Raleway Light" panose="020B0604020202020204" charset="0"/>
              </a:rPr>
              <a:t>Autonomia</a:t>
            </a:r>
            <a:r>
              <a:rPr lang="es-ES" sz="2800" dirty="0">
                <a:latin typeface="Raleway Light" panose="020B0604020202020204" charset="0"/>
                <a:cs typeface="Raleway Light" panose="020B0604020202020204" charset="0"/>
              </a:rPr>
              <a:t> en </a:t>
            </a:r>
            <a:r>
              <a:rPr lang="es-ES" sz="2800" dirty="0" err="1">
                <a:latin typeface="Raleway Light" panose="020B0604020202020204" charset="0"/>
                <a:cs typeface="Raleway Light" panose="020B0604020202020204" charset="0"/>
              </a:rPr>
              <a:t>l'aprenentatge</a:t>
            </a:r>
            <a:endParaRPr lang="es-ES" sz="2800" dirty="0">
              <a:latin typeface="Raleway Light" panose="020B0604020202020204" charset="0"/>
              <a:cs typeface="Raleway Light" panose="020B0604020202020204" charset="0"/>
            </a:endParaRPr>
          </a:p>
        </p:txBody>
      </p:sp>
      <p:pic>
        <p:nvPicPr>
          <p:cNvPr id="13" name="Picture 2" descr="https://s-media-cache-ak0.pinimg.com/736x/9f/25/71/9f25713d0cf30cc2404871d2bc31cff2.jpg"/>
          <p:cNvPicPr>
            <a:picLocks noChangeAspect="1" noChangeArrowheads="1"/>
          </p:cNvPicPr>
          <p:nvPr/>
        </p:nvPicPr>
        <p:blipFill>
          <a:blip r:embed="rId2" cstate="print"/>
          <a:srcRect l="2568" r="10270" b="20569"/>
          <a:stretch>
            <a:fillRect/>
          </a:stretch>
        </p:blipFill>
        <p:spPr bwMode="auto">
          <a:xfrm>
            <a:off x="1359019" y="2029078"/>
            <a:ext cx="6677637" cy="2432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38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022350"/>
            <a:ext cx="3733800" cy="3098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811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pic>
        <p:nvPicPr>
          <p:cNvPr id="6" name="Picture 6" descr="Resultado de imagen de TELEFONO MOVI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9" r="8997"/>
          <a:stretch/>
        </p:blipFill>
        <p:spPr bwMode="auto">
          <a:xfrm>
            <a:off x="1430691" y="1943992"/>
            <a:ext cx="2220020" cy="183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1999" y="891775"/>
            <a:ext cx="7390196" cy="857400"/>
          </a:xfrm>
        </p:spPr>
        <p:txBody>
          <a:bodyPr/>
          <a:lstStyle/>
          <a:p>
            <a:r>
              <a:rPr lang="es-ES" sz="4400" dirty="0" err="1"/>
              <a:t>Ús</a:t>
            </a:r>
            <a:r>
              <a:rPr lang="es-ES" sz="4400" dirty="0"/>
              <a:t> responsable</a:t>
            </a:r>
          </a:p>
        </p:txBody>
      </p:sp>
      <p:sp>
        <p:nvSpPr>
          <p:cNvPr id="8" name="Google Shape;591;p38"/>
          <p:cNvSpPr/>
          <p:nvPr/>
        </p:nvSpPr>
        <p:spPr>
          <a:xfrm>
            <a:off x="8312195" y="540738"/>
            <a:ext cx="351056" cy="351037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02" name="Picture 2" descr="Resultado de imagen de iconos redes soci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41" y="2356215"/>
            <a:ext cx="3172382" cy="17561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9566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14" y="4102333"/>
            <a:ext cx="1358871" cy="414370"/>
          </a:xfrm>
          <a:prstGeom prst="rect">
            <a:avLst/>
          </a:prstGeom>
        </p:spPr>
      </p:pic>
      <p:sp>
        <p:nvSpPr>
          <p:cNvPr id="7" name="Google Shape;390;p35"/>
          <p:cNvSpPr txBox="1">
            <a:spLocks/>
          </p:cNvSpPr>
          <p:nvPr/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s-ES" sz="9600" dirty="0" err="1">
                <a:solidFill>
                  <a:srgbClr val="FFC000"/>
                </a:solidFill>
              </a:rPr>
              <a:t>Gràcies</a:t>
            </a:r>
            <a:r>
              <a:rPr lang="es-ES" sz="9600" dirty="0">
                <a:solidFill>
                  <a:srgbClr val="FFC000"/>
                </a:solidFill>
              </a:rPr>
              <a:t>!</a:t>
            </a:r>
          </a:p>
        </p:txBody>
      </p:sp>
      <p:sp>
        <p:nvSpPr>
          <p:cNvPr id="9" name="Google Shape;391;p35"/>
          <p:cNvSpPr txBox="1">
            <a:spLocks/>
          </p:cNvSpPr>
          <p:nvPr/>
        </p:nvSpPr>
        <p:spPr>
          <a:xfrm>
            <a:off x="685800" y="2860000"/>
            <a:ext cx="659370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buFont typeface="Raleway Light"/>
              <a:buNone/>
            </a:pPr>
            <a:r>
              <a:rPr lang="es-ES" sz="3600" b="1" dirty="0"/>
              <a:t>Alguna pregunta?</a:t>
            </a:r>
          </a:p>
        </p:txBody>
      </p:sp>
      <p:sp>
        <p:nvSpPr>
          <p:cNvPr id="11" name="Google Shape;392;p35"/>
          <p:cNvSpPr/>
          <p:nvPr/>
        </p:nvSpPr>
        <p:spPr>
          <a:xfrm>
            <a:off x="8076243" y="281314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68509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3763" y="745435"/>
            <a:ext cx="8082853" cy="3337651"/>
          </a:xfrm>
        </p:spPr>
        <p:txBody>
          <a:bodyPr/>
          <a:lstStyle/>
          <a:p>
            <a:pPr marL="114300" indent="0">
              <a:buNone/>
            </a:pPr>
            <a:r>
              <a:rPr lang="es-ES" sz="24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Docent</a:t>
            </a:r>
            <a:endParaRPr lang="es-ES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algn="just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Nom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: Robert Bayona Adam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Contacte: 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Itaca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Família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https://familia2.edu.gva.es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Aules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r.bayonaadam@edu.gva.es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Horari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d’atenció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demanar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cita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prèvia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91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7001" y="477734"/>
            <a:ext cx="7690313" cy="53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2400" dirty="0" err="1"/>
              <a:t>Descripció</a:t>
            </a:r>
            <a:endParaRPr sz="22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Google Shape;102;p17">
            <a:extLst>
              <a:ext uri="{FF2B5EF4-FFF2-40B4-BE49-F238E27FC236}">
                <a16:creationId xmlns:a16="http://schemas.microsoft.com/office/drawing/2014/main" id="{52166B08-392E-476D-8AA7-81C904B01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03" y="1007149"/>
            <a:ext cx="7539565" cy="1516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dirty="0"/>
              <a:t>Per a un bon </a:t>
            </a:r>
            <a:r>
              <a:rPr lang="es-ES" dirty="0" err="1"/>
              <a:t>professional</a:t>
            </a:r>
            <a:r>
              <a:rPr lang="es-ES" dirty="0"/>
              <a:t> del </a:t>
            </a:r>
            <a:r>
              <a:rPr lang="es-ES" dirty="0" err="1"/>
              <a:t>desenrotllament</a:t>
            </a:r>
            <a:r>
              <a:rPr lang="es-ES" dirty="0"/>
              <a:t> del </a:t>
            </a:r>
            <a:r>
              <a:rPr lang="es-ES" dirty="0" err="1"/>
              <a:t>programari</a:t>
            </a:r>
            <a:r>
              <a:rPr lang="es-ES" dirty="0"/>
              <a:t>, tan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</a:t>
            </a:r>
            <a:r>
              <a:rPr lang="es-ES" dirty="0" err="1"/>
              <a:t>conéixer</a:t>
            </a:r>
            <a:r>
              <a:rPr lang="es-ES" dirty="0"/>
              <a:t> les </a:t>
            </a:r>
            <a:r>
              <a:rPr lang="es-ES" dirty="0" err="1"/>
              <a:t>tècniques</a:t>
            </a:r>
            <a:r>
              <a:rPr lang="es-ES" dirty="0"/>
              <a:t> </a:t>
            </a:r>
            <a:r>
              <a:rPr lang="es-ES" dirty="0" err="1"/>
              <a:t>bàsiques</a:t>
            </a:r>
            <a:r>
              <a:rPr lang="es-ES" dirty="0"/>
              <a:t> i </a:t>
            </a:r>
            <a:r>
              <a:rPr lang="es-ES" dirty="0" err="1"/>
              <a:t>avançades</a:t>
            </a:r>
            <a:r>
              <a:rPr lang="es-ES" dirty="0"/>
              <a:t> de la </a:t>
            </a:r>
            <a:r>
              <a:rPr lang="es-ES" dirty="0" err="1"/>
              <a:t>programació</a:t>
            </a:r>
            <a:r>
              <a:rPr lang="es-ES" dirty="0"/>
              <a:t> i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principals</a:t>
            </a:r>
            <a:r>
              <a:rPr lang="es-ES" dirty="0"/>
              <a:t> </a:t>
            </a:r>
            <a:r>
              <a:rPr lang="es-ES" dirty="0" err="1"/>
              <a:t>llenguatges</a:t>
            </a:r>
            <a:r>
              <a:rPr lang="es-ES" dirty="0"/>
              <a:t> de </a:t>
            </a:r>
            <a:r>
              <a:rPr lang="es-ES" dirty="0" err="1"/>
              <a:t>programació</a:t>
            </a:r>
            <a:r>
              <a:rPr lang="es-ES" dirty="0"/>
              <a:t> </a:t>
            </a:r>
            <a:r>
              <a:rPr lang="es-ES" dirty="0" err="1"/>
              <a:t>actuals</a:t>
            </a:r>
            <a:r>
              <a:rPr lang="es-ES" dirty="0"/>
              <a:t>, </a:t>
            </a:r>
            <a:r>
              <a:rPr lang="es-ES" dirty="0" err="1"/>
              <a:t>com</a:t>
            </a:r>
            <a:r>
              <a:rPr lang="es-ES" dirty="0"/>
              <a:t> les </a:t>
            </a:r>
            <a:r>
              <a:rPr lang="es-ES" dirty="0" err="1"/>
              <a:t>ferramentes</a:t>
            </a:r>
            <a:r>
              <a:rPr lang="es-ES" dirty="0"/>
              <a:t> i </a:t>
            </a:r>
            <a:r>
              <a:rPr lang="es-ES" dirty="0" err="1"/>
              <a:t>estratègies</a:t>
            </a:r>
            <a:r>
              <a:rPr lang="es-ES" dirty="0"/>
              <a:t> que té a la </a:t>
            </a:r>
            <a:r>
              <a:rPr lang="es-ES" dirty="0" err="1"/>
              <a:t>seua</a:t>
            </a:r>
            <a:r>
              <a:rPr lang="es-ES" dirty="0"/>
              <a:t> </a:t>
            </a:r>
            <a:r>
              <a:rPr lang="es-ES" dirty="0" err="1"/>
              <a:t>disposició</a:t>
            </a:r>
            <a:r>
              <a:rPr lang="es-ES" dirty="0"/>
              <a:t> per a </a:t>
            </a:r>
            <a:r>
              <a:rPr lang="es-ES" dirty="0" err="1"/>
              <a:t>dur</a:t>
            </a:r>
            <a:r>
              <a:rPr lang="es-ES" dirty="0"/>
              <a:t> a </a:t>
            </a:r>
            <a:r>
              <a:rPr lang="es-ES" dirty="0" err="1"/>
              <a:t>terme</a:t>
            </a:r>
            <a:r>
              <a:rPr lang="es-ES" dirty="0"/>
              <a:t> un </a:t>
            </a:r>
            <a:r>
              <a:rPr lang="es-ES" dirty="0" err="1"/>
              <a:t>treball</a:t>
            </a:r>
            <a:r>
              <a:rPr lang="es-ES" dirty="0"/>
              <a:t> al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òptima</a:t>
            </a:r>
            <a:r>
              <a:rPr lang="es-ES" dirty="0"/>
              <a:t> </a:t>
            </a:r>
            <a:r>
              <a:rPr lang="es-ES" dirty="0" err="1"/>
              <a:t>possible</a:t>
            </a:r>
            <a:r>
              <a:rPr lang="es-ES" dirty="0"/>
              <a:t>. </a:t>
            </a:r>
          </a:p>
        </p:txBody>
      </p:sp>
      <p:pic>
        <p:nvPicPr>
          <p:cNvPr id="1026" name="Picture 2" descr="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11" y="2638789"/>
            <a:ext cx="1971489" cy="172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02;p17">
            <a:extLst>
              <a:ext uri="{FF2B5EF4-FFF2-40B4-BE49-F238E27FC236}">
                <a16:creationId xmlns:a16="http://schemas.microsoft.com/office/drawing/2014/main" id="{52166B08-392E-476D-8AA7-81C904B01D54}"/>
              </a:ext>
            </a:extLst>
          </p:cNvPr>
          <p:cNvSpPr txBox="1">
            <a:spLocks/>
          </p:cNvSpPr>
          <p:nvPr/>
        </p:nvSpPr>
        <p:spPr>
          <a:xfrm>
            <a:off x="662604" y="2523744"/>
            <a:ext cx="5078978" cy="206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algn="just"/>
            <a:r>
              <a:rPr lang="es-ES" dirty="0"/>
              <a:t>En este </a:t>
            </a:r>
            <a:r>
              <a:rPr lang="es-ES" dirty="0" err="1"/>
              <a:t>mòdul</a:t>
            </a:r>
            <a:r>
              <a:rPr lang="es-ES" dirty="0"/>
              <a:t> es mostraran </a:t>
            </a:r>
            <a:r>
              <a:rPr lang="es-ES" dirty="0" err="1"/>
              <a:t>als</a:t>
            </a:r>
            <a:r>
              <a:rPr lang="es-ES" dirty="0"/>
              <a:t> </a:t>
            </a:r>
            <a:r>
              <a:rPr lang="es-ES" dirty="0" err="1"/>
              <a:t>alumnes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coneixements</a:t>
            </a:r>
            <a:r>
              <a:rPr lang="es-ES" dirty="0"/>
              <a:t> i es demostraran les </a:t>
            </a:r>
            <a:r>
              <a:rPr lang="es-ES" dirty="0" err="1"/>
              <a:t>ferramentes</a:t>
            </a:r>
            <a:r>
              <a:rPr lang="es-ES" dirty="0"/>
              <a:t> i </a:t>
            </a:r>
            <a:r>
              <a:rPr lang="es-ES" dirty="0" err="1"/>
              <a:t>tècniques</a:t>
            </a:r>
            <a:r>
              <a:rPr lang="es-ES" dirty="0"/>
              <a:t> </a:t>
            </a:r>
            <a:r>
              <a:rPr lang="es-ES" dirty="0" err="1"/>
              <a:t>actuals</a:t>
            </a:r>
            <a:r>
              <a:rPr lang="es-ES" dirty="0"/>
              <a:t> que </a:t>
            </a:r>
            <a:r>
              <a:rPr lang="es-ES" dirty="0" err="1"/>
              <a:t>són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útils</a:t>
            </a:r>
            <a:r>
              <a:rPr lang="es-ES" dirty="0"/>
              <a:t> per a ser </a:t>
            </a:r>
            <a:r>
              <a:rPr lang="es-ES" dirty="0" err="1"/>
              <a:t>utilitzades</a:t>
            </a:r>
            <a:r>
              <a:rPr lang="es-ES" dirty="0"/>
              <a:t> en el </a:t>
            </a:r>
            <a:r>
              <a:rPr lang="es-ES" dirty="0" err="1"/>
              <a:t>procés</a:t>
            </a:r>
            <a:r>
              <a:rPr lang="es-ES" dirty="0"/>
              <a:t> de </a:t>
            </a:r>
            <a:r>
              <a:rPr lang="es-ES" dirty="0" err="1"/>
              <a:t>desenrotllament</a:t>
            </a:r>
            <a:r>
              <a:rPr lang="es-ES" dirty="0"/>
              <a:t> </a:t>
            </a:r>
            <a:r>
              <a:rPr lang="es-ES" dirty="0" err="1"/>
              <a:t>d'aplicacions</a:t>
            </a:r>
            <a:r>
              <a:rPr lang="es-ES" dirty="0"/>
              <a:t> per a </a:t>
            </a:r>
            <a:r>
              <a:rPr lang="es-ES" dirty="0" err="1"/>
              <a:t>aconseguir</a:t>
            </a:r>
            <a:r>
              <a:rPr lang="es-ES" dirty="0"/>
              <a:t> </a:t>
            </a:r>
            <a:r>
              <a:rPr lang="es-ES" dirty="0" err="1"/>
              <a:t>aplicacions</a:t>
            </a:r>
            <a:r>
              <a:rPr lang="es-ES" dirty="0"/>
              <a:t>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eficients</a:t>
            </a:r>
            <a:r>
              <a:rPr lang="es-ES" dirty="0"/>
              <a:t>.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78896945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3763" y="522515"/>
            <a:ext cx="8082853" cy="3560572"/>
          </a:xfrm>
        </p:spPr>
        <p:txBody>
          <a:bodyPr/>
          <a:lstStyle/>
          <a:p>
            <a:pPr marL="114300" indent="0">
              <a:buNone/>
            </a:pPr>
            <a:r>
              <a:rPr lang="es-ES" sz="24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Entorns</a:t>
            </a:r>
            <a:r>
              <a:rPr lang="es-ES" sz="24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de </a:t>
            </a:r>
            <a:r>
              <a:rPr lang="es-ES" sz="2400" dirty="0" err="1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desenvolupament</a:t>
            </a:r>
            <a:r>
              <a:rPr lang="es-ES" sz="24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(ED)</a:t>
            </a:r>
          </a:p>
          <a:p>
            <a:pPr marL="114300" indent="0">
              <a:buNone/>
            </a:pPr>
            <a:endParaRPr lang="es-ES" sz="24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algn="just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100h (3h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setmana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Horari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Dilluns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08:55h-09:50h</a:t>
            </a:r>
            <a:endParaRPr lang="es-ES" i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Dijous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09:50h-10:45h</a:t>
            </a:r>
          </a:p>
          <a:p>
            <a:pPr lvl="1"/>
            <a:r>
              <a:rPr lang="es-ES" sz="1600" dirty="0" err="1">
                <a:solidFill>
                  <a:schemeClr val="bg2">
                    <a:lumMod val="50000"/>
                  </a:schemeClr>
                </a:solidFill>
              </a:rPr>
              <a:t>Divendres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</a:rPr>
              <a:t> 11:10h-12:05h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pic>
        <p:nvPicPr>
          <p:cNvPr id="6" name="Picture 2" descr="Resultado de imagen de puntualida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" r="61626"/>
          <a:stretch/>
        </p:blipFill>
        <p:spPr bwMode="auto">
          <a:xfrm>
            <a:off x="7232644" y="522515"/>
            <a:ext cx="987812" cy="108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9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7001" y="477734"/>
            <a:ext cx="7690313" cy="53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2400" dirty="0" err="1"/>
              <a:t>Temari</a:t>
            </a:r>
            <a:endParaRPr sz="22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102;p17">
            <a:extLst>
              <a:ext uri="{FF2B5EF4-FFF2-40B4-BE49-F238E27FC236}">
                <a16:creationId xmlns:a16="http://schemas.microsoft.com/office/drawing/2014/main" id="{52166B08-392E-476D-8AA7-81C904B01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03" y="1007149"/>
            <a:ext cx="7941797" cy="380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500" dirty="0"/>
              <a:t>UD1  </a:t>
            </a:r>
            <a:r>
              <a:rPr lang="es-ES" sz="1500" dirty="0" err="1"/>
              <a:t>Reconeixement</a:t>
            </a:r>
            <a:r>
              <a:rPr lang="es-ES" sz="1500" dirty="0"/>
              <a:t> del </a:t>
            </a:r>
            <a:r>
              <a:rPr lang="es-ES" sz="1500" dirty="0" err="1"/>
              <a:t>desenrotllament</a:t>
            </a:r>
            <a:r>
              <a:rPr lang="es-ES" sz="1500" dirty="0"/>
              <a:t> </a:t>
            </a:r>
            <a:r>
              <a:rPr lang="es-ES" sz="1500" dirty="0" err="1"/>
              <a:t>d'elements</a:t>
            </a:r>
            <a:r>
              <a:rPr lang="es-ES" sz="1500" dirty="0"/>
              <a:t> de </a:t>
            </a:r>
            <a:r>
              <a:rPr lang="es-ES" sz="1500" dirty="0" err="1"/>
              <a:t>programari</a:t>
            </a:r>
            <a:r>
              <a:rPr lang="es-ES" sz="1500" dirty="0"/>
              <a:t> </a:t>
            </a:r>
          </a:p>
          <a:p>
            <a:pPr algn="just"/>
            <a:r>
              <a:rPr lang="es-ES" sz="1500" dirty="0"/>
              <a:t>UD2 </a:t>
            </a:r>
            <a:r>
              <a:rPr lang="es-ES" sz="1600" dirty="0" err="1"/>
              <a:t>Avaluació</a:t>
            </a:r>
            <a:r>
              <a:rPr lang="es-ES" sz="1600" dirty="0"/>
              <a:t> </a:t>
            </a:r>
            <a:r>
              <a:rPr lang="es-ES" sz="1600" dirty="0" err="1"/>
              <a:t>d'entorns</a:t>
            </a:r>
            <a:r>
              <a:rPr lang="es-ES" sz="1600" dirty="0"/>
              <a:t> de </a:t>
            </a:r>
            <a:r>
              <a:rPr lang="es-ES" sz="1600" dirty="0" err="1"/>
              <a:t>desenrotllament</a:t>
            </a:r>
            <a:r>
              <a:rPr lang="es-ES" sz="1600" dirty="0"/>
              <a:t> </a:t>
            </a:r>
            <a:r>
              <a:rPr lang="es-ES" sz="1600" dirty="0" err="1"/>
              <a:t>integrats</a:t>
            </a:r>
            <a:endParaRPr lang="es-ES" sz="1600" dirty="0"/>
          </a:p>
          <a:p>
            <a:pPr algn="just"/>
            <a:r>
              <a:rPr lang="es-ES" sz="1500" dirty="0"/>
              <a:t>UD3 Control de </a:t>
            </a:r>
            <a:r>
              <a:rPr lang="es-ES" sz="1500" dirty="0" err="1"/>
              <a:t>versions</a:t>
            </a:r>
            <a:endParaRPr lang="es-ES" sz="1500" dirty="0"/>
          </a:p>
          <a:p>
            <a:pPr algn="just"/>
            <a:r>
              <a:rPr lang="es-ES" sz="1500" dirty="0"/>
              <a:t>UD5 </a:t>
            </a:r>
            <a:r>
              <a:rPr lang="pt-BR" sz="1500" dirty="0" err="1"/>
              <a:t>Funcions</a:t>
            </a:r>
            <a:r>
              <a:rPr lang="pt-BR" sz="1500" dirty="0"/>
              <a:t> de </a:t>
            </a:r>
            <a:r>
              <a:rPr lang="pt-BR" sz="1500" dirty="0" err="1"/>
              <a:t>depuració</a:t>
            </a:r>
            <a:r>
              <a:rPr lang="pt-BR" sz="1500" dirty="0"/>
              <a:t> i proves</a:t>
            </a:r>
          </a:p>
          <a:p>
            <a:pPr algn="just"/>
            <a:r>
              <a:rPr lang="es-ES" sz="1500" dirty="0"/>
              <a:t>UD6 </a:t>
            </a:r>
            <a:r>
              <a:rPr lang="es-ES" sz="1500" dirty="0" err="1"/>
              <a:t>Optimització</a:t>
            </a:r>
            <a:r>
              <a:rPr lang="es-ES" sz="1500" dirty="0"/>
              <a:t> i </a:t>
            </a:r>
            <a:r>
              <a:rPr lang="es-ES" sz="1500" dirty="0" err="1"/>
              <a:t>documentació</a:t>
            </a:r>
            <a:endParaRPr lang="es-ES" sz="1500" dirty="0"/>
          </a:p>
          <a:p>
            <a:pPr algn="just"/>
            <a:r>
              <a:rPr lang="es-ES" sz="1500" dirty="0"/>
              <a:t>UD7 </a:t>
            </a:r>
            <a:r>
              <a:rPr lang="es-ES" sz="1500" dirty="0" err="1"/>
              <a:t>Elaboració</a:t>
            </a:r>
            <a:r>
              <a:rPr lang="es-ES" sz="1500" dirty="0"/>
              <a:t> de diagrames</a:t>
            </a:r>
          </a:p>
          <a:p>
            <a:pPr marL="114300" indent="0" algn="just">
              <a:buNone/>
            </a:pPr>
            <a:r>
              <a:rPr lang="es-ES" sz="1600" i="1" dirty="0" err="1"/>
              <a:t>L'índex</a:t>
            </a:r>
            <a:r>
              <a:rPr lang="es-ES" sz="1600" i="1" dirty="0"/>
              <a:t> i </a:t>
            </a:r>
            <a:r>
              <a:rPr lang="es-ES" sz="1600" i="1" dirty="0" err="1"/>
              <a:t>continguts</a:t>
            </a:r>
            <a:r>
              <a:rPr lang="es-ES" sz="1600" i="1" dirty="0"/>
              <a:t> </a:t>
            </a:r>
            <a:r>
              <a:rPr lang="es-ES" sz="1600" i="1" dirty="0" err="1"/>
              <a:t>pot</a:t>
            </a:r>
            <a:r>
              <a:rPr lang="es-ES" sz="1600" i="1" dirty="0"/>
              <a:t> variar al </a:t>
            </a:r>
            <a:r>
              <a:rPr lang="es-ES" sz="1600" i="1" dirty="0" err="1"/>
              <a:t>llarg</a:t>
            </a:r>
            <a:r>
              <a:rPr lang="es-ES" sz="1600" i="1" dirty="0"/>
              <a:t> del </a:t>
            </a:r>
            <a:r>
              <a:rPr lang="es-ES" sz="1600" i="1" dirty="0" err="1"/>
              <a:t>curs</a:t>
            </a:r>
            <a:r>
              <a:rPr lang="es-ES" sz="1600" i="1" dirty="0"/>
              <a:t> per a adaptar-se al </a:t>
            </a:r>
            <a:r>
              <a:rPr lang="es-ES" sz="1600" i="1" dirty="0" err="1"/>
              <a:t>procés</a:t>
            </a:r>
            <a:r>
              <a:rPr lang="es-ES" sz="1600" i="1" dirty="0"/>
              <a:t> </a:t>
            </a:r>
            <a:r>
              <a:rPr lang="es-ES" sz="1600" i="1" dirty="0" err="1"/>
              <a:t>d'ensenyament-aprenentatge</a:t>
            </a:r>
            <a:r>
              <a:rPr lang="es-ES" sz="1600" i="1" dirty="0"/>
              <a:t>.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21220553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7001" y="477734"/>
            <a:ext cx="7690313" cy="53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2400" dirty="0"/>
              <a:t>Normes</a:t>
            </a:r>
            <a:endParaRPr sz="22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102;p17">
            <a:extLst>
              <a:ext uri="{FF2B5EF4-FFF2-40B4-BE49-F238E27FC236}">
                <a16:creationId xmlns:a16="http://schemas.microsoft.com/office/drawing/2014/main" id="{52166B08-392E-476D-8AA7-81C904B01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03" y="1007149"/>
            <a:ext cx="7941797" cy="380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s-ES" sz="1500" dirty="0"/>
              <a:t>Normes </a:t>
            </a:r>
            <a:r>
              <a:rPr lang="es-ES" sz="1500" dirty="0" err="1"/>
              <a:t>d'avaluació</a:t>
            </a:r>
            <a:r>
              <a:rPr lang="es-ES" sz="1500" dirty="0"/>
              <a:t> </a:t>
            </a:r>
            <a:r>
              <a:rPr lang="es-ES" sz="1500" dirty="0" err="1"/>
              <a:t>subjectes</a:t>
            </a:r>
            <a:r>
              <a:rPr lang="es-ES" sz="1500" dirty="0"/>
              <a:t> a </a:t>
            </a:r>
            <a:r>
              <a:rPr lang="es-ES" sz="1500" dirty="0" err="1"/>
              <a:t>possibles</a:t>
            </a:r>
            <a:r>
              <a:rPr lang="es-ES" sz="1500" dirty="0"/>
              <a:t> </a:t>
            </a:r>
            <a:r>
              <a:rPr lang="es-ES" sz="1500" dirty="0" err="1"/>
              <a:t>modificacions</a:t>
            </a:r>
            <a:r>
              <a:rPr lang="es-ES" sz="1500" dirty="0"/>
              <a:t> </a:t>
            </a:r>
            <a:r>
              <a:rPr lang="es-ES" sz="1500" dirty="0" err="1"/>
              <a:t>segons</a:t>
            </a:r>
            <a:r>
              <a:rPr lang="es-ES" sz="1500" dirty="0"/>
              <a:t> el </a:t>
            </a:r>
            <a:r>
              <a:rPr lang="es-ES" sz="1500" dirty="0" err="1"/>
              <a:t>desenrotllament</a:t>
            </a:r>
            <a:r>
              <a:rPr lang="es-ES" sz="1500" dirty="0"/>
              <a:t> del </a:t>
            </a:r>
            <a:r>
              <a:rPr lang="es-ES" sz="1500" dirty="0" err="1"/>
              <a:t>curs</a:t>
            </a:r>
            <a:endParaRPr lang="es-ES" sz="1500" dirty="0"/>
          </a:p>
          <a:p>
            <a:pPr algn="just"/>
            <a:r>
              <a:rPr lang="es-ES" sz="1500" dirty="0" err="1"/>
              <a:t>Mínim</a:t>
            </a:r>
            <a:r>
              <a:rPr lang="es-ES" sz="1500" dirty="0"/>
              <a:t> de 85% </a:t>
            </a:r>
            <a:r>
              <a:rPr lang="es-ES" sz="1500" dirty="0" err="1"/>
              <a:t>d'assistència</a:t>
            </a:r>
            <a:r>
              <a:rPr lang="es-ES" sz="1500" dirty="0"/>
              <a:t> a </a:t>
            </a:r>
            <a:r>
              <a:rPr lang="es-ES" sz="1500" dirty="0" err="1"/>
              <a:t>classe</a:t>
            </a:r>
            <a:r>
              <a:rPr lang="es-ES" sz="1500" dirty="0"/>
              <a:t> per a optar a </a:t>
            </a:r>
            <a:r>
              <a:rPr lang="es-ES" sz="1500" dirty="0" err="1"/>
              <a:t>avaluació</a:t>
            </a:r>
            <a:r>
              <a:rPr lang="es-ES" sz="1500" dirty="0"/>
              <a:t> </a:t>
            </a:r>
            <a:r>
              <a:rPr lang="es-ES" sz="1500" dirty="0" err="1"/>
              <a:t>contínua</a:t>
            </a:r>
            <a:r>
              <a:rPr lang="es-ES" sz="1500" dirty="0"/>
              <a:t>.</a:t>
            </a:r>
          </a:p>
          <a:p>
            <a:pPr algn="just"/>
            <a:r>
              <a:rPr lang="es-ES" sz="1500" dirty="0" err="1"/>
              <a:t>Passats</a:t>
            </a:r>
            <a:r>
              <a:rPr lang="es-ES" sz="1500" dirty="0"/>
              <a:t> 10 </a:t>
            </a:r>
            <a:r>
              <a:rPr lang="es-ES" sz="1500" dirty="0" err="1"/>
              <a:t>minuts</a:t>
            </a:r>
            <a:r>
              <a:rPr lang="es-ES" sz="1500" dirty="0"/>
              <a:t> de </a:t>
            </a:r>
            <a:r>
              <a:rPr lang="es-ES" sz="1500" dirty="0" err="1"/>
              <a:t>retard</a:t>
            </a:r>
            <a:r>
              <a:rPr lang="es-ES" sz="1500" dirty="0"/>
              <a:t> es </a:t>
            </a:r>
            <a:r>
              <a:rPr lang="es-ES" sz="1500" dirty="0" err="1"/>
              <a:t>considerarà</a:t>
            </a:r>
            <a:r>
              <a:rPr lang="es-ES" sz="1500" dirty="0"/>
              <a:t> </a:t>
            </a:r>
            <a:r>
              <a:rPr lang="es-ES" sz="1500" dirty="0" err="1"/>
              <a:t>retard</a:t>
            </a:r>
            <a:r>
              <a:rPr lang="es-ES" sz="1500" dirty="0"/>
              <a:t>.</a:t>
            </a:r>
          </a:p>
          <a:p>
            <a:pPr algn="just"/>
            <a:r>
              <a:rPr lang="es-ES" sz="1500" dirty="0" err="1"/>
              <a:t>Passats</a:t>
            </a:r>
            <a:r>
              <a:rPr lang="es-ES" sz="1500" dirty="0"/>
              <a:t> 20 minutos de </a:t>
            </a:r>
            <a:r>
              <a:rPr lang="es-ES" sz="1500" dirty="0" err="1"/>
              <a:t>retard</a:t>
            </a:r>
            <a:r>
              <a:rPr lang="es-ES" sz="1500" dirty="0"/>
              <a:t> es </a:t>
            </a:r>
            <a:r>
              <a:rPr lang="es-ES" sz="1500" dirty="0" err="1"/>
              <a:t>considerarà</a:t>
            </a:r>
            <a:r>
              <a:rPr lang="es-ES" sz="1500" dirty="0"/>
              <a:t> falta i no es </a:t>
            </a:r>
            <a:r>
              <a:rPr lang="es-ES" sz="1500" dirty="0" err="1"/>
              <a:t>podrà</a:t>
            </a:r>
            <a:r>
              <a:rPr lang="es-ES" sz="1500" dirty="0"/>
              <a:t> entrar a </a:t>
            </a:r>
            <a:r>
              <a:rPr lang="es-ES" sz="1500" dirty="0" err="1"/>
              <a:t>l'aula</a:t>
            </a:r>
            <a:r>
              <a:rPr lang="es-ES" sz="1500" dirty="0"/>
              <a:t>.</a:t>
            </a:r>
          </a:p>
          <a:p>
            <a:pPr algn="just"/>
            <a:r>
              <a:rPr lang="es-ES" sz="1500" dirty="0" err="1"/>
              <a:t>L'acumulació</a:t>
            </a:r>
            <a:r>
              <a:rPr lang="es-ES" sz="1500" dirty="0"/>
              <a:t> de 5 </a:t>
            </a:r>
            <a:r>
              <a:rPr lang="es-ES" sz="1500" dirty="0" err="1"/>
              <a:t>retards</a:t>
            </a:r>
            <a:r>
              <a:rPr lang="es-ES" sz="1500" dirty="0"/>
              <a:t> es </a:t>
            </a:r>
            <a:r>
              <a:rPr lang="es-ES" sz="1500" dirty="0" err="1"/>
              <a:t>considerarà</a:t>
            </a:r>
            <a:r>
              <a:rPr lang="es-ES" sz="1500" dirty="0"/>
              <a:t> falta.</a:t>
            </a:r>
          </a:p>
          <a:p>
            <a:pPr algn="just"/>
            <a:r>
              <a:rPr lang="es-ES" sz="1500" dirty="0" err="1"/>
              <a:t>Incomplir</a:t>
            </a:r>
            <a:r>
              <a:rPr lang="es-ES" sz="1500" dirty="0"/>
              <a:t> les normes de </a:t>
            </a:r>
            <a:r>
              <a:rPr lang="es-ES" sz="1500" dirty="0" err="1"/>
              <a:t>l'aula</a:t>
            </a:r>
            <a:r>
              <a:rPr lang="es-ES" sz="1500" dirty="0"/>
              <a:t> comporta </a:t>
            </a:r>
            <a:r>
              <a:rPr lang="es-ES" sz="1500" dirty="0" err="1"/>
              <a:t>l'expulsió</a:t>
            </a:r>
            <a:r>
              <a:rPr lang="es-ES" sz="1500" dirty="0"/>
              <a:t> de la </a:t>
            </a:r>
            <a:r>
              <a:rPr lang="es-ES" sz="1500" dirty="0" err="1"/>
              <a:t>mateixa</a:t>
            </a:r>
            <a:r>
              <a:rPr lang="es-ES" sz="1500" dirty="0"/>
              <a:t> i es </a:t>
            </a:r>
            <a:r>
              <a:rPr lang="es-ES" sz="1500" dirty="0" err="1"/>
              <a:t>considerarà</a:t>
            </a:r>
            <a:r>
              <a:rPr lang="es-ES" sz="1500" dirty="0"/>
              <a:t> falta injustificada.</a:t>
            </a:r>
          </a:p>
          <a:p>
            <a:pPr algn="just"/>
            <a:r>
              <a:rPr lang="es-ES" sz="1500" dirty="0" err="1"/>
              <a:t>Avaluació</a:t>
            </a:r>
            <a:r>
              <a:rPr lang="es-ES" sz="1500" dirty="0"/>
              <a:t> </a:t>
            </a:r>
            <a:r>
              <a:rPr lang="es-ES" sz="1500" dirty="0" err="1"/>
              <a:t>mitjançant</a:t>
            </a:r>
            <a:r>
              <a:rPr lang="es-ES" sz="1500" dirty="0"/>
              <a:t> </a:t>
            </a:r>
            <a:r>
              <a:rPr lang="es-ES" sz="1500" dirty="0" err="1"/>
              <a:t>exàmens</a:t>
            </a:r>
            <a:r>
              <a:rPr lang="es-ES" sz="1500" dirty="0"/>
              <a:t> i </a:t>
            </a:r>
            <a:r>
              <a:rPr lang="es-ES" sz="1500" dirty="0" err="1"/>
              <a:t>activitats</a:t>
            </a:r>
            <a:r>
              <a:rPr lang="es-E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91573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7001" y="477734"/>
            <a:ext cx="7690313" cy="53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2400" dirty="0" err="1"/>
              <a:t>Avaluació</a:t>
            </a:r>
            <a:endParaRPr sz="22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Google Shape;102;p17">
            <a:extLst>
              <a:ext uri="{FF2B5EF4-FFF2-40B4-BE49-F238E27FC236}">
                <a16:creationId xmlns:a16="http://schemas.microsoft.com/office/drawing/2014/main" id="{52166B08-392E-476D-8AA7-81C904B01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03" y="1007149"/>
            <a:ext cx="7941797" cy="380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Nota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Activitats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b="1" dirty="0">
                <a:solidFill>
                  <a:schemeClr val="bg2">
                    <a:lumMod val="50000"/>
                  </a:schemeClr>
                </a:solidFill>
              </a:rPr>
              <a:t>30% 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+ Examen </a:t>
            </a:r>
            <a:r>
              <a:rPr lang="es-ES" sz="1500" b="1" dirty="0">
                <a:solidFill>
                  <a:schemeClr val="bg2">
                    <a:lumMod val="50000"/>
                  </a:schemeClr>
                </a:solidFill>
              </a:rPr>
              <a:t>70%</a:t>
            </a:r>
          </a:p>
          <a:p>
            <a:pPr marL="114300" indent="0" algn="just">
              <a:buNone/>
            </a:pPr>
            <a:r>
              <a:rPr lang="es-ES" sz="1500" b="1" dirty="0" err="1">
                <a:solidFill>
                  <a:schemeClr val="bg2">
                    <a:lumMod val="50000"/>
                  </a:schemeClr>
                </a:solidFill>
              </a:rPr>
              <a:t>Activitats</a:t>
            </a:r>
            <a:endParaRPr lang="es-ES" sz="1500" b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Les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activitats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poden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tindre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un pes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distint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en la nota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depenent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 la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seua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dificultat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i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importància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Les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activitats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es valoraran entre 0, 0,5 i 1,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depenent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 si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estan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entregades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al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complet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correctes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dins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termini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i que no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hagen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dubtes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 la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seua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autoria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S'han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d'entregar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totes les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pràctiques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per a poder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realitzar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l'examen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La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còpia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d'activitats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serà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castigada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amb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suspens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mòdul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5530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7001" y="477734"/>
            <a:ext cx="7690313" cy="53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2400" dirty="0" err="1"/>
              <a:t>Avaluació</a:t>
            </a:r>
            <a:endParaRPr sz="22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102;p17">
            <a:extLst>
              <a:ext uri="{FF2B5EF4-FFF2-40B4-BE49-F238E27FC236}">
                <a16:creationId xmlns:a16="http://schemas.microsoft.com/office/drawing/2014/main" id="{52166B08-392E-476D-8AA7-81C904B01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03" y="1007149"/>
            <a:ext cx="7941797" cy="380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Nota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Activitats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b="1" dirty="0">
                <a:solidFill>
                  <a:schemeClr val="bg2">
                    <a:lumMod val="50000"/>
                  </a:schemeClr>
                </a:solidFill>
              </a:rPr>
              <a:t>20% 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+ Examen </a:t>
            </a:r>
            <a:r>
              <a:rPr lang="es-ES" sz="1500" b="1" dirty="0">
                <a:solidFill>
                  <a:schemeClr val="bg2">
                    <a:lumMod val="50000"/>
                  </a:schemeClr>
                </a:solidFill>
              </a:rPr>
              <a:t>80%</a:t>
            </a:r>
          </a:p>
          <a:p>
            <a:pPr marL="114300" indent="0" algn="just">
              <a:buNone/>
            </a:pPr>
            <a:r>
              <a:rPr lang="es-ES" sz="1500" b="1" dirty="0" err="1">
                <a:solidFill>
                  <a:schemeClr val="bg2">
                    <a:lumMod val="50000"/>
                  </a:schemeClr>
                </a:solidFill>
              </a:rPr>
              <a:t>Exàmens</a:t>
            </a:r>
            <a:endParaRPr lang="es-ES" sz="1500" b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Poden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realitzar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-se diversos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exàmens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durant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segons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desenrotlle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curs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 Cada examen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pot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tindre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un pes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diferent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depenent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 la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seua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dificultat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La nota mínima per 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realitzar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càlcul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és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5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La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còpia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d'exàmens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serà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castigada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amb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suspens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mòdul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s-ES" sz="1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520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57001" y="477734"/>
            <a:ext cx="7690313" cy="53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2400" dirty="0" err="1"/>
              <a:t>Avaluació</a:t>
            </a:r>
            <a:endParaRPr sz="2200"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102;p17">
            <a:extLst>
              <a:ext uri="{FF2B5EF4-FFF2-40B4-BE49-F238E27FC236}">
                <a16:creationId xmlns:a16="http://schemas.microsoft.com/office/drawing/2014/main" id="{52166B08-392E-476D-8AA7-81C904B01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03" y="1007149"/>
            <a:ext cx="7941797" cy="380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Nota mínima per 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aprovar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serà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un 5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podrà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recuperar les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avaluacions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suspeses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en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ordinària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La nota final del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mòdul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serà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la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mitjana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aritmètica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l'avaluacions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sempre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que tinguen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com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mínim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un 4.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Es considera 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mòdul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aprovat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amb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una nota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major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o igual que 5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Si un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alumne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perd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contínua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podrà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presentar-se 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ordinària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Si un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alumne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suspén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ordinària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podrà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presentar-se 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extraordinària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Requisit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per a presentar-se a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l'avaluació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extraordinària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: presentar i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aprovar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totes les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pràctiques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dins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del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nou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termini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s-ES" sz="1500" dirty="0" err="1">
                <a:solidFill>
                  <a:schemeClr val="bg2">
                    <a:lumMod val="50000"/>
                  </a:schemeClr>
                </a:solidFill>
              </a:rPr>
              <a:t>s'indique</a:t>
            </a:r>
            <a:r>
              <a:rPr lang="es-ES" sz="15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s-E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3" y="4175930"/>
            <a:ext cx="1358871" cy="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2793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Olivia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Olivia" id="{D7E32A82-21D2-445E-902C-6A3DD67A39E6}" vid="{31130E25-B99E-48C4-AAFE-A7669641ECD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Olivia</Template>
  <TotalTime>72693</TotalTime>
  <Words>617</Words>
  <Application>Microsoft Office PowerPoint</Application>
  <PresentationFormat>On-screen Show (16:9)</PresentationFormat>
  <Paragraphs>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Raleway ExtraBold</vt:lpstr>
      <vt:lpstr>Raleway Light</vt:lpstr>
      <vt:lpstr>Raleway</vt:lpstr>
      <vt:lpstr>Arial</vt:lpstr>
      <vt:lpstr>Tema Olivia</vt:lpstr>
      <vt:lpstr>Entorns de desenvolupament Desenvolupament d’aplicacions web</vt:lpstr>
      <vt:lpstr>PowerPoint Presentation</vt:lpstr>
      <vt:lpstr>Descripció</vt:lpstr>
      <vt:lpstr>PowerPoint Presentation</vt:lpstr>
      <vt:lpstr>Temari</vt:lpstr>
      <vt:lpstr>Normes</vt:lpstr>
      <vt:lpstr>Avaluació</vt:lpstr>
      <vt:lpstr>Avaluació</vt:lpstr>
      <vt:lpstr>Avaluació</vt:lpstr>
      <vt:lpstr>Normes de l'aula</vt:lpstr>
      <vt:lpstr>Metodologia activa i participativa</vt:lpstr>
      <vt:lpstr>PowerPoint Presentation</vt:lpstr>
      <vt:lpstr>Ús responsable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SMR 24-25 Tutoría</dc:title>
  <cp:lastModifiedBy>Robert B</cp:lastModifiedBy>
  <cp:revision>84</cp:revision>
  <dcterms:modified xsi:type="dcterms:W3CDTF">2025-09-06T14:13:25Z</dcterms:modified>
</cp:coreProperties>
</file>