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7" d="100"/>
          <a:sy n="67" d="100"/>
        </p:scale>
        <p:origin x="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B543BA-FA66-4F20-8DE4-E24CDA267F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4062D-DB6F-4B7D-87B6-37C9DD64B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13F9C-1BBC-4D84-9058-4BA01601441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EE919-DA1D-49C1-AF78-501DC17AF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2141B-6A57-416D-BB3D-F1FB7F335A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EB9D0-216A-4C9F-8AC9-E62D21EB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2812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E4796-375E-7C49-96CB-0FB1DBFEFD3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1523A-2DC5-3843-8F18-3CF5CD174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8086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80C669F-103C-423F-BA1C-D858A935B4E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98D55D1-DAB1-4A56-A60A-38C741875B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DF770C6-108A-41F6-B7CE-123A7CF8E73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2B0E09E-E698-4EF7-9E2A-F5594578C39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821784DE-A715-4B03-B486-5EE61DAD5B8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22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E50F3EFB-0506-46A1-B494-2B2E763C167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77F5170-7CC6-412B-B208-40E9BDF83F2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AB0B92-2E25-455D-B1A7-6C500F4CF6D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ECBACEE-1792-4AC7-AEBF-D1251D86F68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8A115DBC-BF82-46B9-A9AA-017228D04A4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8D5E71D-F0D5-4309-9B7B-3E5FCB9A405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239844" y="-1606987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Text 1"/>
          <p:cNvSpPr/>
          <p:nvPr/>
        </p:nvSpPr>
        <p:spPr>
          <a:xfrm>
            <a:off x="6105509" y="-7976"/>
            <a:ext cx="7556421" cy="2934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Blood Base: Empowering every drop</a:t>
            </a:r>
            <a:endParaRPr lang="en-US" sz="6162" dirty="0"/>
          </a:p>
        </p:txBody>
      </p:sp>
      <p:sp>
        <p:nvSpPr>
          <p:cNvPr id="6" name="Text 2"/>
          <p:cNvSpPr/>
          <p:nvPr/>
        </p:nvSpPr>
        <p:spPr>
          <a:xfrm>
            <a:off x="5640110" y="3304461"/>
            <a:ext cx="7556421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Blood Base is a groundbreaking regulatory research project designed to enhance transparency and streamline blood access for hospitals. Our project aims to ensure safe and efficient blood. management, ultimately saving lives</a:t>
            </a: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sz="1786" dirty="0"/>
          </a:p>
        </p:txBody>
      </p:sp>
      <p:sp>
        <p:nvSpPr>
          <p:cNvPr id="7" name="Shape 3"/>
          <p:cNvSpPr/>
          <p:nvPr/>
        </p:nvSpPr>
        <p:spPr>
          <a:xfrm>
            <a:off x="6280190" y="624256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7597722" y="6843831"/>
            <a:ext cx="1546280" cy="6523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26"/>
              </a:lnSpc>
              <a:buNone/>
            </a:pPr>
            <a:endParaRPr lang="en-US" sz="2233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541407-7470-4617-93A5-FD3281CBF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42" y="-750262"/>
            <a:ext cx="4419223" cy="44192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F46D31-EF09-4D5E-BCFA-06A9A65428F9}"/>
              </a:ext>
            </a:extLst>
          </p:cNvPr>
          <p:cNvSpPr txBox="1"/>
          <p:nvPr/>
        </p:nvSpPr>
        <p:spPr>
          <a:xfrm>
            <a:off x="662939" y="3520440"/>
            <a:ext cx="4202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/>
                <a:ea typeface="Lato"/>
              </a:rPr>
              <a:t>Members:</a:t>
            </a:r>
          </a:p>
          <a:p>
            <a:r>
              <a:rPr lang="en-US" dirty="0">
                <a:latin typeface="Lato"/>
                <a:ea typeface="Lato"/>
              </a:rPr>
              <a:t>Huzaifa K21-3559</a:t>
            </a:r>
          </a:p>
          <a:p>
            <a:r>
              <a:rPr lang="en-US" dirty="0">
                <a:latin typeface="Lato"/>
                <a:ea typeface="Lato"/>
              </a:rPr>
              <a:t>Yusra </a:t>
            </a:r>
            <a:r>
              <a:rPr lang="en-US" dirty="0" err="1">
                <a:latin typeface="Lato"/>
                <a:ea typeface="Lato"/>
              </a:rPr>
              <a:t>Sohail</a:t>
            </a:r>
            <a:r>
              <a:rPr lang="en-US" dirty="0">
                <a:latin typeface="Lato"/>
                <a:ea typeface="Lato"/>
              </a:rPr>
              <a:t> K21-3446</a:t>
            </a:r>
          </a:p>
          <a:p>
            <a:r>
              <a:rPr lang="en-US" dirty="0" err="1">
                <a:latin typeface="Lato"/>
                <a:ea typeface="Lato"/>
              </a:rPr>
              <a:t>Robas</a:t>
            </a:r>
            <a:r>
              <a:rPr lang="en-US" dirty="0">
                <a:latin typeface="Lato"/>
                <a:ea typeface="Lato"/>
              </a:rPr>
              <a:t> Ahmed Shah K21-3613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6215420" y="738902"/>
            <a:ext cx="7685961" cy="13018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26"/>
              </a:lnSpc>
              <a:buNone/>
            </a:pPr>
            <a:r>
              <a:rPr lang="en-US" sz="410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Audit and Deployment with Octopus Deploy</a:t>
            </a:r>
            <a:endParaRPr lang="en-US" sz="4101" dirty="0"/>
          </a:p>
        </p:txBody>
      </p:sp>
      <p:sp>
        <p:nvSpPr>
          <p:cNvPr id="6" name="Text 2"/>
          <p:cNvSpPr/>
          <p:nvPr/>
        </p:nvSpPr>
        <p:spPr>
          <a:xfrm>
            <a:off x="6215420" y="2353151"/>
            <a:ext cx="7685961" cy="666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64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Blood Base utilizes Octopus Deploy for automated deployment and auditing, ensuring a secure and efficient rollout of our platform.</a:t>
            </a:r>
            <a:endParaRPr lang="en-US" sz="1640" dirty="0"/>
          </a:p>
        </p:txBody>
      </p:sp>
      <p:sp>
        <p:nvSpPr>
          <p:cNvPr id="7" name="Shape 3"/>
          <p:cNvSpPr/>
          <p:nvPr/>
        </p:nvSpPr>
        <p:spPr>
          <a:xfrm>
            <a:off x="6215420" y="3488531"/>
            <a:ext cx="468630" cy="468630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382583" y="3566636"/>
            <a:ext cx="134303" cy="312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60"/>
              </a:lnSpc>
              <a:buNone/>
            </a:pPr>
            <a:r>
              <a:rPr lang="en-US" sz="246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460" dirty="0"/>
          </a:p>
        </p:txBody>
      </p:sp>
      <p:sp>
        <p:nvSpPr>
          <p:cNvPr id="9" name="Text 5"/>
          <p:cNvSpPr/>
          <p:nvPr/>
        </p:nvSpPr>
        <p:spPr>
          <a:xfrm>
            <a:off x="6892290" y="3488531"/>
            <a:ext cx="2753916" cy="325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3"/>
              </a:lnSpc>
              <a:buNone/>
            </a:pPr>
            <a:r>
              <a:rPr lang="en-US" sz="20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Automated Deployment</a:t>
            </a:r>
            <a:endParaRPr lang="en-US" sz="2050" dirty="0"/>
          </a:p>
        </p:txBody>
      </p:sp>
      <p:sp>
        <p:nvSpPr>
          <p:cNvPr id="10" name="Text 6"/>
          <p:cNvSpPr/>
          <p:nvPr/>
        </p:nvSpPr>
        <p:spPr>
          <a:xfrm>
            <a:off x="6892290" y="3938826"/>
            <a:ext cx="3062049" cy="16668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64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Octopus Deploy automates the deployment process, minimizing manual errors and ensuring consistent deployment across environments.</a:t>
            </a:r>
            <a:endParaRPr lang="en-US" sz="1640" dirty="0"/>
          </a:p>
        </p:txBody>
      </p:sp>
      <p:sp>
        <p:nvSpPr>
          <p:cNvPr id="11" name="Shape 7"/>
          <p:cNvSpPr/>
          <p:nvPr/>
        </p:nvSpPr>
        <p:spPr>
          <a:xfrm>
            <a:off x="10162580" y="3488531"/>
            <a:ext cx="468630" cy="468630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10309622" y="3566636"/>
            <a:ext cx="174546" cy="312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60"/>
              </a:lnSpc>
              <a:buNone/>
            </a:pPr>
            <a:r>
              <a:rPr lang="en-US" sz="246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460" dirty="0"/>
          </a:p>
        </p:txBody>
      </p:sp>
      <p:sp>
        <p:nvSpPr>
          <p:cNvPr id="13" name="Text 9"/>
          <p:cNvSpPr/>
          <p:nvPr/>
        </p:nvSpPr>
        <p:spPr>
          <a:xfrm>
            <a:off x="10839450" y="3488531"/>
            <a:ext cx="3062049" cy="6507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3"/>
              </a:lnSpc>
              <a:buNone/>
            </a:pPr>
            <a:r>
              <a:rPr lang="en-US" sz="20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Continuous Integration &amp; Delivery</a:t>
            </a:r>
            <a:endParaRPr lang="en-US" sz="2050" dirty="0"/>
          </a:p>
        </p:txBody>
      </p:sp>
      <p:sp>
        <p:nvSpPr>
          <p:cNvPr id="14" name="Text 10"/>
          <p:cNvSpPr/>
          <p:nvPr/>
        </p:nvSpPr>
        <p:spPr>
          <a:xfrm>
            <a:off x="10839450" y="4264223"/>
            <a:ext cx="3062049" cy="16668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64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Octopus Deploy integrates with our development pipeline, enabling continuous integration and delivery for faster updates and bug fixes.</a:t>
            </a:r>
            <a:endParaRPr lang="en-US" sz="1640" dirty="0"/>
          </a:p>
        </p:txBody>
      </p:sp>
      <p:sp>
        <p:nvSpPr>
          <p:cNvPr id="15" name="Shape 11"/>
          <p:cNvSpPr/>
          <p:nvPr/>
        </p:nvSpPr>
        <p:spPr>
          <a:xfrm>
            <a:off x="6215420" y="6373654"/>
            <a:ext cx="468630" cy="468630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6363533" y="6451759"/>
            <a:ext cx="172403" cy="312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60"/>
              </a:lnSpc>
              <a:buNone/>
            </a:pPr>
            <a:r>
              <a:rPr lang="en-US" sz="246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460" dirty="0"/>
          </a:p>
        </p:txBody>
      </p:sp>
      <p:sp>
        <p:nvSpPr>
          <p:cNvPr id="17" name="Text 13"/>
          <p:cNvSpPr/>
          <p:nvPr/>
        </p:nvSpPr>
        <p:spPr>
          <a:xfrm>
            <a:off x="6892290" y="6373654"/>
            <a:ext cx="2603778" cy="325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3"/>
              </a:lnSpc>
              <a:buNone/>
            </a:pPr>
            <a:r>
              <a:rPr lang="en-US" sz="20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Security Auditing</a:t>
            </a:r>
            <a:endParaRPr lang="en-US" sz="2050" dirty="0"/>
          </a:p>
        </p:txBody>
      </p:sp>
      <p:sp>
        <p:nvSpPr>
          <p:cNvPr id="18" name="Text 14"/>
          <p:cNvSpPr/>
          <p:nvPr/>
        </p:nvSpPr>
        <p:spPr>
          <a:xfrm>
            <a:off x="6892290" y="6823948"/>
            <a:ext cx="7009090" cy="666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64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platform includes comprehensive security auditing features to identify and address potential vulnerabilities, ensuring data integrity.</a:t>
            </a:r>
            <a:endParaRPr lang="en-US" sz="164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76724" y="857012"/>
            <a:ext cx="4930973" cy="6163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53"/>
              </a:lnSpc>
              <a:buNone/>
            </a:pPr>
            <a:r>
              <a:rPr lang="en-US" sz="3883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Road Ahead</a:t>
            </a:r>
            <a:endParaRPr lang="en-US" sz="3883" dirty="0"/>
          </a:p>
        </p:txBody>
      </p:sp>
      <p:sp>
        <p:nvSpPr>
          <p:cNvPr id="6" name="Text 2"/>
          <p:cNvSpPr/>
          <p:nvPr/>
        </p:nvSpPr>
        <p:spPr>
          <a:xfrm>
            <a:off x="6176724" y="1769150"/>
            <a:ext cx="7763351" cy="631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553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Blood Base is poised to revolutionize blood management, fostering a safer and more efficient blood supply chain for hospitals and patients alike.</a:t>
            </a:r>
            <a:endParaRPr lang="en-US" sz="1553" dirty="0"/>
          </a:p>
        </p:txBody>
      </p:sp>
      <p:sp>
        <p:nvSpPr>
          <p:cNvPr id="7" name="Shape 3"/>
          <p:cNvSpPr/>
          <p:nvPr/>
        </p:nvSpPr>
        <p:spPr>
          <a:xfrm>
            <a:off x="6461046" y="2622233"/>
            <a:ext cx="22860" cy="4750237"/>
          </a:xfrm>
          <a:prstGeom prst="roundRect">
            <a:avLst>
              <a:gd name="adj" fmla="val 362386"/>
            </a:avLst>
          </a:prstGeom>
          <a:solidFill>
            <a:srgbClr val="CECEC9"/>
          </a:solidFill>
          <a:ln/>
        </p:spPr>
      </p:sp>
      <p:sp>
        <p:nvSpPr>
          <p:cNvPr id="8" name="Shape 4"/>
          <p:cNvSpPr/>
          <p:nvPr/>
        </p:nvSpPr>
        <p:spPr>
          <a:xfrm>
            <a:off x="6671489" y="3054429"/>
            <a:ext cx="690324" cy="22860"/>
          </a:xfrm>
          <a:prstGeom prst="roundRect">
            <a:avLst>
              <a:gd name="adj" fmla="val 362386"/>
            </a:avLst>
          </a:prstGeom>
          <a:solidFill>
            <a:srgbClr val="CECEC9"/>
          </a:solidFill>
          <a:ln/>
        </p:spPr>
      </p:sp>
      <p:sp>
        <p:nvSpPr>
          <p:cNvPr id="9" name="Shape 5"/>
          <p:cNvSpPr/>
          <p:nvPr/>
        </p:nvSpPr>
        <p:spPr>
          <a:xfrm>
            <a:off x="6250603" y="2844046"/>
            <a:ext cx="443746" cy="443746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408837" y="2917984"/>
            <a:ext cx="127159" cy="295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0"/>
              </a:lnSpc>
              <a:buNone/>
            </a:pPr>
            <a:r>
              <a:rPr lang="en-US" sz="233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330" dirty="0"/>
          </a:p>
        </p:txBody>
      </p:sp>
      <p:sp>
        <p:nvSpPr>
          <p:cNvPr id="11" name="Text 7"/>
          <p:cNvSpPr/>
          <p:nvPr/>
        </p:nvSpPr>
        <p:spPr>
          <a:xfrm>
            <a:off x="7557254" y="2819400"/>
            <a:ext cx="2465427" cy="3081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27"/>
              </a:lnSpc>
              <a:buNone/>
            </a:pPr>
            <a:r>
              <a:rPr lang="en-US" sz="194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Pilot Deployment</a:t>
            </a:r>
            <a:endParaRPr lang="en-US" sz="1941" dirty="0"/>
          </a:p>
        </p:txBody>
      </p:sp>
      <p:sp>
        <p:nvSpPr>
          <p:cNvPr id="12" name="Text 8"/>
          <p:cNvSpPr/>
          <p:nvPr/>
        </p:nvSpPr>
        <p:spPr>
          <a:xfrm>
            <a:off x="7557254" y="3245763"/>
            <a:ext cx="6382822" cy="631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553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We plan to conduct a pilot deployment in a limited number of hospitals to gather feedback and refine our platform.</a:t>
            </a:r>
            <a:endParaRPr lang="en-US" sz="1553" dirty="0"/>
          </a:p>
        </p:txBody>
      </p:sp>
      <p:sp>
        <p:nvSpPr>
          <p:cNvPr id="13" name="Shape 9"/>
          <p:cNvSpPr/>
          <p:nvPr/>
        </p:nvSpPr>
        <p:spPr>
          <a:xfrm>
            <a:off x="6671489" y="4703564"/>
            <a:ext cx="690324" cy="22860"/>
          </a:xfrm>
          <a:prstGeom prst="roundRect">
            <a:avLst>
              <a:gd name="adj" fmla="val 362386"/>
            </a:avLst>
          </a:prstGeom>
          <a:solidFill>
            <a:srgbClr val="CECEC9"/>
          </a:solidFill>
          <a:ln/>
        </p:spPr>
      </p:sp>
      <p:sp>
        <p:nvSpPr>
          <p:cNvPr id="14" name="Shape 10"/>
          <p:cNvSpPr/>
          <p:nvPr/>
        </p:nvSpPr>
        <p:spPr>
          <a:xfrm>
            <a:off x="6250603" y="4493181"/>
            <a:ext cx="443746" cy="443746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389787" y="4567118"/>
            <a:ext cx="165259" cy="295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0"/>
              </a:lnSpc>
              <a:buNone/>
            </a:pPr>
            <a:r>
              <a:rPr lang="en-US" sz="233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330" dirty="0"/>
          </a:p>
        </p:txBody>
      </p:sp>
      <p:sp>
        <p:nvSpPr>
          <p:cNvPr id="16" name="Text 12"/>
          <p:cNvSpPr/>
          <p:nvPr/>
        </p:nvSpPr>
        <p:spPr>
          <a:xfrm>
            <a:off x="7557254" y="4468535"/>
            <a:ext cx="2465427" cy="3081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27"/>
              </a:lnSpc>
              <a:buNone/>
            </a:pPr>
            <a:r>
              <a:rPr lang="en-US" sz="194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Public Release</a:t>
            </a:r>
            <a:endParaRPr lang="en-US" sz="1941" dirty="0"/>
          </a:p>
        </p:txBody>
      </p:sp>
      <p:sp>
        <p:nvSpPr>
          <p:cNvPr id="17" name="Text 13"/>
          <p:cNvSpPr/>
          <p:nvPr/>
        </p:nvSpPr>
        <p:spPr>
          <a:xfrm>
            <a:off x="7557254" y="4894897"/>
            <a:ext cx="6382822" cy="631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553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Once the pilot deployment is successful, we aim to launch Blood Base to a broader audience of hospitals and blood banks.</a:t>
            </a:r>
            <a:endParaRPr lang="en-US" sz="1553" dirty="0"/>
          </a:p>
        </p:txBody>
      </p:sp>
      <p:sp>
        <p:nvSpPr>
          <p:cNvPr id="18" name="Shape 14"/>
          <p:cNvSpPr/>
          <p:nvPr/>
        </p:nvSpPr>
        <p:spPr>
          <a:xfrm>
            <a:off x="6671489" y="6352699"/>
            <a:ext cx="690324" cy="22860"/>
          </a:xfrm>
          <a:prstGeom prst="roundRect">
            <a:avLst>
              <a:gd name="adj" fmla="val 362386"/>
            </a:avLst>
          </a:prstGeom>
          <a:solidFill>
            <a:srgbClr val="CECEC9"/>
          </a:solidFill>
          <a:ln/>
        </p:spPr>
      </p:sp>
      <p:sp>
        <p:nvSpPr>
          <p:cNvPr id="19" name="Shape 15"/>
          <p:cNvSpPr/>
          <p:nvPr/>
        </p:nvSpPr>
        <p:spPr>
          <a:xfrm>
            <a:off x="6250603" y="6142315"/>
            <a:ext cx="443746" cy="443746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6390858" y="6216253"/>
            <a:ext cx="163235" cy="295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0"/>
              </a:lnSpc>
              <a:buNone/>
            </a:pPr>
            <a:r>
              <a:rPr lang="en-US" sz="233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330" dirty="0"/>
          </a:p>
        </p:txBody>
      </p:sp>
      <p:sp>
        <p:nvSpPr>
          <p:cNvPr id="21" name="Text 17"/>
          <p:cNvSpPr/>
          <p:nvPr/>
        </p:nvSpPr>
        <p:spPr>
          <a:xfrm>
            <a:off x="7557254" y="6117669"/>
            <a:ext cx="2465427" cy="3081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27"/>
              </a:lnSpc>
              <a:buNone/>
            </a:pPr>
            <a:r>
              <a:rPr lang="en-US" sz="194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Ongoing Development</a:t>
            </a:r>
            <a:endParaRPr lang="en-US" sz="1941" dirty="0"/>
          </a:p>
        </p:txBody>
      </p:sp>
      <p:sp>
        <p:nvSpPr>
          <p:cNvPr id="22" name="Text 18"/>
          <p:cNvSpPr/>
          <p:nvPr/>
        </p:nvSpPr>
        <p:spPr>
          <a:xfrm>
            <a:off x="7557254" y="6544032"/>
            <a:ext cx="6382822" cy="631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553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We are committed to continuously improving Blood Base, adding new features and functionalities based on user feedback.</a:t>
            </a:r>
            <a:endParaRPr lang="en-US" sz="155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70784" y="618053"/>
            <a:ext cx="5603200" cy="700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15"/>
              </a:lnSpc>
              <a:buNone/>
            </a:pPr>
            <a:r>
              <a:rPr lang="en-US" sz="4412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About Blood Base</a:t>
            </a:r>
            <a:endParaRPr lang="en-US" sz="4412" dirty="0"/>
          </a:p>
        </p:txBody>
      </p:sp>
      <p:sp>
        <p:nvSpPr>
          <p:cNvPr id="6" name="Text 2"/>
          <p:cNvSpPr/>
          <p:nvPr/>
        </p:nvSpPr>
        <p:spPr>
          <a:xfrm>
            <a:off x="6270784" y="1654493"/>
            <a:ext cx="7575233" cy="10754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4"/>
              </a:lnSpc>
              <a:buNone/>
            </a:pPr>
            <a:r>
              <a:rPr lang="en-US" sz="176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Blood Base centralizes blood donation and request information, creating a virtual network between hospitals and blood banks for streamlined blood acquisition.</a:t>
            </a:r>
            <a:endParaRPr lang="en-US" sz="1765" dirty="0"/>
          </a:p>
        </p:txBody>
      </p:sp>
      <p:sp>
        <p:nvSpPr>
          <p:cNvPr id="7" name="Shape 3"/>
          <p:cNvSpPr/>
          <p:nvPr/>
        </p:nvSpPr>
        <p:spPr>
          <a:xfrm>
            <a:off x="6270784" y="2982039"/>
            <a:ext cx="3675578" cy="2740462"/>
          </a:xfrm>
          <a:prstGeom prst="roundRect">
            <a:avLst>
              <a:gd name="adj" fmla="val 3435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502479" y="3213735"/>
            <a:ext cx="2801541" cy="3501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58"/>
              </a:lnSpc>
              <a:buNone/>
            </a:pPr>
            <a:r>
              <a:rPr lang="en-US" sz="2206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Transparency</a:t>
            </a:r>
            <a:endParaRPr lang="en-US" sz="2206" dirty="0"/>
          </a:p>
        </p:txBody>
      </p:sp>
      <p:sp>
        <p:nvSpPr>
          <p:cNvPr id="9" name="Text 5"/>
          <p:cNvSpPr/>
          <p:nvPr/>
        </p:nvSpPr>
        <p:spPr>
          <a:xfrm>
            <a:off x="6502479" y="3698319"/>
            <a:ext cx="3212187" cy="17924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4"/>
              </a:lnSpc>
              <a:buNone/>
            </a:pPr>
            <a:r>
              <a:rPr lang="en-US" sz="176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Blood Base provides real-time insights into blood availability, enhancing transparency across the blood supply chain for hospitals and patients.</a:t>
            </a:r>
            <a:endParaRPr lang="en-US" sz="1765" dirty="0"/>
          </a:p>
        </p:txBody>
      </p:sp>
      <p:sp>
        <p:nvSpPr>
          <p:cNvPr id="10" name="Shape 6"/>
          <p:cNvSpPr/>
          <p:nvPr/>
        </p:nvSpPr>
        <p:spPr>
          <a:xfrm>
            <a:off x="10170438" y="2982039"/>
            <a:ext cx="3675578" cy="2740462"/>
          </a:xfrm>
          <a:prstGeom prst="roundRect">
            <a:avLst>
              <a:gd name="adj" fmla="val 3435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10402133" y="3213735"/>
            <a:ext cx="2801541" cy="3501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58"/>
              </a:lnSpc>
              <a:buNone/>
            </a:pPr>
            <a:r>
              <a:rPr lang="en-US" sz="2206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Accessibility</a:t>
            </a:r>
            <a:endParaRPr lang="en-US" sz="2206" dirty="0"/>
          </a:p>
        </p:txBody>
      </p:sp>
      <p:sp>
        <p:nvSpPr>
          <p:cNvPr id="12" name="Text 8"/>
          <p:cNvSpPr/>
          <p:nvPr/>
        </p:nvSpPr>
        <p:spPr>
          <a:xfrm>
            <a:off x="10402133" y="3698319"/>
            <a:ext cx="3212187" cy="17924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4"/>
              </a:lnSpc>
              <a:buNone/>
            </a:pPr>
            <a:r>
              <a:rPr lang="en-US" sz="176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By simplifying blood requests, Blood Base improves accessibility for hospitals, mitigating the risk of blood shortages.</a:t>
            </a:r>
            <a:endParaRPr lang="en-US" sz="1765" dirty="0"/>
          </a:p>
        </p:txBody>
      </p:sp>
      <p:sp>
        <p:nvSpPr>
          <p:cNvPr id="13" name="Shape 9"/>
          <p:cNvSpPr/>
          <p:nvPr/>
        </p:nvSpPr>
        <p:spPr>
          <a:xfrm>
            <a:off x="6270784" y="5946577"/>
            <a:ext cx="7575233" cy="1664970"/>
          </a:xfrm>
          <a:prstGeom prst="roundRect">
            <a:avLst>
              <a:gd name="adj" fmla="val 5654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502479" y="6178272"/>
            <a:ext cx="2801541" cy="3501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58"/>
              </a:lnSpc>
              <a:buNone/>
            </a:pPr>
            <a:r>
              <a:rPr lang="en-US" sz="2206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Safety</a:t>
            </a:r>
            <a:endParaRPr lang="en-US" sz="2206" dirty="0"/>
          </a:p>
        </p:txBody>
      </p:sp>
      <p:sp>
        <p:nvSpPr>
          <p:cNvPr id="15" name="Text 11"/>
          <p:cNvSpPr/>
          <p:nvPr/>
        </p:nvSpPr>
        <p:spPr>
          <a:xfrm>
            <a:off x="6502479" y="6662857"/>
            <a:ext cx="7111841" cy="7169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4"/>
              </a:lnSpc>
              <a:buNone/>
            </a:pPr>
            <a:r>
              <a:rPr lang="en-US" sz="176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Our platform verifies the origin and condition of blood donations, ensuring safety and building trust within the blood supply chain.</a:t>
            </a:r>
            <a:endParaRPr lang="en-US" sz="176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8D793F-6DC9-4744-9615-428F4B1A8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518" y="-65519"/>
            <a:ext cx="2767796" cy="27677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1192" y="1147916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13086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928652" y="2294869"/>
            <a:ext cx="4261842" cy="5328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95"/>
              </a:lnSpc>
              <a:buNone/>
            </a:pPr>
            <a:r>
              <a:rPr lang="en-US" sz="3356" dirty="0">
                <a:solidFill>
                  <a:srgbClr val="312F2B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TEAM BEHIND THE IDEA</a:t>
            </a:r>
            <a:endParaRPr lang="en-US" sz="335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1119384" y="2908945"/>
            <a:ext cx="11272718" cy="5455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48"/>
              </a:lnSpc>
              <a:buNone/>
            </a:pPr>
            <a:r>
              <a:rPr lang="en-US" sz="134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Dedicated members behind the idea of revolutionizing the catered problem</a:t>
            </a:r>
            <a:endParaRPr lang="en-US" sz="1342" dirty="0"/>
          </a:p>
        </p:txBody>
      </p:sp>
      <p:sp>
        <p:nvSpPr>
          <p:cNvPr id="7" name="Shape 3"/>
          <p:cNvSpPr/>
          <p:nvPr/>
        </p:nvSpPr>
        <p:spPr>
          <a:xfrm>
            <a:off x="1678781" y="7815978"/>
            <a:ext cx="11272718" cy="22860"/>
          </a:xfrm>
          <a:prstGeom prst="roundRect">
            <a:avLst>
              <a:gd name="adj" fmla="val 313211"/>
            </a:avLst>
          </a:prstGeom>
          <a:solidFill>
            <a:srgbClr val="CECEC9"/>
          </a:solidFill>
          <a:ln/>
        </p:spPr>
      </p:sp>
      <p:sp>
        <p:nvSpPr>
          <p:cNvPr id="8" name="Shape 4"/>
          <p:cNvSpPr/>
          <p:nvPr/>
        </p:nvSpPr>
        <p:spPr>
          <a:xfrm>
            <a:off x="2837497" y="6818639"/>
            <a:ext cx="22860" cy="596622"/>
          </a:xfrm>
          <a:prstGeom prst="roundRect">
            <a:avLst>
              <a:gd name="adj" fmla="val 313211"/>
            </a:avLst>
          </a:prstGeom>
          <a:solidFill>
            <a:srgbClr val="CECEC9"/>
          </a:solidFill>
          <a:ln/>
        </p:spPr>
      </p:sp>
      <p:sp>
        <p:nvSpPr>
          <p:cNvPr id="9" name="Shape 5"/>
          <p:cNvSpPr/>
          <p:nvPr/>
        </p:nvSpPr>
        <p:spPr>
          <a:xfrm rot="10800000">
            <a:off x="2668608" y="7365460"/>
            <a:ext cx="383500" cy="383500"/>
          </a:xfrm>
          <a:prstGeom prst="roundRect">
            <a:avLst>
              <a:gd name="adj" fmla="val 1867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2805410" y="7417526"/>
            <a:ext cx="109895" cy="255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13"/>
              </a:lnSpc>
              <a:buNone/>
            </a:pPr>
            <a:r>
              <a:rPr lang="en-US" sz="201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013" dirty="0"/>
          </a:p>
        </p:txBody>
      </p:sp>
      <p:sp>
        <p:nvSpPr>
          <p:cNvPr id="11" name="Text 7"/>
          <p:cNvSpPr/>
          <p:nvPr/>
        </p:nvSpPr>
        <p:spPr>
          <a:xfrm>
            <a:off x="1737716" y="6501639"/>
            <a:ext cx="2245281" cy="266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97"/>
              </a:lnSpc>
              <a:buNone/>
            </a:pPr>
            <a:r>
              <a:rPr lang="en-US" sz="1678" dirty="0">
                <a:solidFill>
                  <a:srgbClr val="272525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</a:rPr>
              <a:t>Huzaifa K21-3559</a:t>
            </a:r>
            <a:endParaRPr lang="en-US" sz="1678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</a:endParaRPr>
          </a:p>
        </p:txBody>
      </p:sp>
      <p:sp>
        <p:nvSpPr>
          <p:cNvPr id="13" name="Shape 9"/>
          <p:cNvSpPr/>
          <p:nvPr/>
        </p:nvSpPr>
        <p:spPr>
          <a:xfrm rot="10800000">
            <a:off x="7303532" y="6858449"/>
            <a:ext cx="22860" cy="596622"/>
          </a:xfrm>
          <a:prstGeom prst="roundRect">
            <a:avLst>
              <a:gd name="adj" fmla="val 313211"/>
            </a:avLst>
          </a:prstGeom>
          <a:solidFill>
            <a:srgbClr val="CECEC9"/>
          </a:solidFill>
          <a:ln/>
        </p:spPr>
      </p:sp>
      <p:sp>
        <p:nvSpPr>
          <p:cNvPr id="14" name="Shape 10"/>
          <p:cNvSpPr/>
          <p:nvPr/>
        </p:nvSpPr>
        <p:spPr>
          <a:xfrm>
            <a:off x="7134642" y="7357944"/>
            <a:ext cx="383500" cy="383500"/>
          </a:xfrm>
          <a:prstGeom prst="roundRect">
            <a:avLst>
              <a:gd name="adj" fmla="val 1867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7260935" y="7406547"/>
            <a:ext cx="142875" cy="255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13"/>
              </a:lnSpc>
              <a:buNone/>
            </a:pPr>
            <a:r>
              <a:rPr lang="en-US" sz="201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013" dirty="0"/>
          </a:p>
        </p:txBody>
      </p:sp>
      <p:sp>
        <p:nvSpPr>
          <p:cNvPr id="18" name="Shape 14"/>
          <p:cNvSpPr/>
          <p:nvPr/>
        </p:nvSpPr>
        <p:spPr>
          <a:xfrm>
            <a:off x="11754507" y="6828594"/>
            <a:ext cx="22860" cy="596622"/>
          </a:xfrm>
          <a:prstGeom prst="roundRect">
            <a:avLst>
              <a:gd name="adj" fmla="val 313211"/>
            </a:avLst>
          </a:prstGeom>
          <a:solidFill>
            <a:srgbClr val="CECEC9"/>
          </a:solidFill>
          <a:ln/>
        </p:spPr>
      </p:sp>
      <p:sp>
        <p:nvSpPr>
          <p:cNvPr id="19" name="Shape 15"/>
          <p:cNvSpPr/>
          <p:nvPr/>
        </p:nvSpPr>
        <p:spPr>
          <a:xfrm>
            <a:off x="11577816" y="7395211"/>
            <a:ext cx="383500" cy="383500"/>
          </a:xfrm>
          <a:prstGeom prst="roundRect">
            <a:avLst>
              <a:gd name="adj" fmla="val 1867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11699021" y="7429337"/>
            <a:ext cx="141089" cy="255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13"/>
              </a:lnSpc>
              <a:buNone/>
            </a:pPr>
            <a:r>
              <a:rPr lang="en-US" sz="201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013" dirty="0"/>
          </a:p>
        </p:txBody>
      </p:sp>
      <p:sp>
        <p:nvSpPr>
          <p:cNvPr id="21" name="Text 17"/>
          <p:cNvSpPr/>
          <p:nvPr/>
        </p:nvSpPr>
        <p:spPr>
          <a:xfrm>
            <a:off x="10774679" y="6552296"/>
            <a:ext cx="2130862" cy="266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97"/>
              </a:lnSpc>
              <a:buNone/>
            </a:pPr>
            <a:r>
              <a:rPr lang="en-US" sz="1678" dirty="0" err="1">
                <a:solidFill>
                  <a:srgbClr val="27252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Robas</a:t>
            </a:r>
            <a:r>
              <a:rPr lang="en-US" sz="1678" dirty="0">
                <a:solidFill>
                  <a:srgbClr val="27252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Ahmed Shah K21-3613</a:t>
            </a:r>
            <a:endParaRPr lang="en-US" sz="1678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 18"/>
          <p:cNvSpPr/>
          <p:nvPr/>
        </p:nvSpPr>
        <p:spPr>
          <a:xfrm>
            <a:off x="6106071" y="6548620"/>
            <a:ext cx="2440641" cy="5455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48"/>
              </a:lnSpc>
              <a:buNone/>
            </a:pPr>
            <a:r>
              <a:rPr lang="en-US" sz="1680" dirty="0">
                <a:solidFill>
                  <a:srgbClr val="272525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</a:rPr>
              <a:t>Yusra </a:t>
            </a:r>
            <a:r>
              <a:rPr lang="en-US" sz="1680" dirty="0" err="1">
                <a:solidFill>
                  <a:srgbClr val="272525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</a:rPr>
              <a:t>Sohail</a:t>
            </a:r>
            <a:r>
              <a:rPr lang="en-US" sz="1680" dirty="0">
                <a:solidFill>
                  <a:srgbClr val="272525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</a:rPr>
              <a:t> Siddiqui K21-3446</a:t>
            </a:r>
            <a:endParaRPr lang="en-US" sz="168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65CBBB2-4A59-4DD4-A526-388EDA523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924" y="3731658"/>
            <a:ext cx="2652972" cy="26529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E6477A6-4497-48CE-9718-1E8E0FD67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4507" y="-662939"/>
            <a:ext cx="3376497" cy="337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0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58C635F-D297-40E1-97CF-FAD81FA13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945" y="2047429"/>
            <a:ext cx="4455021" cy="4455021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91452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6172438" y="2958345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793790" y="793552"/>
            <a:ext cx="5670947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Problem We Solve</a:t>
            </a:r>
            <a:endParaRPr lang="en-US" sz="4465" dirty="0"/>
          </a:p>
        </p:txBody>
      </p:sp>
      <p:sp>
        <p:nvSpPr>
          <p:cNvPr id="6" name="Text 2"/>
          <p:cNvSpPr/>
          <p:nvPr/>
        </p:nvSpPr>
        <p:spPr>
          <a:xfrm>
            <a:off x="780589" y="1627912"/>
            <a:ext cx="7556421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Traditional blood donation and request processes often lack transparency and efficiency, resulting in delays, shortages, and complications for hospitals.</a:t>
            </a:r>
            <a:endParaRPr lang="en-US" sz="1786" dirty="0"/>
          </a:p>
        </p:txBody>
      </p:sp>
      <p:sp>
        <p:nvSpPr>
          <p:cNvPr id="7" name="Shape 3"/>
          <p:cNvSpPr/>
          <p:nvPr/>
        </p:nvSpPr>
        <p:spPr>
          <a:xfrm>
            <a:off x="793790" y="307859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975836" y="3163610"/>
            <a:ext cx="146209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79" dirty="0"/>
          </a:p>
        </p:txBody>
      </p:sp>
      <p:sp>
        <p:nvSpPr>
          <p:cNvPr id="9" name="Text 5"/>
          <p:cNvSpPr/>
          <p:nvPr/>
        </p:nvSpPr>
        <p:spPr>
          <a:xfrm>
            <a:off x="1530906" y="3078599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Lack of Transparency</a:t>
            </a:r>
            <a:endParaRPr lang="en-US" sz="2233" dirty="0"/>
          </a:p>
        </p:txBody>
      </p:sp>
      <p:sp>
        <p:nvSpPr>
          <p:cNvPr id="10" name="Text 6"/>
          <p:cNvSpPr/>
          <p:nvPr/>
        </p:nvSpPr>
        <p:spPr>
          <a:xfrm>
            <a:off x="1530906" y="3569018"/>
            <a:ext cx="2927747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Limited visibility into blood availability, origin, and quality makes it challenging to make informed decisions.</a:t>
            </a:r>
            <a:endParaRPr lang="en-US" sz="1786" dirty="0"/>
          </a:p>
        </p:txBody>
      </p:sp>
      <p:sp>
        <p:nvSpPr>
          <p:cNvPr id="11" name="Shape 7"/>
          <p:cNvSpPr/>
          <p:nvPr/>
        </p:nvSpPr>
        <p:spPr>
          <a:xfrm>
            <a:off x="4685467" y="307859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4845606" y="3163610"/>
            <a:ext cx="190024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79" dirty="0"/>
          </a:p>
        </p:txBody>
      </p:sp>
      <p:sp>
        <p:nvSpPr>
          <p:cNvPr id="13" name="Text 9"/>
          <p:cNvSpPr/>
          <p:nvPr/>
        </p:nvSpPr>
        <p:spPr>
          <a:xfrm>
            <a:off x="5422583" y="3078599"/>
            <a:ext cx="2927747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Inefficient Communication</a:t>
            </a:r>
            <a:endParaRPr lang="en-US" sz="2233" dirty="0"/>
          </a:p>
        </p:txBody>
      </p:sp>
      <p:sp>
        <p:nvSpPr>
          <p:cNvPr id="14" name="Text 10"/>
          <p:cNvSpPr/>
          <p:nvPr/>
        </p:nvSpPr>
        <p:spPr>
          <a:xfrm>
            <a:off x="5422583" y="3923348"/>
            <a:ext cx="2927747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Outdated communication methods often lead to delays in connecting hospitals with suitable blood donors and banks.</a:t>
            </a:r>
            <a:endParaRPr lang="en-US" sz="1786" dirty="0"/>
          </a:p>
        </p:txBody>
      </p:sp>
      <p:sp>
        <p:nvSpPr>
          <p:cNvPr id="15" name="Shape 11"/>
          <p:cNvSpPr/>
          <p:nvPr/>
        </p:nvSpPr>
        <p:spPr>
          <a:xfrm>
            <a:off x="793790" y="621982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55000" y="6304836"/>
            <a:ext cx="187762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79" dirty="0"/>
          </a:p>
        </p:txBody>
      </p:sp>
      <p:sp>
        <p:nvSpPr>
          <p:cNvPr id="17" name="Text 13"/>
          <p:cNvSpPr/>
          <p:nvPr/>
        </p:nvSpPr>
        <p:spPr>
          <a:xfrm>
            <a:off x="1530906" y="621982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Risk of Contamination</a:t>
            </a:r>
            <a:endParaRPr lang="en-US" sz="2233" dirty="0"/>
          </a:p>
        </p:txBody>
      </p:sp>
      <p:sp>
        <p:nvSpPr>
          <p:cNvPr id="18" name="Text 14"/>
          <p:cNvSpPr/>
          <p:nvPr/>
        </p:nvSpPr>
        <p:spPr>
          <a:xfrm>
            <a:off x="1530906" y="6710243"/>
            <a:ext cx="6819305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Unverified blood sources and inadequate tracking systems can pose significant safety risks.</a:t>
            </a:r>
            <a:endParaRPr lang="en-US" sz="178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1199" y="2126456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924401" y="605314"/>
            <a:ext cx="4261842" cy="5328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95"/>
              </a:lnSpc>
              <a:buNone/>
            </a:pPr>
            <a:r>
              <a:rPr lang="en-US" sz="3356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Our Solution</a:t>
            </a:r>
            <a:endParaRPr lang="en-US" sz="3356" dirty="0"/>
          </a:p>
        </p:txBody>
      </p:sp>
      <p:sp>
        <p:nvSpPr>
          <p:cNvPr id="6" name="Text 2"/>
          <p:cNvSpPr/>
          <p:nvPr/>
        </p:nvSpPr>
        <p:spPr>
          <a:xfrm>
            <a:off x="924401" y="1193543"/>
            <a:ext cx="11272718" cy="5455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48"/>
              </a:lnSpc>
              <a:buNone/>
            </a:pPr>
            <a:r>
              <a:rPr lang="en-US" sz="134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Blood Base tackles these challenges by providing a secure and user-friendly platform that streamlines blood management, enhances transparency, and ensures blood safety.</a:t>
            </a:r>
            <a:endParaRPr lang="en-US" sz="1342" dirty="0"/>
          </a:p>
        </p:txBody>
      </p:sp>
      <p:sp>
        <p:nvSpPr>
          <p:cNvPr id="7" name="Shape 3"/>
          <p:cNvSpPr/>
          <p:nvPr/>
        </p:nvSpPr>
        <p:spPr>
          <a:xfrm>
            <a:off x="1678781" y="5943005"/>
            <a:ext cx="11272718" cy="22860"/>
          </a:xfrm>
          <a:prstGeom prst="roundRect">
            <a:avLst>
              <a:gd name="adj" fmla="val 313211"/>
            </a:avLst>
          </a:prstGeom>
          <a:solidFill>
            <a:srgbClr val="CECEC9"/>
          </a:solidFill>
          <a:ln/>
        </p:spPr>
      </p:sp>
      <p:sp>
        <p:nvSpPr>
          <p:cNvPr id="8" name="Shape 4"/>
          <p:cNvSpPr/>
          <p:nvPr/>
        </p:nvSpPr>
        <p:spPr>
          <a:xfrm>
            <a:off x="4442817" y="5346442"/>
            <a:ext cx="22860" cy="596622"/>
          </a:xfrm>
          <a:prstGeom prst="roundRect">
            <a:avLst>
              <a:gd name="adj" fmla="val 313211"/>
            </a:avLst>
          </a:prstGeom>
          <a:solidFill>
            <a:srgbClr val="CECEC9"/>
          </a:solidFill>
          <a:ln/>
        </p:spPr>
      </p:sp>
      <p:sp>
        <p:nvSpPr>
          <p:cNvPr id="9" name="Shape 5"/>
          <p:cNvSpPr/>
          <p:nvPr/>
        </p:nvSpPr>
        <p:spPr>
          <a:xfrm>
            <a:off x="4262557" y="5751255"/>
            <a:ext cx="383500" cy="383500"/>
          </a:xfrm>
          <a:prstGeom prst="roundRect">
            <a:avLst>
              <a:gd name="adj" fmla="val 1867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4399359" y="5815072"/>
            <a:ext cx="109895" cy="255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13"/>
              </a:lnSpc>
              <a:buNone/>
            </a:pPr>
            <a:r>
              <a:rPr lang="en-US" sz="201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013" dirty="0"/>
          </a:p>
        </p:txBody>
      </p:sp>
      <p:sp>
        <p:nvSpPr>
          <p:cNvPr id="11" name="Text 7"/>
          <p:cNvSpPr/>
          <p:nvPr/>
        </p:nvSpPr>
        <p:spPr>
          <a:xfrm>
            <a:off x="3331726" y="4261723"/>
            <a:ext cx="2245281" cy="266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97"/>
              </a:lnSpc>
              <a:buNone/>
            </a:pPr>
            <a:r>
              <a:rPr lang="en-US" sz="167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Donation &amp; Verification</a:t>
            </a:r>
            <a:endParaRPr lang="en-US" sz="1678" dirty="0"/>
          </a:p>
        </p:txBody>
      </p:sp>
      <p:sp>
        <p:nvSpPr>
          <p:cNvPr id="12" name="Text 8"/>
          <p:cNvSpPr/>
          <p:nvPr/>
        </p:nvSpPr>
        <p:spPr>
          <a:xfrm>
            <a:off x="1849160" y="4630341"/>
            <a:ext cx="5210413" cy="5455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48"/>
              </a:lnSpc>
              <a:buNone/>
            </a:pPr>
            <a:r>
              <a:rPr lang="en-US" sz="134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Donors register and donate through our platform, with each blood bottle meticulously verified and tracked.</a:t>
            </a:r>
            <a:endParaRPr lang="en-US" sz="1342" dirty="0"/>
          </a:p>
        </p:txBody>
      </p:sp>
      <p:sp>
        <p:nvSpPr>
          <p:cNvPr id="13" name="Shape 9"/>
          <p:cNvSpPr/>
          <p:nvPr/>
        </p:nvSpPr>
        <p:spPr>
          <a:xfrm>
            <a:off x="7303532" y="5942945"/>
            <a:ext cx="22860" cy="596622"/>
          </a:xfrm>
          <a:prstGeom prst="roundRect">
            <a:avLst>
              <a:gd name="adj" fmla="val 313211"/>
            </a:avLst>
          </a:prstGeom>
          <a:solidFill>
            <a:srgbClr val="CECEC9"/>
          </a:solidFill>
          <a:ln/>
        </p:spPr>
      </p:sp>
      <p:sp>
        <p:nvSpPr>
          <p:cNvPr id="14" name="Shape 10"/>
          <p:cNvSpPr/>
          <p:nvPr/>
        </p:nvSpPr>
        <p:spPr>
          <a:xfrm>
            <a:off x="7123271" y="5751255"/>
            <a:ext cx="383500" cy="383500"/>
          </a:xfrm>
          <a:prstGeom prst="roundRect">
            <a:avLst>
              <a:gd name="adj" fmla="val 1867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7243524" y="5815072"/>
            <a:ext cx="142875" cy="255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13"/>
              </a:lnSpc>
              <a:buNone/>
            </a:pPr>
            <a:r>
              <a:rPr lang="en-US" sz="201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013" dirty="0"/>
          </a:p>
        </p:txBody>
      </p:sp>
      <p:sp>
        <p:nvSpPr>
          <p:cNvPr id="16" name="Text 12"/>
          <p:cNvSpPr/>
          <p:nvPr/>
        </p:nvSpPr>
        <p:spPr>
          <a:xfrm>
            <a:off x="6249591" y="6710124"/>
            <a:ext cx="2130862" cy="266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97"/>
              </a:lnSpc>
              <a:buNone/>
            </a:pPr>
            <a:r>
              <a:rPr lang="en-US" sz="167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Hospital Requests</a:t>
            </a:r>
            <a:endParaRPr lang="en-US" sz="1678" dirty="0"/>
          </a:p>
        </p:txBody>
      </p:sp>
      <p:sp>
        <p:nvSpPr>
          <p:cNvPr id="17" name="Text 13"/>
          <p:cNvSpPr/>
          <p:nvPr/>
        </p:nvSpPr>
        <p:spPr>
          <a:xfrm>
            <a:off x="4709874" y="7078742"/>
            <a:ext cx="5210413" cy="5455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48"/>
              </a:lnSpc>
              <a:buNone/>
            </a:pPr>
            <a:r>
              <a:rPr lang="en-US" sz="134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Hospitals request specific blood types through the platform, accessing real-time inventory information from verified blood banks.</a:t>
            </a:r>
            <a:endParaRPr lang="en-US" sz="1342" dirty="0"/>
          </a:p>
        </p:txBody>
      </p:sp>
      <p:sp>
        <p:nvSpPr>
          <p:cNvPr id="18" name="Shape 14"/>
          <p:cNvSpPr/>
          <p:nvPr/>
        </p:nvSpPr>
        <p:spPr>
          <a:xfrm>
            <a:off x="10164366" y="5346442"/>
            <a:ext cx="22860" cy="596622"/>
          </a:xfrm>
          <a:prstGeom prst="roundRect">
            <a:avLst>
              <a:gd name="adj" fmla="val 313211"/>
            </a:avLst>
          </a:prstGeom>
          <a:solidFill>
            <a:srgbClr val="CECEC9"/>
          </a:solidFill>
          <a:ln/>
        </p:spPr>
      </p:sp>
      <p:sp>
        <p:nvSpPr>
          <p:cNvPr id="19" name="Shape 15"/>
          <p:cNvSpPr/>
          <p:nvPr/>
        </p:nvSpPr>
        <p:spPr>
          <a:xfrm>
            <a:off x="9984105" y="5751255"/>
            <a:ext cx="383500" cy="383500"/>
          </a:xfrm>
          <a:prstGeom prst="roundRect">
            <a:avLst>
              <a:gd name="adj" fmla="val 1867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10105311" y="5815072"/>
            <a:ext cx="141089" cy="255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13"/>
              </a:lnSpc>
              <a:buNone/>
            </a:pPr>
            <a:r>
              <a:rPr lang="en-US" sz="201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013" dirty="0"/>
          </a:p>
        </p:txBody>
      </p:sp>
      <p:sp>
        <p:nvSpPr>
          <p:cNvPr id="21" name="Text 17"/>
          <p:cNvSpPr/>
          <p:nvPr/>
        </p:nvSpPr>
        <p:spPr>
          <a:xfrm>
            <a:off x="9110424" y="4261723"/>
            <a:ext cx="2130862" cy="266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97"/>
              </a:lnSpc>
              <a:buNone/>
            </a:pPr>
            <a:r>
              <a:rPr lang="en-US" sz="167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Matching &amp; Delivery</a:t>
            </a:r>
            <a:endParaRPr lang="en-US" sz="1678" dirty="0"/>
          </a:p>
        </p:txBody>
      </p:sp>
      <p:sp>
        <p:nvSpPr>
          <p:cNvPr id="22" name="Text 18"/>
          <p:cNvSpPr/>
          <p:nvPr/>
        </p:nvSpPr>
        <p:spPr>
          <a:xfrm>
            <a:off x="7570708" y="4630341"/>
            <a:ext cx="5210413" cy="5455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48"/>
              </a:lnSpc>
              <a:buNone/>
            </a:pPr>
            <a:r>
              <a:rPr lang="en-US" sz="134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platform facilitates the matching of blood requests with available donations, ensuring efficient delivery to hospitals.</a:t>
            </a:r>
            <a:endParaRPr lang="en-US" sz="134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1992749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Features</a:t>
            </a: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793790" y="3155156"/>
            <a:ext cx="130428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Blood Base offers a robust suite of features designed to optimize blood management, enhancing efficiency, transparency, and safety.</a:t>
            </a:r>
            <a:endParaRPr lang="en-US" sz="1786" dirty="0"/>
          </a:p>
        </p:txBody>
      </p:sp>
      <p:sp>
        <p:nvSpPr>
          <p:cNvPr id="6" name="Text 3"/>
          <p:cNvSpPr/>
          <p:nvPr/>
        </p:nvSpPr>
        <p:spPr>
          <a:xfrm>
            <a:off x="793790" y="400002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Blood Type Filtering</a:t>
            </a:r>
            <a:endParaRPr lang="en-US" sz="2233" dirty="0"/>
          </a:p>
        </p:txBody>
      </p:sp>
      <p:sp>
        <p:nvSpPr>
          <p:cNvPr id="7" name="Text 4"/>
          <p:cNvSpPr/>
          <p:nvPr/>
        </p:nvSpPr>
        <p:spPr>
          <a:xfrm>
            <a:off x="793790" y="4581168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Hospitals can filter blood requests by type, Rh factor, and other relevant criteria to find the perfect match.</a:t>
            </a:r>
            <a:endParaRPr lang="en-US" sz="1786" dirty="0"/>
          </a:p>
        </p:txBody>
      </p:sp>
      <p:sp>
        <p:nvSpPr>
          <p:cNvPr id="8" name="Text 5"/>
          <p:cNvSpPr/>
          <p:nvPr/>
        </p:nvSpPr>
        <p:spPr>
          <a:xfrm>
            <a:off x="5332928" y="400002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Real-Time Inventory</a:t>
            </a:r>
            <a:endParaRPr lang="en-US" sz="2233" dirty="0"/>
          </a:p>
        </p:txBody>
      </p:sp>
      <p:sp>
        <p:nvSpPr>
          <p:cNvPr id="9" name="Text 6"/>
          <p:cNvSpPr/>
          <p:nvPr/>
        </p:nvSpPr>
        <p:spPr>
          <a:xfrm>
            <a:off x="5332928" y="4581168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Hospitals have access to real-time inventory data, ensuring visibility into available blood units and their verification status.</a:t>
            </a:r>
            <a:endParaRPr lang="en-US" sz="1786" dirty="0"/>
          </a:p>
        </p:txBody>
      </p:sp>
      <p:sp>
        <p:nvSpPr>
          <p:cNvPr id="10" name="Text 7"/>
          <p:cNvSpPr/>
          <p:nvPr/>
        </p:nvSpPr>
        <p:spPr>
          <a:xfrm>
            <a:off x="9872067" y="400002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Geolocation Mapping</a:t>
            </a:r>
            <a:endParaRPr lang="en-US" sz="2233" dirty="0"/>
          </a:p>
        </p:txBody>
      </p:sp>
      <p:sp>
        <p:nvSpPr>
          <p:cNvPr id="11" name="Text 8"/>
          <p:cNvSpPr/>
          <p:nvPr/>
        </p:nvSpPr>
        <p:spPr>
          <a:xfrm>
            <a:off x="9872067" y="4581168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Google Maps API integration allows hospitals to locate nearby blood banks with verified blood bottles, minimizing travel time and delays.</a:t>
            </a:r>
            <a:endParaRPr lang="en-US" sz="178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92098" y="1007864"/>
            <a:ext cx="5460087" cy="5286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63"/>
              </a:lnSpc>
              <a:buNone/>
            </a:pPr>
            <a:r>
              <a:rPr lang="en-US" sz="333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Google Maps API Integration</a:t>
            </a:r>
            <a:endParaRPr lang="en-US" sz="3330" dirty="0"/>
          </a:p>
        </p:txBody>
      </p:sp>
      <p:sp>
        <p:nvSpPr>
          <p:cNvPr id="6" name="Text 2"/>
          <p:cNvSpPr/>
          <p:nvPr/>
        </p:nvSpPr>
        <p:spPr>
          <a:xfrm>
            <a:off x="592098" y="1790224"/>
            <a:ext cx="7959804" cy="5412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31"/>
              </a:lnSpc>
              <a:buNone/>
            </a:pPr>
            <a:r>
              <a:rPr lang="en-US" sz="133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Blood Base leverages Google Maps API to enable hospitals to locate nearby blood banks with verified blood bottles, streamlining the blood acquisition process.</a:t>
            </a:r>
            <a:endParaRPr lang="en-US" sz="1332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98" y="2521744"/>
            <a:ext cx="422910" cy="42291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92098" y="3113722"/>
            <a:ext cx="2114669" cy="2643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81"/>
              </a:lnSpc>
              <a:buNone/>
            </a:pPr>
            <a:r>
              <a:rPr lang="en-US" sz="1665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Geolocation Tracking</a:t>
            </a:r>
            <a:endParaRPr lang="en-US" sz="1665" dirty="0"/>
          </a:p>
        </p:txBody>
      </p:sp>
      <p:sp>
        <p:nvSpPr>
          <p:cNvPr id="9" name="Text 4"/>
          <p:cNvSpPr/>
          <p:nvPr/>
        </p:nvSpPr>
        <p:spPr>
          <a:xfrm>
            <a:off x="592098" y="3479483"/>
            <a:ext cx="7959804" cy="2706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31"/>
              </a:lnSpc>
              <a:buNone/>
            </a:pPr>
            <a:r>
              <a:rPr lang="en-US" sz="133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Hospitals can easily identify the nearest verified blood banks with available blood units.</a:t>
            </a:r>
            <a:endParaRPr lang="en-US" sz="1332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98" y="4257556"/>
            <a:ext cx="422910" cy="42291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92098" y="4849535"/>
            <a:ext cx="2114669" cy="2643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81"/>
              </a:lnSpc>
              <a:buNone/>
            </a:pPr>
            <a:r>
              <a:rPr lang="en-US" sz="1665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Blood Availability</a:t>
            </a:r>
            <a:endParaRPr lang="en-US" sz="1665" dirty="0"/>
          </a:p>
        </p:txBody>
      </p:sp>
      <p:sp>
        <p:nvSpPr>
          <p:cNvPr id="12" name="Text 6"/>
          <p:cNvSpPr/>
          <p:nvPr/>
        </p:nvSpPr>
        <p:spPr>
          <a:xfrm>
            <a:off x="592098" y="5215295"/>
            <a:ext cx="7959804" cy="2706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31"/>
              </a:lnSpc>
              <a:buNone/>
            </a:pPr>
            <a:r>
              <a:rPr lang="en-US" sz="133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map displays the number of verified and unverified blood bottles available at each blood bank.</a:t>
            </a:r>
            <a:endParaRPr lang="en-US" sz="1332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098" y="5993368"/>
            <a:ext cx="422910" cy="42291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92098" y="6585347"/>
            <a:ext cx="2114669" cy="2643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81"/>
              </a:lnSpc>
              <a:buNone/>
            </a:pPr>
            <a:r>
              <a:rPr lang="en-US" sz="1665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Hospital Location</a:t>
            </a:r>
            <a:endParaRPr lang="en-US" sz="1665" dirty="0"/>
          </a:p>
        </p:txBody>
      </p:sp>
      <p:sp>
        <p:nvSpPr>
          <p:cNvPr id="15" name="Text 8"/>
          <p:cNvSpPr/>
          <p:nvPr/>
        </p:nvSpPr>
        <p:spPr>
          <a:xfrm>
            <a:off x="592098" y="6951107"/>
            <a:ext cx="7959804" cy="2706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31"/>
              </a:lnSpc>
              <a:buNone/>
            </a:pPr>
            <a:r>
              <a:rPr lang="en-US" sz="133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Hospitals can share their location to enable blood banks to efficiently dispatch blood units.</a:t>
            </a:r>
            <a:endParaRPr lang="en-US" sz="133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6280190" y="1180267"/>
            <a:ext cx="75564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Verified and Unverified Blood Bottle Tracking</a:t>
            </a:r>
            <a:endParaRPr lang="en-US" sz="4465" dirty="0"/>
          </a:p>
        </p:txBody>
      </p:sp>
      <p:sp>
        <p:nvSpPr>
          <p:cNvPr id="6" name="Text 2"/>
          <p:cNvSpPr/>
          <p:nvPr/>
        </p:nvSpPr>
        <p:spPr>
          <a:xfrm>
            <a:off x="6280190" y="2937986"/>
            <a:ext cx="7556421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Blood Base implements a rigorous tracking system to monitor the origin, verification status, and location of blood bottles.</a:t>
            </a:r>
            <a:endParaRPr lang="en-US" sz="1786" dirty="0"/>
          </a:p>
        </p:txBody>
      </p:sp>
      <p:sp>
        <p:nvSpPr>
          <p:cNvPr id="7" name="Shape 3"/>
          <p:cNvSpPr/>
          <p:nvPr/>
        </p:nvSpPr>
        <p:spPr>
          <a:xfrm>
            <a:off x="6280190" y="3918942"/>
            <a:ext cx="7556421" cy="3130391"/>
          </a:xfrm>
          <a:prstGeom prst="roundRect">
            <a:avLst>
              <a:gd name="adj" fmla="val 304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6287810" y="3926562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6514624" y="4070271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Verified Bottles</a:t>
            </a:r>
            <a:endParaRPr lang="en-US" sz="1786" dirty="0"/>
          </a:p>
        </p:txBody>
      </p:sp>
      <p:sp>
        <p:nvSpPr>
          <p:cNvPr id="10" name="Text 6"/>
          <p:cNvSpPr/>
          <p:nvPr/>
        </p:nvSpPr>
        <p:spPr>
          <a:xfrm>
            <a:off x="10289024" y="4070271"/>
            <a:ext cx="3313152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Bottles that have passed our strict verification process, ensuring their quality and safety.</a:t>
            </a:r>
            <a:endParaRPr lang="en-US" sz="1786" dirty="0"/>
          </a:p>
        </p:txBody>
      </p:sp>
      <p:sp>
        <p:nvSpPr>
          <p:cNvPr id="11" name="Shape 7"/>
          <p:cNvSpPr/>
          <p:nvPr/>
        </p:nvSpPr>
        <p:spPr>
          <a:xfrm>
            <a:off x="6287810" y="5302687"/>
            <a:ext cx="7541181" cy="173902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6514624" y="5446395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Unverified Bottles</a:t>
            </a:r>
            <a:endParaRPr lang="en-US" sz="1786" dirty="0"/>
          </a:p>
        </p:txBody>
      </p:sp>
      <p:sp>
        <p:nvSpPr>
          <p:cNvPr id="13" name="Text 9"/>
          <p:cNvSpPr/>
          <p:nvPr/>
        </p:nvSpPr>
        <p:spPr>
          <a:xfrm>
            <a:off x="10289024" y="5446395"/>
            <a:ext cx="3313152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Bottles that have not yet undergone verification but are still tracked in our system for transparency.</a:t>
            </a:r>
            <a:endParaRPr lang="en-US" sz="1786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92468" y="545902"/>
            <a:ext cx="7759065" cy="12365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69"/>
              </a:lnSpc>
              <a:buNone/>
            </a:pPr>
            <a:r>
              <a:rPr lang="en-US" sz="389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Deployment and Running Cost Estimates</a:t>
            </a:r>
            <a:endParaRPr lang="en-US" sz="3895" dirty="0"/>
          </a:p>
        </p:txBody>
      </p:sp>
      <p:sp>
        <p:nvSpPr>
          <p:cNvPr id="6" name="Text 2"/>
          <p:cNvSpPr/>
          <p:nvPr/>
        </p:nvSpPr>
        <p:spPr>
          <a:xfrm>
            <a:off x="692468" y="2079188"/>
            <a:ext cx="7759065" cy="633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93"/>
              </a:lnSpc>
              <a:buNone/>
            </a:pPr>
            <a:r>
              <a:rPr lang="en-US" sz="155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We have carefully estimated the costs associated with deploying and running Blood Base, considering server, database, and operational expenses.</a:t>
            </a:r>
            <a:endParaRPr lang="en-US" sz="1558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468" y="2934891"/>
            <a:ext cx="989290" cy="158293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78462" y="3132653"/>
            <a:ext cx="2473404" cy="309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5"/>
              </a:lnSpc>
              <a:buNone/>
            </a:pPr>
            <a:r>
              <a:rPr lang="en-US" sz="194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Server Cost</a:t>
            </a:r>
            <a:endParaRPr lang="en-US" sz="1948" dirty="0"/>
          </a:p>
        </p:txBody>
      </p:sp>
      <p:sp>
        <p:nvSpPr>
          <p:cNvPr id="9" name="Text 4"/>
          <p:cNvSpPr/>
          <p:nvPr/>
        </p:nvSpPr>
        <p:spPr>
          <a:xfrm>
            <a:off x="1978462" y="3560445"/>
            <a:ext cx="6473071" cy="633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93"/>
              </a:lnSpc>
              <a:buNone/>
            </a:pPr>
            <a:r>
              <a:rPr lang="en-US" sz="155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Estimated monthly cost for a virtual server with sufficient processing power and storage capacity.</a:t>
            </a:r>
            <a:endParaRPr lang="en-US" sz="1558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468" y="4517827"/>
            <a:ext cx="989290" cy="158293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978462" y="4715589"/>
            <a:ext cx="2473404" cy="309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5"/>
              </a:lnSpc>
              <a:buNone/>
            </a:pPr>
            <a:r>
              <a:rPr lang="en-US" sz="194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Database Cost</a:t>
            </a:r>
            <a:endParaRPr lang="en-US" sz="1948" dirty="0"/>
          </a:p>
        </p:txBody>
      </p:sp>
      <p:sp>
        <p:nvSpPr>
          <p:cNvPr id="12" name="Text 6"/>
          <p:cNvSpPr/>
          <p:nvPr/>
        </p:nvSpPr>
        <p:spPr>
          <a:xfrm>
            <a:off x="1978462" y="5143381"/>
            <a:ext cx="6473071" cy="633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93"/>
              </a:lnSpc>
              <a:buNone/>
            </a:pPr>
            <a:r>
              <a:rPr lang="en-US" sz="155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Estimated monthly cost for a scalable database service capable of handling the anticipated data volume.</a:t>
            </a:r>
            <a:endParaRPr lang="en-US" sz="1558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468" y="6100763"/>
            <a:ext cx="989290" cy="158293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978462" y="6298525"/>
            <a:ext cx="2473404" cy="309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5"/>
              </a:lnSpc>
              <a:buNone/>
            </a:pPr>
            <a:r>
              <a:rPr lang="en-US" sz="194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Running Cost</a:t>
            </a:r>
            <a:endParaRPr lang="en-US" sz="1948" dirty="0"/>
          </a:p>
        </p:txBody>
      </p:sp>
      <p:sp>
        <p:nvSpPr>
          <p:cNvPr id="15" name="Text 8"/>
          <p:cNvSpPr/>
          <p:nvPr/>
        </p:nvSpPr>
        <p:spPr>
          <a:xfrm>
            <a:off x="1978462" y="6726317"/>
            <a:ext cx="6473071" cy="633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93"/>
              </a:lnSpc>
              <a:buNone/>
            </a:pPr>
            <a:r>
              <a:rPr lang="en-US" sz="155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Estimated monthly operational cost, including network bandwidth, power consumption, and maintenance fees.</a:t>
            </a:r>
            <a:endParaRPr lang="en-US" sz="155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868</Words>
  <Application>Microsoft Office PowerPoint</Application>
  <PresentationFormat>Custom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Gelasio</vt:lpstr>
      <vt:lpstr>Lato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Huzaifa Siraj</cp:lastModifiedBy>
  <cp:revision>11</cp:revision>
  <dcterms:created xsi:type="dcterms:W3CDTF">2024-08-26T22:22:16Z</dcterms:created>
  <dcterms:modified xsi:type="dcterms:W3CDTF">2024-09-23T20:31:41Z</dcterms:modified>
</cp:coreProperties>
</file>