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6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49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A678-D200-4F31-81C2-249A5E36EE66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A9E1-9E71-490A-8DEC-CAF513ED9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8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 </a:t>
            </a:r>
          </a:p>
          <a:p>
            <a:pPr marL="171450" indent="-171450">
              <a:buFontTx/>
              <a:buChar char="-"/>
            </a:pPr>
            <a:r>
              <a:rPr lang="en-GB" dirty="0"/>
              <a:t>SLE is an autoimmune disease that affects multiple organ systems. </a:t>
            </a:r>
          </a:p>
          <a:p>
            <a:pPr marL="171450" indent="-171450">
              <a:buFontTx/>
              <a:buChar char="-"/>
            </a:pPr>
            <a:r>
              <a:rPr lang="en-GB" dirty="0"/>
              <a:t>Using </a:t>
            </a:r>
            <a:r>
              <a:rPr lang="en-GB" dirty="0" err="1"/>
              <a:t>sc</a:t>
            </a:r>
            <a:r>
              <a:rPr lang="en-GB" dirty="0"/>
              <a:t>-RNA </a:t>
            </a:r>
            <a:r>
              <a:rPr lang="en-GB" dirty="0" err="1"/>
              <a:t>seq</a:t>
            </a:r>
            <a:r>
              <a:rPr lang="en-GB" dirty="0"/>
              <a:t> they determined the immune cell composition in 162 SLE patients and 99 healthy controls.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compared the abundance of 11 cell types between cases and controls, separately for Asians and Europeans.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found that there was for both populations an increase in </a:t>
            </a:r>
            <a:r>
              <a:rPr lang="en-GB" dirty="0" err="1"/>
              <a:t>cM</a:t>
            </a:r>
            <a:r>
              <a:rPr lang="en-GB" dirty="0"/>
              <a:t> and Proliferative cells and a decrease in CD4+ T-cells in the cases compared to the controls.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also noticed that the decrease in CD4+ T-cell abundance was much bigger in the Asian cases compared to the European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1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6A010-B70D-B61F-1361-099E8BD0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2D83E-1B32-1EEB-B737-E239E8608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4954C-24A4-FE64-96B0-4565A9A00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 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However, Perez disregarded confounders in their data. As a reminder, confounding occurs when a variable is related to both an outcome and an exposure.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did assess the ethnicity separately, but this is not the ideal way to go.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incorporated confounding variables in one modelling approach,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Confounders were: Age, Ethnicity and Sex. The data came from 4 processing cohorts, which were also corrected for as they could introduce batch effects.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011A-A56D-33BA-314E-89DDC2A2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0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Situation of not being able to assess the absolute counts but only a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Negative correlation between the cell types</a:t>
            </a:r>
          </a:p>
          <a:p>
            <a:pPr marL="171450" indent="-171450">
              <a:buFontTx/>
              <a:buChar char="-"/>
            </a:pPr>
            <a:r>
              <a:rPr lang="en-GB" dirty="0"/>
              <a:t>Even if only our red cell type changes in abundance, the relative abundance changes for all cell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5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9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3177B-6036-C19F-F6F6-E1AA705F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722D-AD2E-8A4D-5DAD-702A0FD92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C796F-44D6-22DF-C14E-B9821181C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2B2B-E1D8-E11D-B908-0C038056D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83CD-7835-AD81-9925-84C6BD16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B1692-487C-A8FD-D31C-77A8EE12B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4B42B-D35F-01A7-A6C4-410729617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F8986-6E5C-AE8C-3068-44C3B4B59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A9E1-9E71-490A-8DEC-CAF513ED9F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48246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8" name="Afbeelding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1959306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6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6" name="Afbeelding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1959306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769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8837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5842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60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9CF6-BAFF-47DB-8C6E-590B2494535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52F4F075-D3A4-4E54-B97A-4001F761F93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F39C-D345-D123-2ADE-F25E9F877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Causal analysis of immune cell composition in systemic lupus erythematosus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645AD-AD16-3803-05DF-2E2363CE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56" y="4833784"/>
            <a:ext cx="10681842" cy="672281"/>
          </a:xfrm>
        </p:spPr>
        <p:txBody>
          <a:bodyPr>
            <a:noAutofit/>
          </a:bodyPr>
          <a:lstStyle/>
          <a:p>
            <a:r>
              <a:rPr lang="en-GB" sz="1400" dirty="0"/>
              <a:t>Robbe Dufoort </a:t>
            </a:r>
          </a:p>
          <a:p>
            <a:r>
              <a:rPr lang="en-GB" sz="1400" dirty="0"/>
              <a:t>Promoters: Prof. </a:t>
            </a:r>
            <a:r>
              <a:rPr lang="en-GB" sz="1400" dirty="0" err="1"/>
              <a:t>Dr.</a:t>
            </a:r>
            <a:r>
              <a:rPr lang="en-GB" sz="1400" dirty="0"/>
              <a:t> Oliver Dukes &amp; </a:t>
            </a:r>
            <a:r>
              <a:rPr lang="en-GB" sz="1400" dirty="0" err="1"/>
              <a:t>Dr.</a:t>
            </a:r>
            <a:r>
              <a:rPr lang="en-GB" sz="1400" dirty="0"/>
              <a:t> Koen Van den Berge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35B53B-1592-AF3F-7900-8920AD14BC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EA877A-3DAC-BA9A-9633-9F7FE4861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7B01FB-F806-8137-0B66-F27F8BA5A6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0EB9B54-705E-347A-893D-9A93AB57E1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C917AE-B62D-B948-E8AC-35F838388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33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A633-50BC-D4A3-55AF-EA65796F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3BA7-4277-1276-A51B-E99A080F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26" y="763587"/>
            <a:ext cx="11039437" cy="4708125"/>
          </a:xfrm>
        </p:spPr>
        <p:txBody>
          <a:bodyPr/>
          <a:lstStyle/>
          <a:p>
            <a:pPr marL="60748" indent="0">
              <a:buNone/>
            </a:pPr>
            <a:r>
              <a:rPr lang="en-GB" b="1" dirty="0" err="1"/>
              <a:t>VoomCLR</a:t>
            </a:r>
            <a:r>
              <a:rPr lang="en-GB" b="1" dirty="0"/>
              <a:t> and Causal Inference Analysis</a:t>
            </a:r>
          </a:p>
          <a:p>
            <a:pPr marL="60748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5A3B-BA8D-B15A-FFAB-BB63F6CC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2" y="1371600"/>
            <a:ext cx="5320098" cy="537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CF810-C666-799C-A5AD-0A387F9C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96"/>
          <a:stretch/>
        </p:blipFill>
        <p:spPr>
          <a:xfrm>
            <a:off x="5651500" y="1371599"/>
            <a:ext cx="4660900" cy="53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C8BD-E529-8128-61ED-02DF180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FF20-B929-FAD9-6C74-67F82DCB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Accounting for compositionality bias is needed in </a:t>
            </a:r>
            <a:r>
              <a:rPr lang="en-US" dirty="0" err="1"/>
              <a:t>scRNA</a:t>
            </a:r>
            <a:r>
              <a:rPr lang="en-US" dirty="0"/>
              <a:t>-seq cell type composition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Causal inference enables to correct for confounding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identifiability assumptions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1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171E-C46A-CA30-CE21-8D9D19F2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842" y="3716594"/>
            <a:ext cx="5214693" cy="1565871"/>
          </a:xfrm>
        </p:spPr>
        <p:txBody>
          <a:bodyPr/>
          <a:lstStyle/>
          <a:p>
            <a:r>
              <a:rPr lang="en-GB" dirty="0"/>
              <a:t>Robbe Dufoort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Supervisors:</a:t>
            </a:r>
            <a:br>
              <a:rPr lang="en-GB" dirty="0"/>
            </a:br>
            <a:r>
              <a:rPr lang="en-GB" dirty="0"/>
              <a:t>    Prof. </a:t>
            </a:r>
            <a:r>
              <a:rPr lang="en-GB" dirty="0" err="1"/>
              <a:t>Dr.</a:t>
            </a:r>
            <a:r>
              <a:rPr lang="en-GB" dirty="0"/>
              <a:t> Oliver Dukes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Dr.</a:t>
            </a:r>
            <a:r>
              <a:rPr lang="en-GB" dirty="0"/>
              <a:t> Koen Van den Berge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581B-ACF8-8578-A5E6-F7764D41C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387" y="2176874"/>
            <a:ext cx="10551319" cy="1482462"/>
          </a:xfrm>
        </p:spPr>
        <p:txBody>
          <a:bodyPr>
            <a:normAutofit/>
          </a:bodyPr>
          <a:lstStyle/>
          <a:p>
            <a:r>
              <a:rPr lang="en-GB" sz="48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7104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F515-C97F-5A51-D17B-3289C945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FBDA-E1A4-2ECA-79CD-CCD68D1A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Causal vs associations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Empirical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model assumptions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TMLE in depth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69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604E-5FE1-EDAF-3BD1-DA64EE7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B93C-760E-D97A-E860-DE10023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Formula CPM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>
                <a:sym typeface="Wingdings" panose="05000000000000000000" pitchFamily="2" charset="2"/>
              </a:rPr>
              <a:t>10 should be 1.0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DD19-C6D9-BCF4-40BC-F457A28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6D1D-9AC6-EF44-A704-669BE671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748" indent="0">
              <a:buNone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Merriweather" panose="020F0502020204030204" pitchFamily="2" charset="0"/>
              </a:rPr>
              <a:t>Single-cell RNA-seq reveals cell type-specific molecular and genetic associations to lupus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Merriweather" panose="020F0502020204030204" pitchFamily="2" charset="0"/>
              </a:rPr>
              <a:t>(Perez et al.)</a:t>
            </a:r>
          </a:p>
          <a:p>
            <a:pPr marL="60748" indent="0">
              <a:buNone/>
            </a:pPr>
            <a:endParaRPr lang="en-US" sz="2400" b="1" dirty="0">
              <a:solidFill>
                <a:srgbClr val="212121"/>
              </a:solidFill>
              <a:latin typeface="Merriweather" panose="020F0502020204030204" pitchFamily="2" charset="0"/>
            </a:endParaRPr>
          </a:p>
          <a:p>
            <a:pPr marL="60748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589A5-3409-060A-DFE5-A6CF9CC1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019911"/>
            <a:ext cx="8597900" cy="43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6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FABF7-BCEC-AB0B-020C-DD1AD3774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E92-B7C0-5D3F-56F7-D5BBC83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D257-8E94-C266-547A-8FEC9CF2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748" indent="0">
              <a:buNone/>
            </a:pPr>
            <a:r>
              <a:rPr lang="en-US" sz="3380" i="0" dirty="0">
                <a:solidFill>
                  <a:srgbClr val="212121"/>
                </a:solidFill>
                <a:effectLst/>
              </a:rPr>
              <a:t>Confounding!</a:t>
            </a:r>
          </a:p>
          <a:p>
            <a:pPr marL="60748" indent="0">
              <a:buNone/>
            </a:pPr>
            <a:endParaRPr lang="en-US" sz="3380" i="0" dirty="0">
              <a:solidFill>
                <a:srgbClr val="212121"/>
              </a:solidFill>
              <a:effectLst/>
            </a:endParaRPr>
          </a:p>
          <a:p>
            <a:pPr marL="60748" indent="0">
              <a:buNone/>
            </a:pPr>
            <a:endParaRPr lang="en-US" sz="3380" dirty="0">
              <a:solidFill>
                <a:srgbClr val="212121"/>
              </a:solidFill>
            </a:endParaRPr>
          </a:p>
          <a:p>
            <a:pPr marL="60748" indent="0">
              <a:buNone/>
            </a:pPr>
            <a:endParaRPr lang="en-GB" sz="338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F1589-E9F4-B08B-0AD6-D70531D2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70" y="1803400"/>
            <a:ext cx="4552756" cy="453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85457-04E4-6F80-262C-1D40D9C21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32" y="1780116"/>
            <a:ext cx="4581968" cy="46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B454-5FAD-F395-4D1FDFA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8373-C680-0600-E35B-8A584FF1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26" y="738187"/>
            <a:ext cx="11039437" cy="722313"/>
          </a:xfrm>
        </p:spPr>
        <p:txBody>
          <a:bodyPr/>
          <a:lstStyle/>
          <a:p>
            <a:pPr marL="60748" indent="0">
              <a:buNone/>
            </a:pPr>
            <a:r>
              <a:rPr lang="en-GB" dirty="0"/>
              <a:t>The challenge of compositional data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90D5D4B1-F03E-3A46-A621-CF069D6E8E59}"/>
              </a:ext>
            </a:extLst>
          </p:cNvPr>
          <p:cNvGrpSpPr>
            <a:grpSpLocks noChangeAspect="1"/>
          </p:cNvGrpSpPr>
          <p:nvPr/>
        </p:nvGrpSpPr>
        <p:grpSpPr>
          <a:xfrm>
            <a:off x="849472" y="1270007"/>
            <a:ext cx="10509408" cy="5286718"/>
            <a:chOff x="-73302" y="455613"/>
            <a:chExt cx="11833502" cy="5947551"/>
          </a:xfrm>
        </p:grpSpPr>
        <p:pic>
          <p:nvPicPr>
            <p:cNvPr id="1026" name="Picture 2" descr="blood test vial set cartoon illustration 51181243 Vector Art ...">
              <a:extLst>
                <a:ext uri="{FF2B5EF4-FFF2-40B4-BE49-F238E27FC236}">
                  <a16:creationId xmlns:a16="http://schemas.microsoft.com/office/drawing/2014/main" id="{3929CF33-6353-846F-5F79-835367BA2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9" t="11610" r="39431" b="11957"/>
            <a:stretch/>
          </p:blipFill>
          <p:spPr bwMode="auto">
            <a:xfrm>
              <a:off x="1803400" y="1536700"/>
              <a:ext cx="609600" cy="200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blood test vial set cartoon illustration 51181243 Vector Art ...">
              <a:extLst>
                <a:ext uri="{FF2B5EF4-FFF2-40B4-BE49-F238E27FC236}">
                  <a16:creationId xmlns:a16="http://schemas.microsoft.com/office/drawing/2014/main" id="{4AB41712-B517-D0EC-F156-6494CABD4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37" t="10407" r="40007" b="10655"/>
            <a:stretch/>
          </p:blipFill>
          <p:spPr bwMode="auto">
            <a:xfrm>
              <a:off x="1917700" y="4038600"/>
              <a:ext cx="520700" cy="207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7E5A5D-9D35-E9BF-8738-258BEAF86E77}"/>
                </a:ext>
              </a:extLst>
            </p:cNvPr>
            <p:cNvCxnSpPr/>
            <p:nvPr/>
          </p:nvCxnSpPr>
          <p:spPr>
            <a:xfrm>
              <a:off x="431800" y="3822700"/>
              <a:ext cx="11328400" cy="0"/>
            </a:xfrm>
            <a:prstGeom prst="line">
              <a:avLst/>
            </a:prstGeom>
            <a:ln w="31750">
              <a:solidFill>
                <a:srgbClr val="1E64C8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2FF0B9-6BAD-F7C4-EE0F-5B4AAE78F4D8}"/>
                </a:ext>
              </a:extLst>
            </p:cNvPr>
            <p:cNvSpPr txBox="1"/>
            <p:nvPr/>
          </p:nvSpPr>
          <p:spPr>
            <a:xfrm>
              <a:off x="228600" y="3230563"/>
              <a:ext cx="1342034" cy="51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GB" sz="2500" b="1" dirty="0"/>
                <a:t>Healthy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3EE5E4-A8B4-1F24-D9A9-5DD661D22E15}"/>
                </a:ext>
              </a:extLst>
            </p:cNvPr>
            <p:cNvSpPr txBox="1"/>
            <p:nvPr/>
          </p:nvSpPr>
          <p:spPr>
            <a:xfrm>
              <a:off x="-73302" y="3771900"/>
              <a:ext cx="1590500" cy="51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GB" sz="2500" b="1" dirty="0"/>
                <a:t>Diseased</a:t>
              </a:r>
            </a:p>
          </p:txBody>
        </p: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55950B14-9606-A4E0-680F-0926630C30F1}"/>
                </a:ext>
              </a:extLst>
            </p:cNvPr>
            <p:cNvGrpSpPr/>
            <p:nvPr/>
          </p:nvGrpSpPr>
          <p:grpSpPr>
            <a:xfrm>
              <a:off x="2779739" y="1371600"/>
              <a:ext cx="1576360" cy="5031564"/>
              <a:chOff x="2779739" y="1371600"/>
              <a:chExt cx="1576360" cy="5031564"/>
            </a:xfrm>
          </p:grpSpPr>
          <p:pic>
            <p:nvPicPr>
              <p:cNvPr id="6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EA6CAF2F-26A9-0175-3D3C-3B1ACB2B8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3441699" y="21082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F9C506-7096-823F-9A3F-807BE1BA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3403601" y="13716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3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EBE13ACC-C446-A877-BA05-948890DCC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3378200" y="2933700"/>
                <a:ext cx="965199" cy="878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3E42F07C-CFD6-DB48-8BA8-4933C53E0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3454399" y="46990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37258EF-4FC8-1AA3-4212-84EA04D85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3416301" y="39624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6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F87C74C2-45DD-D893-FF2C-E21A6C233B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3390900" y="5524500"/>
                <a:ext cx="965199" cy="878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685DB-575C-2684-65C2-2ABEB4ACFA97}"/>
                  </a:ext>
                </a:extLst>
              </p:cNvPr>
              <p:cNvSpPr txBox="1"/>
              <p:nvPr/>
            </p:nvSpPr>
            <p:spPr>
              <a:xfrm>
                <a:off x="2779739" y="14478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91D238-325E-0DE6-478D-89DC675F3E79}"/>
                  </a:ext>
                </a:extLst>
              </p:cNvPr>
              <p:cNvSpPr txBox="1"/>
              <p:nvPr/>
            </p:nvSpPr>
            <p:spPr>
              <a:xfrm>
                <a:off x="2779739" y="21844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DA7508-69A6-8818-19FB-BB2FAF3D40FF}"/>
                  </a:ext>
                </a:extLst>
              </p:cNvPr>
              <p:cNvSpPr txBox="1"/>
              <p:nvPr/>
            </p:nvSpPr>
            <p:spPr>
              <a:xfrm>
                <a:off x="2779739" y="30861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192A85-21D0-9843-6A6E-80055384D4F4}"/>
                  </a:ext>
                </a:extLst>
              </p:cNvPr>
              <p:cNvSpPr txBox="1"/>
              <p:nvPr/>
            </p:nvSpPr>
            <p:spPr>
              <a:xfrm>
                <a:off x="2779739" y="40132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D530D4-091C-B4F8-1B35-5A1B98166A3A}"/>
                  </a:ext>
                </a:extLst>
              </p:cNvPr>
              <p:cNvSpPr txBox="1"/>
              <p:nvPr/>
            </p:nvSpPr>
            <p:spPr>
              <a:xfrm>
                <a:off x="2779739" y="4876800"/>
                <a:ext cx="608636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40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D75351-B957-6A10-120F-3087DB20775C}"/>
                  </a:ext>
                </a:extLst>
              </p:cNvPr>
              <p:cNvSpPr txBox="1"/>
              <p:nvPr/>
            </p:nvSpPr>
            <p:spPr>
              <a:xfrm>
                <a:off x="2779739" y="5715000"/>
                <a:ext cx="540531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30</a:t>
                </a:r>
              </a:p>
            </p:txBody>
          </p:sp>
        </p:grp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E8336C7B-B228-57CE-5142-E35D35882286}"/>
                </a:ext>
              </a:extLst>
            </p:cNvPr>
            <p:cNvGrpSpPr/>
            <p:nvPr/>
          </p:nvGrpSpPr>
          <p:grpSpPr>
            <a:xfrm>
              <a:off x="5662640" y="1333500"/>
              <a:ext cx="1614459" cy="5031564"/>
              <a:chOff x="5383240" y="1333500"/>
              <a:chExt cx="1614459" cy="5031564"/>
            </a:xfrm>
          </p:grpSpPr>
          <p:pic>
            <p:nvPicPr>
              <p:cNvPr id="30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F398B9D5-FE9C-9CFF-0442-BC68DE51FB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6083299" y="20701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3CB242A-0E3D-CE0A-26BE-F41BA219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6045201" y="13335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024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64EDBBED-8D8F-CF8C-3549-0D467A555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6019800" y="2895600"/>
                <a:ext cx="965199" cy="878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EF1EE232-C936-3709-F4A7-4C7A25DEEA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6095999" y="46609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8395A1CD-89C9-D5B4-6F34-197FB01EA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6057901" y="39243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029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3C4AA5B4-23AA-1B92-40B8-8CB1DF8E7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6032500" y="5486400"/>
                <a:ext cx="965199" cy="878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57B48F2A-4B9A-B4EB-47AC-084C166F25AB}"/>
                  </a:ext>
                </a:extLst>
              </p:cNvPr>
              <p:cNvSpPr txBox="1"/>
              <p:nvPr/>
            </p:nvSpPr>
            <p:spPr>
              <a:xfrm>
                <a:off x="5383240" y="14097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10</a:t>
                </a: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3FA9EE64-E8FC-0D6F-7578-ECA9BE714C59}"/>
                  </a:ext>
                </a:extLst>
              </p:cNvPr>
              <p:cNvSpPr txBox="1"/>
              <p:nvPr/>
            </p:nvSpPr>
            <p:spPr>
              <a:xfrm>
                <a:off x="5383240" y="2222500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12</a:t>
                </a:r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D6AD97AB-A1C6-4C08-BCED-235FF2AEB10A}"/>
                  </a:ext>
                </a:extLst>
              </p:cNvPr>
              <p:cNvSpPr txBox="1"/>
              <p:nvPr/>
            </p:nvSpPr>
            <p:spPr>
              <a:xfrm>
                <a:off x="5486201" y="3048000"/>
                <a:ext cx="362600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8</a:t>
                </a: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AFBC48D4-9AF8-834F-DE2E-5D80BB252AC8}"/>
                  </a:ext>
                </a:extLst>
              </p:cNvPr>
              <p:cNvSpPr txBox="1"/>
              <p:nvPr/>
            </p:nvSpPr>
            <p:spPr>
              <a:xfrm>
                <a:off x="5486201" y="3975100"/>
                <a:ext cx="408285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6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51D0AE5D-9392-A69B-80FC-D7F06A0C5F3B}"/>
                  </a:ext>
                </a:extLst>
              </p:cNvPr>
              <p:cNvSpPr txBox="1"/>
              <p:nvPr/>
            </p:nvSpPr>
            <p:spPr>
              <a:xfrm>
                <a:off x="5383240" y="4810125"/>
                <a:ext cx="540533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14</a:t>
                </a: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A7764FC4-61BF-37ED-FC04-57536A2029D3}"/>
                  </a:ext>
                </a:extLst>
              </p:cNvPr>
              <p:cNvSpPr txBox="1"/>
              <p:nvPr/>
            </p:nvSpPr>
            <p:spPr>
              <a:xfrm>
                <a:off x="5383240" y="5689600"/>
                <a:ext cx="608633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10</a:t>
                </a:r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0AF3E33B-2CE4-089C-B851-AE7E03209EA7}"/>
                </a:ext>
              </a:extLst>
            </p:cNvPr>
            <p:cNvGrpSpPr/>
            <p:nvPr/>
          </p:nvGrpSpPr>
          <p:grpSpPr>
            <a:xfrm>
              <a:off x="8622758" y="1333500"/>
              <a:ext cx="1961441" cy="5031564"/>
              <a:chOff x="8622758" y="1333500"/>
              <a:chExt cx="1961441" cy="5031564"/>
            </a:xfrm>
          </p:grpSpPr>
          <p:pic>
            <p:nvPicPr>
              <p:cNvPr id="1037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C9444362-A59F-3AAC-0A63-17A798EF0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9669799" y="20701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939C1C68-AC14-5190-83A7-EB664FF61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9631701" y="13335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039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0678339E-DAEE-7C63-474A-AEA7E6AFA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9606300" y="2895600"/>
                <a:ext cx="965199" cy="87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4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DD8FAAF5-B2BE-7C8A-6FD8-B7D83C7D0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796" b="43907" l="44780" r="5913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85" t="22407" r="39067" b="53704"/>
              <a:stretch/>
            </p:blipFill>
            <p:spPr bwMode="auto">
              <a:xfrm>
                <a:off x="9682499" y="4660900"/>
                <a:ext cx="876301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040">
                <a:extLst>
                  <a:ext uri="{FF2B5EF4-FFF2-40B4-BE49-F238E27FC236}">
                    <a16:creationId xmlns:a16="http://schemas.microsoft.com/office/drawing/2014/main" id="{5456BCF8-BC50-FA98-3D33-BD65B3EE6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122" b="77395" l="80733" r="95610"/>
                        </a14:imgEffect>
                      </a14:imgLayer>
                    </a14:imgProps>
                  </a:ext>
                </a:extLst>
              </a:blip>
              <a:srcRect l="78873" t="57963" r="2530" b="20446"/>
              <a:stretch/>
            </p:blipFill>
            <p:spPr>
              <a:xfrm>
                <a:off x="9644402" y="3924300"/>
                <a:ext cx="897055" cy="731371"/>
              </a:xfrm>
              <a:prstGeom prst="rect">
                <a:avLst/>
              </a:prstGeom>
            </p:spPr>
          </p:pic>
          <p:pic>
            <p:nvPicPr>
              <p:cNvPr id="1042" name="Picture 6" descr="Immune cell cartoon hi-res stock photography and images - Alamy">
                <a:extLst>
                  <a:ext uri="{FF2B5EF4-FFF2-40B4-BE49-F238E27FC236}">
                    <a16:creationId xmlns:a16="http://schemas.microsoft.com/office/drawing/2014/main" id="{8B152499-2152-DB1D-13A2-C04D70BDC1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111" b="43667" l="62949" r="7803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63" t="21667" r="20078" b="53889"/>
              <a:stretch/>
            </p:blipFill>
            <p:spPr bwMode="auto">
              <a:xfrm>
                <a:off x="9619000" y="5486401"/>
                <a:ext cx="965199" cy="87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522F222A-F41B-22FF-9D14-576F6470E231}"/>
                  </a:ext>
                </a:extLst>
              </p:cNvPr>
              <p:cNvSpPr txBox="1"/>
              <p:nvPr/>
            </p:nvSpPr>
            <p:spPr>
              <a:xfrm>
                <a:off x="8725718" y="1409700"/>
                <a:ext cx="630300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1/3</a:t>
                </a:r>
              </a:p>
            </p:txBody>
          </p: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7253FAE9-2329-A8C6-CD91-0FB351E758E2}"/>
                  </a:ext>
                </a:extLst>
              </p:cNvPr>
              <p:cNvSpPr txBox="1"/>
              <p:nvPr/>
            </p:nvSpPr>
            <p:spPr>
              <a:xfrm>
                <a:off x="8725719" y="2239962"/>
                <a:ext cx="630301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1/3</a:t>
                </a:r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09F1AC82-31E5-3B75-CE15-75A3DCA048E5}"/>
                  </a:ext>
                </a:extLst>
              </p:cNvPr>
              <p:cNvSpPr txBox="1"/>
              <p:nvPr/>
            </p:nvSpPr>
            <p:spPr>
              <a:xfrm>
                <a:off x="8725719" y="3062288"/>
                <a:ext cx="630301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1/3</a:t>
                </a:r>
              </a:p>
            </p:txBody>
          </p: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CB8AC284-D2AF-7A02-DB92-D413E7FDCC20}"/>
                  </a:ext>
                </a:extLst>
              </p:cNvPr>
              <p:cNvSpPr txBox="1"/>
              <p:nvPr/>
            </p:nvSpPr>
            <p:spPr>
              <a:xfrm>
                <a:off x="8622758" y="3989387"/>
                <a:ext cx="910062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3/10</a:t>
                </a:r>
              </a:p>
            </p:txBody>
          </p: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50520D14-9DBF-265E-9DAC-0DD07CE98B9D}"/>
                  </a:ext>
                </a:extLst>
              </p:cNvPr>
              <p:cNvSpPr txBox="1"/>
              <p:nvPr/>
            </p:nvSpPr>
            <p:spPr>
              <a:xfrm>
                <a:off x="8725719" y="4752976"/>
                <a:ext cx="709714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2/5</a:t>
                </a: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B290628E-2416-0C82-2B6A-C7FC82DA8262}"/>
                  </a:ext>
                </a:extLst>
              </p:cNvPr>
              <p:cNvSpPr txBox="1"/>
              <p:nvPr/>
            </p:nvSpPr>
            <p:spPr>
              <a:xfrm>
                <a:off x="8622758" y="5580062"/>
                <a:ext cx="910062" cy="57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2500" dirty="0"/>
                  <a:t>3/10</a:t>
                </a:r>
              </a:p>
            </p:txBody>
          </p:sp>
        </p:grp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DC1BA42-E063-002E-A3EC-7EF4FBE6A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0000" y="1371600"/>
              <a:ext cx="0" cy="4927600"/>
            </a:xfrm>
            <a:prstGeom prst="line">
              <a:avLst/>
            </a:prstGeom>
            <a:ln w="31750">
              <a:solidFill>
                <a:srgbClr val="1E64C8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2E57F0D8-2C37-A3A7-D248-DC0F33145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000" y="1346200"/>
              <a:ext cx="0" cy="4927600"/>
            </a:xfrm>
            <a:prstGeom prst="line">
              <a:avLst/>
            </a:prstGeom>
            <a:ln w="31750">
              <a:solidFill>
                <a:srgbClr val="1E64C8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13EE03C5-C930-B5D4-7C0A-60B79EAAEF9F}"/>
                </a:ext>
              </a:extLst>
            </p:cNvPr>
            <p:cNvSpPr txBox="1"/>
            <p:nvPr/>
          </p:nvSpPr>
          <p:spPr>
            <a:xfrm>
              <a:off x="2630457" y="469900"/>
              <a:ext cx="2310722" cy="89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000" b="1" dirty="0"/>
                <a:t>Unobserved </a:t>
              </a:r>
              <a:br>
                <a:rPr lang="en-GB" sz="2000" b="1" dirty="0"/>
              </a:br>
              <a:r>
                <a:rPr lang="en-GB" sz="2000" b="1" dirty="0"/>
                <a:t>Absolute count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74920CDA-08A7-BE40-7D00-598DB36C2892}"/>
                </a:ext>
              </a:extLst>
            </p:cNvPr>
            <p:cNvSpPr txBox="1"/>
            <p:nvPr/>
          </p:nvSpPr>
          <p:spPr>
            <a:xfrm>
              <a:off x="5456502" y="685800"/>
              <a:ext cx="2613956" cy="481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GB" sz="2000" b="1" dirty="0"/>
                <a:t>Observed sample</a:t>
              </a: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28034CFD-D84D-FC61-7B8C-959408A90FB4}"/>
                </a:ext>
              </a:extLst>
            </p:cNvPr>
            <p:cNvSpPr txBox="1"/>
            <p:nvPr/>
          </p:nvSpPr>
          <p:spPr>
            <a:xfrm>
              <a:off x="8882605" y="455613"/>
              <a:ext cx="1536389" cy="817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GB" sz="1800" b="1" dirty="0"/>
                <a:t>Expected </a:t>
              </a:r>
              <a:br>
                <a:rPr lang="en-GB" sz="1800" b="1" dirty="0"/>
              </a:br>
              <a:r>
                <a:rPr lang="en-GB" sz="1800" b="1" dirty="0"/>
                <a:t>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74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3EB0-E983-CD7B-7416-C9669360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B669-1CB8-8EDF-E465-88702ABA2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60748" indent="0">
                  <a:buNone/>
                </a:pPr>
                <a:r>
                  <a:rPr lang="en-GB" b="1" dirty="0"/>
                  <a:t>VoomCLR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CLR transform the data: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𝑖𝑝𝑐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∏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𝑖𝑐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 </m:t>
                                        </m:r>
                                      </m:e>
                                    </m:nary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Estimate a mean-variance trend across cell types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Calculate observation-level variances using the estimated mean-variance trend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Fit cell-type-wise linear models using weighted least squares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Bias correction on linear model parameters (mode)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Perform Empirical Bayes shrinkage on residual variance of the linear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Moderated t-test / F-test on the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B669-1CB8-8EDF-E465-88702ABA2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2" t="-1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69DC-E96F-53C8-F7B0-348405C6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E060-576E-D676-9591-C57F3A2E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1458913"/>
          </a:xfrm>
        </p:spPr>
        <p:txBody>
          <a:bodyPr>
            <a:normAutofit fontScale="85000" lnSpcReduction="20000"/>
          </a:bodyPr>
          <a:lstStyle/>
          <a:p>
            <a:pPr marL="60748" indent="0">
              <a:buNone/>
            </a:pPr>
            <a:r>
              <a:rPr lang="en-GB" b="1" dirty="0"/>
              <a:t>Causal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Find cause-and-effect relationships between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ATE = E(Y|A=1) – E(Y|A=0)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E98AB2-38F0-B3C7-9D86-5863023C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31846"/>
              </p:ext>
            </p:extLst>
          </p:nvPr>
        </p:nvGraphicFramePr>
        <p:xfrm>
          <a:off x="698500" y="2396066"/>
          <a:ext cx="11061702" cy="383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7234">
                  <a:extLst>
                    <a:ext uri="{9D8B030D-6E8A-4147-A177-3AD203B41FA5}">
                      <a16:colId xmlns:a16="http://schemas.microsoft.com/office/drawing/2014/main" val="4198243672"/>
                    </a:ext>
                  </a:extLst>
                </a:gridCol>
                <a:gridCol w="3687234">
                  <a:extLst>
                    <a:ext uri="{9D8B030D-6E8A-4147-A177-3AD203B41FA5}">
                      <a16:colId xmlns:a16="http://schemas.microsoft.com/office/drawing/2014/main" val="1424792408"/>
                    </a:ext>
                  </a:extLst>
                </a:gridCol>
                <a:gridCol w="3687234">
                  <a:extLst>
                    <a:ext uri="{9D8B030D-6E8A-4147-A177-3AD203B41FA5}">
                      <a16:colId xmlns:a16="http://schemas.microsoft.com/office/drawing/2014/main" val="3509136199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Inverse Probability Weighting</a:t>
                      </a:r>
                      <a:endParaRPr lang="en-GB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G-computation</a:t>
                      </a:r>
                      <a:endParaRPr lang="en-GB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Targeted Maximum Likelihood Estimation</a:t>
                      </a:r>
                      <a:endParaRPr lang="en-GB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2036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Fit a logistic regression model to model the disease status (</a:t>
                      </a:r>
                      <a:r>
                        <a:rPr lang="en-US" i="1" dirty="0"/>
                        <a:t>Treatment modeling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Derive propensity scores and convert to inverse probability weights.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 the population using the weights to get an 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Fit a linear regression model to model the cell counts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i="1" dirty="0"/>
                        <a:t>Outcome modeling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Compute counterfactuals</a:t>
                      </a:r>
                      <a:r>
                        <a:rPr lang="en-GB" dirty="0"/>
                        <a:t> and use them to get an ATE.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Combines treatment and outcome modeling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Uses a very clever way to update the outcome model counterfactuals using the propensity scores</a:t>
                      </a:r>
                      <a:br>
                        <a:rPr lang="en-GB" dirty="0"/>
                      </a:b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Double-robust!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385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7C93-BF5A-FA74-B329-07051B2F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8177-ECC4-DC52-0B94-073026C4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EFB4-F778-ACC2-FA3F-745B6A20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5116513"/>
          </a:xfrm>
        </p:spPr>
        <p:txBody>
          <a:bodyPr>
            <a:normAutofit fontScale="92500" lnSpcReduction="10000"/>
          </a:bodyPr>
          <a:lstStyle/>
          <a:p>
            <a:pPr marL="60748" indent="0">
              <a:buNone/>
            </a:pPr>
            <a:r>
              <a:rPr lang="en-GB" b="1" dirty="0"/>
              <a:t>Causal Inference – Identifiability assumptions</a:t>
            </a:r>
            <a:br>
              <a:rPr lang="en-GB" b="1" dirty="0"/>
            </a:br>
            <a:endParaRPr lang="en-GB" b="1" dirty="0"/>
          </a:p>
          <a:p>
            <a:pPr marL="1020582" lvl="1" indent="-514350">
              <a:buFont typeface="+mj-lt"/>
              <a:buAutoNum type="arabicPeriod"/>
            </a:pPr>
            <a:r>
              <a:rPr lang="en-GB" i="1" dirty="0"/>
              <a:t>Consistency</a:t>
            </a:r>
          </a:p>
          <a:p>
            <a:pPr marL="1020582" lvl="1" indent="-514350">
              <a:buFont typeface="+mj-lt"/>
              <a:buAutoNum type="arabicPeriod"/>
            </a:pPr>
            <a:r>
              <a:rPr lang="en-GB" i="1" dirty="0"/>
              <a:t>Positivity</a:t>
            </a:r>
          </a:p>
          <a:p>
            <a:pPr marL="1020582" lvl="1" indent="-514350">
              <a:buFont typeface="+mj-lt"/>
              <a:buAutoNum type="arabicPeriod"/>
            </a:pPr>
            <a:r>
              <a:rPr lang="en-GB" i="1" dirty="0"/>
              <a:t>Exchangeability</a:t>
            </a:r>
          </a:p>
          <a:p>
            <a:pPr marL="1020582" lvl="1" indent="-514350">
              <a:buFont typeface="+mj-lt"/>
              <a:buAutoNum type="arabicPeriod"/>
            </a:pPr>
            <a:r>
              <a:rPr lang="en-GB" i="1" dirty="0"/>
              <a:t>Correct model specification</a:t>
            </a:r>
            <a:br>
              <a:rPr lang="en-GB" i="1" dirty="0"/>
            </a:b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Violation of at least one of these assumptions leads to biased results.</a:t>
            </a:r>
          </a:p>
        </p:txBody>
      </p:sp>
    </p:spTree>
    <p:extLst>
      <p:ext uri="{BB962C8B-B14F-4D97-AF65-F5344CB8AC3E}">
        <p14:creationId xmlns:p14="http://schemas.microsoft.com/office/powerpoint/2010/main" val="17980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6875-73CD-9C50-D378-A2ED935A4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BEDD-123A-4A83-820B-39051A4A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9F1C-935B-BBBB-FF68-83611ADE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748" indent="0">
              <a:buNone/>
            </a:pPr>
            <a:r>
              <a:rPr lang="en-US" sz="3380" b="1" i="0" dirty="0">
                <a:solidFill>
                  <a:srgbClr val="212121"/>
                </a:solidFill>
                <a:effectLst/>
              </a:rPr>
              <a:t>Data Exploration</a:t>
            </a:r>
          </a:p>
          <a:p>
            <a:pPr marL="60748" indent="0">
              <a:buNone/>
            </a:pPr>
            <a:endParaRPr lang="en-US" sz="3380" i="0" dirty="0">
              <a:solidFill>
                <a:srgbClr val="212121"/>
              </a:solidFill>
              <a:effectLst/>
            </a:endParaRPr>
          </a:p>
          <a:p>
            <a:pPr marL="60748" indent="0">
              <a:buNone/>
            </a:pPr>
            <a:endParaRPr lang="en-US" sz="3380" dirty="0">
              <a:solidFill>
                <a:srgbClr val="212121"/>
              </a:solidFill>
            </a:endParaRPr>
          </a:p>
          <a:p>
            <a:pPr marL="60748" indent="0">
              <a:buNone/>
            </a:pPr>
            <a:endParaRPr lang="en-GB" sz="338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32648-7329-804D-F19A-C57D55D5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70" y="1803400"/>
            <a:ext cx="4552756" cy="453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98C30-868C-BB03-2E9D-F0DECDC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32" y="1780116"/>
            <a:ext cx="4581968" cy="46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A77-2ABF-AFE5-5D33-DFDD24D1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09EC-90C7-AD96-7666-4A50BDBA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6" y="1017587"/>
            <a:ext cx="11039437" cy="4708125"/>
          </a:xfrm>
        </p:spPr>
        <p:txBody>
          <a:bodyPr/>
          <a:lstStyle/>
          <a:p>
            <a:pPr marL="60748" indent="0">
              <a:buNone/>
            </a:pPr>
            <a:r>
              <a:rPr lang="en-GB" b="1" dirty="0"/>
              <a:t>Data exploration</a:t>
            </a:r>
          </a:p>
          <a:p>
            <a:pPr marL="60748" indent="0">
              <a:buNone/>
            </a:pPr>
            <a:endParaRPr lang="en-GB" dirty="0"/>
          </a:p>
          <a:p>
            <a:pPr marL="60748" indent="0">
              <a:buNone/>
            </a:pPr>
            <a:r>
              <a:rPr lang="en-GB" dirty="0"/>
              <a:t>CLR-transformed</a:t>
            </a:r>
            <a:br>
              <a:rPr lang="en-GB" dirty="0"/>
            </a:br>
            <a:r>
              <a:rPr lang="en-GB" dirty="0"/>
              <a:t>counts show slight</a:t>
            </a:r>
            <a:br>
              <a:rPr lang="en-GB" dirty="0"/>
            </a:br>
            <a:r>
              <a:rPr lang="en-GB" dirty="0"/>
              <a:t>differences between</a:t>
            </a:r>
            <a:br>
              <a:rPr lang="en-GB" dirty="0"/>
            </a:br>
            <a:r>
              <a:rPr lang="en-GB" dirty="0"/>
              <a:t>ethnicities.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B6DF0-9A04-C3EE-C49B-D2271C77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695" y="292099"/>
            <a:ext cx="6423505" cy="63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050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Gent W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D8CA8"/>
      </a:accent1>
      <a:accent2>
        <a:srgbClr val="4298B1"/>
      </a:accent2>
      <a:accent3>
        <a:srgbClr val="57A3B9"/>
      </a:accent3>
      <a:accent4>
        <a:srgbClr val="6CAFC2"/>
      </a:accent4>
      <a:accent5>
        <a:srgbClr val="81BACB"/>
      </a:accent5>
      <a:accent6>
        <a:srgbClr val="96C6D4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78E66E57-0B34-4A8A-94DD-A4AC10F86964}" vid="{49F421C6-4CD1-4B08-86D8-1ED021642C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PowerPoint_UGent_EN_WE_Arial</Template>
  <TotalTime>471</TotalTime>
  <Words>625</Words>
  <Application>Microsoft Office PowerPoint</Application>
  <PresentationFormat>Widescreen</PresentationFormat>
  <Paragraphs>108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Cambria Math</vt:lpstr>
      <vt:lpstr>Merriweather</vt:lpstr>
      <vt:lpstr>Wingdings</vt:lpstr>
      <vt:lpstr>Kantoorthema</vt:lpstr>
      <vt:lpstr>Causal analysis of immune cell composition in systemic lupus erythematosus disease</vt:lpstr>
      <vt:lpstr>Introduction</vt:lpstr>
      <vt:lpstr>Introduction</vt:lpstr>
      <vt:lpstr>Introduction</vt:lpstr>
      <vt:lpstr>Methods</vt:lpstr>
      <vt:lpstr>Methods</vt:lpstr>
      <vt:lpstr>Methods</vt:lpstr>
      <vt:lpstr>Results</vt:lpstr>
      <vt:lpstr>Results</vt:lpstr>
      <vt:lpstr>Results</vt:lpstr>
      <vt:lpstr>Conclusions</vt:lpstr>
      <vt:lpstr>Robbe Dufoort  Supervisors:     Prof. Dr. Oliver Dukes     Dr. Koen Van den Berge</vt:lpstr>
      <vt:lpstr>Extra slides</vt:lpstr>
      <vt:lpstr>Corrections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Robbe Dufoort</dc:creator>
  <cp:lastModifiedBy>Robbe Dufoort</cp:lastModifiedBy>
  <cp:revision>5</cp:revision>
  <dcterms:created xsi:type="dcterms:W3CDTF">2025-01-19T15:37:08Z</dcterms:created>
  <dcterms:modified xsi:type="dcterms:W3CDTF">2025-01-24T21:07:19Z</dcterms:modified>
</cp:coreProperties>
</file>