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66" r:id="rId4"/>
    <p:sldId id="259" r:id="rId5"/>
    <p:sldId id="260" r:id="rId6"/>
    <p:sldId id="261" r:id="rId7"/>
    <p:sldId id="267" r:id="rId8"/>
    <p:sldId id="268" r:id="rId9"/>
    <p:sldId id="262" r:id="rId10"/>
    <p:sldId id="263" r:id="rId11"/>
    <p:sldId id="264" r:id="rId12"/>
    <p:sldId id="265" r:id="rId13"/>
    <p:sldId id="271" r:id="rId14"/>
    <p:sldId id="269" r:id="rId15"/>
    <p:sldId id="270" r:id="rId16"/>
  </p:sldIdLst>
  <p:sldSz cx="12192000" cy="68580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549" autoAdjust="0"/>
  </p:normalViewPr>
  <p:slideViewPr>
    <p:cSldViewPr snapToGrid="0">
      <p:cViewPr varScale="1">
        <p:scale>
          <a:sx n="82" d="100"/>
          <a:sy n="82" d="100"/>
        </p:scale>
        <p:origin x="17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9EA678-D200-4F31-81C2-249A5E36EE66}" type="datetimeFigureOut">
              <a:rPr lang="en-GB" smtClean="0"/>
              <a:t>29/01/2025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8A9E1-9E71-490A-8DEC-CAF513ED9FDA}" type="slidenum">
              <a:rPr lang="en-GB" smtClean="0"/>
              <a:t>‹#›</a:t>
            </a:fld>
            <a:endParaRPr lang="en-GB"/>
          </a:p>
        </p:txBody>
      </p:sp>
    </p:spTree>
    <p:extLst>
      <p:ext uri="{BB962C8B-B14F-4D97-AF65-F5344CB8AC3E}">
        <p14:creationId xmlns:p14="http://schemas.microsoft.com/office/powerpoint/2010/main" val="3232785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a:t>
            </a:r>
          </a:p>
          <a:p>
            <a:pPr marL="171450" indent="-171450">
              <a:buFontTx/>
              <a:buChar char="-"/>
            </a:pPr>
            <a:r>
              <a:rPr lang="en-GB" dirty="0"/>
              <a:t>SLE is an autoimmune disease that affects multiple organ systems. </a:t>
            </a:r>
          </a:p>
          <a:p>
            <a:pPr marL="171450" indent="-171450">
              <a:buFontTx/>
              <a:buChar char="-"/>
            </a:pPr>
            <a:r>
              <a:rPr lang="en-GB" dirty="0"/>
              <a:t>Using </a:t>
            </a:r>
            <a:r>
              <a:rPr lang="en-GB" dirty="0" err="1"/>
              <a:t>sc</a:t>
            </a:r>
            <a:r>
              <a:rPr lang="en-GB" dirty="0"/>
              <a:t>-RNA </a:t>
            </a:r>
            <a:r>
              <a:rPr lang="en-GB" dirty="0" err="1"/>
              <a:t>seq</a:t>
            </a:r>
            <a:r>
              <a:rPr lang="en-GB" dirty="0"/>
              <a:t> they determined the immune cell composition in 162 SLE patients and 99 healthy controls. </a:t>
            </a:r>
          </a:p>
          <a:p>
            <a:pPr marL="171450" indent="-171450">
              <a:buFontTx/>
              <a:buChar char="-"/>
            </a:pPr>
            <a:r>
              <a:rPr lang="en-GB" dirty="0"/>
              <a:t>They compared the abundance of 11 cell types between cases and controls, separately for Asians and Europeans.</a:t>
            </a:r>
          </a:p>
          <a:p>
            <a:pPr marL="171450" indent="-171450">
              <a:buFontTx/>
              <a:buChar char="-"/>
            </a:pPr>
            <a:r>
              <a:rPr lang="en-GB" dirty="0"/>
              <a:t>They found that there was for both populations an increase in </a:t>
            </a:r>
            <a:r>
              <a:rPr lang="en-GB" dirty="0" err="1"/>
              <a:t>cM</a:t>
            </a:r>
            <a:r>
              <a:rPr lang="en-GB" dirty="0"/>
              <a:t> and Proliferative cells and a decrease in CD4+ T-cells in the cases compared to the controls. </a:t>
            </a:r>
          </a:p>
          <a:p>
            <a:pPr marL="171450" indent="-171450">
              <a:buFontTx/>
              <a:buChar char="-"/>
            </a:pPr>
            <a:r>
              <a:rPr lang="en-GB" dirty="0"/>
              <a:t>They also noticed that the decrease in CD4+ T-cell abundance was much bigger in the Asian cases compared to the European population</a:t>
            </a:r>
          </a:p>
        </p:txBody>
      </p:sp>
      <p:sp>
        <p:nvSpPr>
          <p:cNvPr id="4" name="Slide Number Placeholder 3"/>
          <p:cNvSpPr>
            <a:spLocks noGrp="1"/>
          </p:cNvSpPr>
          <p:nvPr>
            <p:ph type="sldNum" sz="quarter" idx="5"/>
          </p:nvPr>
        </p:nvSpPr>
        <p:spPr/>
        <p:txBody>
          <a:bodyPr/>
          <a:lstStyle/>
          <a:p>
            <a:fld id="{6E88A9E1-9E71-490A-8DEC-CAF513ED9FDA}" type="slidenum">
              <a:rPr lang="en-GB" smtClean="0"/>
              <a:t>2</a:t>
            </a:fld>
            <a:endParaRPr lang="en-GB"/>
          </a:p>
        </p:txBody>
      </p:sp>
    </p:spTree>
    <p:extLst>
      <p:ext uri="{BB962C8B-B14F-4D97-AF65-F5344CB8AC3E}">
        <p14:creationId xmlns:p14="http://schemas.microsoft.com/office/powerpoint/2010/main" val="1996919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E88A9E1-9E71-490A-8DEC-CAF513ED9FDA}" type="slidenum">
              <a:rPr lang="en-GB" smtClean="0"/>
              <a:t>11</a:t>
            </a:fld>
            <a:endParaRPr lang="en-GB"/>
          </a:p>
        </p:txBody>
      </p:sp>
    </p:spTree>
    <p:extLst>
      <p:ext uri="{BB962C8B-B14F-4D97-AF65-F5344CB8AC3E}">
        <p14:creationId xmlns:p14="http://schemas.microsoft.com/office/powerpoint/2010/main" val="1672753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E88A9E1-9E71-490A-8DEC-CAF513ED9FDA}" type="slidenum">
              <a:rPr lang="en-GB" smtClean="0"/>
              <a:t>13</a:t>
            </a:fld>
            <a:endParaRPr lang="en-GB"/>
          </a:p>
        </p:txBody>
      </p:sp>
    </p:spTree>
    <p:extLst>
      <p:ext uri="{BB962C8B-B14F-4D97-AF65-F5344CB8AC3E}">
        <p14:creationId xmlns:p14="http://schemas.microsoft.com/office/powerpoint/2010/main" val="443491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Fit an outcome model</a:t>
            </a:r>
          </a:p>
          <a:p>
            <a:pPr>
              <a:buFont typeface="Arial" panose="020B0604020202020204" pitchFamily="34" charset="0"/>
              <a:buChar char="•"/>
            </a:pPr>
            <a:r>
              <a:rPr lang="en-GB" dirty="0"/>
              <a:t>Predict counterfactuals</a:t>
            </a:r>
          </a:p>
          <a:p>
            <a:pPr>
              <a:buFont typeface="Arial" panose="020B0604020202020204" pitchFamily="34" charset="0"/>
              <a:buChar char="•"/>
            </a:pPr>
            <a:r>
              <a:rPr lang="en-GB" dirty="0"/>
              <a:t>Fit treatment model</a:t>
            </a:r>
          </a:p>
          <a:p>
            <a:pPr>
              <a:buFont typeface="Arial" panose="020B0604020202020204" pitchFamily="34" charset="0"/>
              <a:buChar char="•"/>
            </a:pPr>
            <a:r>
              <a:rPr lang="en-GB" dirty="0"/>
              <a:t>Calculate IPW for each observation (Clever covariate)</a:t>
            </a:r>
          </a:p>
          <a:p>
            <a:pPr>
              <a:buFont typeface="Arial" panose="020B0604020202020204" pitchFamily="34" charset="0"/>
              <a:buChar char="•"/>
            </a:pPr>
            <a:r>
              <a:rPr lang="en-GB" dirty="0"/>
              <a:t>Fluctuation parameter derived from logistic regression model using logit transformed outcome as an offset</a:t>
            </a:r>
          </a:p>
          <a:p>
            <a:pPr>
              <a:buFont typeface="Arial" panose="020B0604020202020204" pitchFamily="34" charset="0"/>
              <a:buChar char="•"/>
            </a:pPr>
            <a:r>
              <a:rPr lang="en-GB" dirty="0"/>
              <a:t>Update the initial outcome estimates.</a:t>
            </a:r>
          </a:p>
          <a:p>
            <a:endParaRPr lang="en-GB" dirty="0"/>
          </a:p>
        </p:txBody>
      </p:sp>
      <p:sp>
        <p:nvSpPr>
          <p:cNvPr id="4" name="Slide Number Placeholder 3"/>
          <p:cNvSpPr>
            <a:spLocks noGrp="1"/>
          </p:cNvSpPr>
          <p:nvPr>
            <p:ph type="sldNum" sz="quarter" idx="5"/>
          </p:nvPr>
        </p:nvSpPr>
        <p:spPr/>
        <p:txBody>
          <a:bodyPr/>
          <a:lstStyle/>
          <a:p>
            <a:fld id="{6E88A9E1-9E71-490A-8DEC-CAF513ED9FDA}" type="slidenum">
              <a:rPr lang="en-GB" smtClean="0"/>
              <a:t>14</a:t>
            </a:fld>
            <a:endParaRPr lang="en-GB"/>
          </a:p>
        </p:txBody>
      </p:sp>
    </p:spTree>
    <p:extLst>
      <p:ext uri="{BB962C8B-B14F-4D97-AF65-F5344CB8AC3E}">
        <p14:creationId xmlns:p14="http://schemas.microsoft.com/office/powerpoint/2010/main" val="245880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6A010-B70D-B61F-1361-099E8BD097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12D83E-1B32-1EEB-B737-E239E86080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24954C-24A4-FE64-96B0-4565A9A00430}"/>
              </a:ext>
            </a:extLst>
          </p:cNvPr>
          <p:cNvSpPr>
            <a:spLocks noGrp="1"/>
          </p:cNvSpPr>
          <p:nvPr>
            <p:ph type="body" idx="1"/>
          </p:nvPr>
        </p:nvSpPr>
        <p:spPr/>
        <p:txBody>
          <a:bodyPr/>
          <a:lstStyle/>
          <a:p>
            <a:r>
              <a:rPr lang="en-GB" dirty="0"/>
              <a:t>Notes: </a:t>
            </a:r>
          </a:p>
          <a:p>
            <a:pPr marL="171450" indent="-171450">
              <a:buFontTx/>
              <a:buChar char="-"/>
            </a:pPr>
            <a:r>
              <a:rPr lang="en-GB" dirty="0"/>
              <a:t>However, Perez disregarded confounders in their data. As a reminder, confounding occurs when a variable is related to both an outcome and an exposure. </a:t>
            </a:r>
          </a:p>
          <a:p>
            <a:pPr marL="171450" indent="-171450">
              <a:buFontTx/>
              <a:buChar char="-"/>
            </a:pPr>
            <a:r>
              <a:rPr lang="en-GB" dirty="0"/>
              <a:t>They did assess the ethnicity separately, but this is not the ideal way to go.</a:t>
            </a:r>
          </a:p>
          <a:p>
            <a:pPr marL="171450" indent="-171450">
              <a:buFontTx/>
              <a:buChar char="-"/>
            </a:pPr>
            <a:r>
              <a:rPr lang="en-GB" dirty="0"/>
              <a:t>We incorporated confounding variables in one modelling approach,</a:t>
            </a:r>
          </a:p>
          <a:p>
            <a:pPr marL="171450" indent="-171450">
              <a:buFontTx/>
              <a:buChar char="-"/>
            </a:pPr>
            <a:r>
              <a:rPr lang="en-GB" dirty="0"/>
              <a:t>Confounders were: Age, Ethnicity and Sex. The data came from 4 processing cohorts, which were also corrected for as they could introduce batch effects.</a:t>
            </a:r>
          </a:p>
        </p:txBody>
      </p:sp>
      <p:sp>
        <p:nvSpPr>
          <p:cNvPr id="4" name="Slide Number Placeholder 3">
            <a:extLst>
              <a:ext uri="{FF2B5EF4-FFF2-40B4-BE49-F238E27FC236}">
                <a16:creationId xmlns:a16="http://schemas.microsoft.com/office/drawing/2014/main" id="{162F011A-A56D-33BA-314E-89DDC2A28BF9}"/>
              </a:ext>
            </a:extLst>
          </p:cNvPr>
          <p:cNvSpPr>
            <a:spLocks noGrp="1"/>
          </p:cNvSpPr>
          <p:nvPr>
            <p:ph type="sldNum" sz="quarter" idx="5"/>
          </p:nvPr>
        </p:nvSpPr>
        <p:spPr/>
        <p:txBody>
          <a:bodyPr/>
          <a:lstStyle/>
          <a:p>
            <a:fld id="{6E88A9E1-9E71-490A-8DEC-CAF513ED9FDA}" type="slidenum">
              <a:rPr lang="en-GB" smtClean="0"/>
              <a:t>3</a:t>
            </a:fld>
            <a:endParaRPr lang="en-GB"/>
          </a:p>
        </p:txBody>
      </p:sp>
    </p:spTree>
    <p:extLst>
      <p:ext uri="{BB962C8B-B14F-4D97-AF65-F5344CB8AC3E}">
        <p14:creationId xmlns:p14="http://schemas.microsoft.com/office/powerpoint/2010/main" val="2918708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Situation of not being able to assess the absolute counts but only a sample</a:t>
            </a:r>
          </a:p>
          <a:p>
            <a:pPr marL="171450" indent="-171450">
              <a:buFontTx/>
              <a:buChar char="-"/>
            </a:pPr>
            <a:r>
              <a:rPr lang="en-GB" dirty="0"/>
              <a:t>Negative correlation between the cell types and arbitrary sum of the cells in the observed sample</a:t>
            </a:r>
          </a:p>
          <a:p>
            <a:pPr marL="171450" indent="-171450">
              <a:buFontTx/>
              <a:buChar char="-"/>
            </a:pPr>
            <a:r>
              <a:rPr lang="en-GB" dirty="0"/>
              <a:t>Even if only our red cell type changes in abundance, the relative abundance changes for all cell types</a:t>
            </a:r>
          </a:p>
        </p:txBody>
      </p:sp>
      <p:sp>
        <p:nvSpPr>
          <p:cNvPr id="4" name="Slide Number Placeholder 3"/>
          <p:cNvSpPr>
            <a:spLocks noGrp="1"/>
          </p:cNvSpPr>
          <p:nvPr>
            <p:ph type="sldNum" sz="quarter" idx="5"/>
          </p:nvPr>
        </p:nvSpPr>
        <p:spPr/>
        <p:txBody>
          <a:bodyPr/>
          <a:lstStyle/>
          <a:p>
            <a:fld id="{6E88A9E1-9E71-490A-8DEC-CAF513ED9FDA}" type="slidenum">
              <a:rPr lang="en-GB" smtClean="0"/>
              <a:t>4</a:t>
            </a:fld>
            <a:endParaRPr lang="en-GB"/>
          </a:p>
        </p:txBody>
      </p:sp>
    </p:spTree>
    <p:extLst>
      <p:ext uri="{BB962C8B-B14F-4D97-AF65-F5344CB8AC3E}">
        <p14:creationId xmlns:p14="http://schemas.microsoft.com/office/powerpoint/2010/main" val="111475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CLR transformation to account for composition bias.</a:t>
            </a:r>
          </a:p>
          <a:p>
            <a:r>
              <a:rPr lang="en-GB" dirty="0"/>
              <a:t>Mean-variance trend is estimated and the inverse of the interpolated standard deviation is used as a weight in the cell-type-wise linear models.</a:t>
            </a:r>
          </a:p>
          <a:p>
            <a:r>
              <a:rPr lang="en-GB" dirty="0"/>
              <a:t>There exists bias on the found effect sizes compared to what one would find when you would use absolute counts, thus in order to correct for this, the mode is subtracted.</a:t>
            </a:r>
          </a:p>
          <a:p>
            <a:endParaRPr lang="en-GB" dirty="0"/>
          </a:p>
        </p:txBody>
      </p:sp>
      <p:sp>
        <p:nvSpPr>
          <p:cNvPr id="4" name="Slide Number Placeholder 3"/>
          <p:cNvSpPr>
            <a:spLocks noGrp="1"/>
          </p:cNvSpPr>
          <p:nvPr>
            <p:ph type="sldNum" sz="quarter" idx="5"/>
          </p:nvPr>
        </p:nvSpPr>
        <p:spPr/>
        <p:txBody>
          <a:bodyPr/>
          <a:lstStyle/>
          <a:p>
            <a:fld id="{6E88A9E1-9E71-490A-8DEC-CAF513ED9FDA}" type="slidenum">
              <a:rPr lang="en-GB" smtClean="0"/>
              <a:t>5</a:t>
            </a:fld>
            <a:endParaRPr lang="en-GB"/>
          </a:p>
        </p:txBody>
      </p:sp>
    </p:spTree>
    <p:extLst>
      <p:ext uri="{BB962C8B-B14F-4D97-AF65-F5344CB8AC3E}">
        <p14:creationId xmlns:p14="http://schemas.microsoft.com/office/powerpoint/2010/main" val="2082567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Causal inference is the field of study that uses statistical techniques to find cause-and-effect relationships between variables. This differs from normal regression approaches that only look at the correlation between variables.</a:t>
            </a:r>
          </a:p>
          <a:p>
            <a:r>
              <a:rPr lang="en-GB" dirty="0"/>
              <a:t>ATE = the change the average individual would see if you impose the treatment on everyone.</a:t>
            </a:r>
          </a:p>
        </p:txBody>
      </p:sp>
      <p:sp>
        <p:nvSpPr>
          <p:cNvPr id="4" name="Slide Number Placeholder 3"/>
          <p:cNvSpPr>
            <a:spLocks noGrp="1"/>
          </p:cNvSpPr>
          <p:nvPr>
            <p:ph type="sldNum" sz="quarter" idx="5"/>
          </p:nvPr>
        </p:nvSpPr>
        <p:spPr/>
        <p:txBody>
          <a:bodyPr/>
          <a:lstStyle/>
          <a:p>
            <a:fld id="{6E88A9E1-9E71-490A-8DEC-CAF513ED9FDA}" type="slidenum">
              <a:rPr lang="en-GB" smtClean="0"/>
              <a:t>6</a:t>
            </a:fld>
            <a:endParaRPr lang="en-GB"/>
          </a:p>
        </p:txBody>
      </p:sp>
    </p:spTree>
    <p:extLst>
      <p:ext uri="{BB962C8B-B14F-4D97-AF65-F5344CB8AC3E}">
        <p14:creationId xmlns:p14="http://schemas.microsoft.com/office/powerpoint/2010/main" val="388729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3177B-6036-C19F-F6F6-E1AA705F2F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1B722D-AD2E-8A4D-5DAD-702A0FD92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5C796F-44D6-22DF-C14E-B9821181CAB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2882B2B-E1D8-E11D-B908-0C038056D876}"/>
              </a:ext>
            </a:extLst>
          </p:cNvPr>
          <p:cNvSpPr>
            <a:spLocks noGrp="1"/>
          </p:cNvSpPr>
          <p:nvPr>
            <p:ph type="sldNum" sz="quarter" idx="5"/>
          </p:nvPr>
        </p:nvSpPr>
        <p:spPr/>
        <p:txBody>
          <a:bodyPr/>
          <a:lstStyle/>
          <a:p>
            <a:fld id="{6E88A9E1-9E71-490A-8DEC-CAF513ED9FDA}" type="slidenum">
              <a:rPr lang="en-GB" smtClean="0"/>
              <a:t>7</a:t>
            </a:fld>
            <a:endParaRPr lang="en-GB"/>
          </a:p>
        </p:txBody>
      </p:sp>
    </p:spTree>
    <p:extLst>
      <p:ext uri="{BB962C8B-B14F-4D97-AF65-F5344CB8AC3E}">
        <p14:creationId xmlns:p14="http://schemas.microsoft.com/office/powerpoint/2010/main" val="23867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383CD-7835-AD81-9925-84C6BD1642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AB1692-487C-A8FD-D31C-77A8EE12BB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54B42B-D35F-01A7-A6C4-4107296173F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B8F8986-6E5C-AE8C-3068-44C3B4B59AB1}"/>
              </a:ext>
            </a:extLst>
          </p:cNvPr>
          <p:cNvSpPr>
            <a:spLocks noGrp="1"/>
          </p:cNvSpPr>
          <p:nvPr>
            <p:ph type="sldNum" sz="quarter" idx="5"/>
          </p:nvPr>
        </p:nvSpPr>
        <p:spPr/>
        <p:txBody>
          <a:bodyPr/>
          <a:lstStyle/>
          <a:p>
            <a:fld id="{6E88A9E1-9E71-490A-8DEC-CAF513ED9FDA}" type="slidenum">
              <a:rPr lang="en-GB" smtClean="0"/>
              <a:t>8</a:t>
            </a:fld>
            <a:endParaRPr lang="en-GB"/>
          </a:p>
        </p:txBody>
      </p:sp>
    </p:spTree>
    <p:extLst>
      <p:ext uri="{BB962C8B-B14F-4D97-AF65-F5344CB8AC3E}">
        <p14:creationId xmlns:p14="http://schemas.microsoft.com/office/powerpoint/2010/main" val="181718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Visual difference in </a:t>
            </a:r>
            <a:r>
              <a:rPr lang="en-GB" dirty="0" err="1"/>
              <a:t>ncm</a:t>
            </a:r>
            <a:r>
              <a:rPr lang="en-GB" dirty="0"/>
              <a:t>, cm, </a:t>
            </a:r>
            <a:r>
              <a:rPr lang="en-GB" dirty="0" err="1"/>
              <a:t>prolif</a:t>
            </a:r>
            <a:endParaRPr lang="en-GB" dirty="0"/>
          </a:p>
          <a:p>
            <a:r>
              <a:rPr lang="en-GB" dirty="0"/>
              <a:t>T4 only in Asian</a:t>
            </a:r>
          </a:p>
          <a:p>
            <a:r>
              <a:rPr lang="en-GB" dirty="0" err="1"/>
              <a:t>pDC</a:t>
            </a:r>
            <a:r>
              <a:rPr lang="en-GB" dirty="0"/>
              <a:t> only in European</a:t>
            </a:r>
          </a:p>
        </p:txBody>
      </p:sp>
      <p:sp>
        <p:nvSpPr>
          <p:cNvPr id="4" name="Slide Number Placeholder 3"/>
          <p:cNvSpPr>
            <a:spLocks noGrp="1"/>
          </p:cNvSpPr>
          <p:nvPr>
            <p:ph type="sldNum" sz="quarter" idx="5"/>
          </p:nvPr>
        </p:nvSpPr>
        <p:spPr/>
        <p:txBody>
          <a:bodyPr/>
          <a:lstStyle/>
          <a:p>
            <a:fld id="{6E88A9E1-9E71-490A-8DEC-CAF513ED9FDA}" type="slidenum">
              <a:rPr lang="en-GB" smtClean="0"/>
              <a:t>9</a:t>
            </a:fld>
            <a:endParaRPr lang="en-GB"/>
          </a:p>
        </p:txBody>
      </p:sp>
    </p:spTree>
    <p:extLst>
      <p:ext uri="{BB962C8B-B14F-4D97-AF65-F5344CB8AC3E}">
        <p14:creationId xmlns:p14="http://schemas.microsoft.com/office/powerpoint/2010/main" val="1520150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do we see:</a:t>
            </a:r>
          </a:p>
          <a:p>
            <a:r>
              <a:rPr lang="en-GB" dirty="0"/>
              <a:t>This is the effect size of the SLE status on the cell type abundance found by using the different methods.</a:t>
            </a:r>
          </a:p>
          <a:p>
            <a:r>
              <a:rPr lang="en-GB" dirty="0"/>
              <a:t>Colour points to the value of the effect size</a:t>
            </a:r>
          </a:p>
          <a:p>
            <a:r>
              <a:rPr lang="en-GB" dirty="0"/>
              <a:t>Size shows significance from zero</a:t>
            </a:r>
          </a:p>
          <a:p>
            <a:endParaRPr lang="en-GB" dirty="0"/>
          </a:p>
          <a:p>
            <a:r>
              <a:rPr lang="en-GB" dirty="0"/>
              <a:t>Methods:</a:t>
            </a:r>
          </a:p>
          <a:p>
            <a:r>
              <a:rPr lang="en-GB" dirty="0" err="1"/>
              <a:t>VoomCLR</a:t>
            </a:r>
            <a:r>
              <a:rPr lang="en-GB" dirty="0"/>
              <a:t> containing only </a:t>
            </a:r>
            <a:r>
              <a:rPr lang="en-GB" dirty="0" err="1"/>
              <a:t>sle_status</a:t>
            </a:r>
            <a:r>
              <a:rPr lang="en-GB" dirty="0"/>
              <a:t> as predictor in the model</a:t>
            </a:r>
          </a:p>
          <a:p>
            <a:r>
              <a:rPr lang="en-GB" dirty="0" err="1"/>
              <a:t>VoomCLR</a:t>
            </a:r>
            <a:r>
              <a:rPr lang="en-GB" dirty="0"/>
              <a:t> containing age, </a:t>
            </a:r>
            <a:r>
              <a:rPr lang="en-GB" dirty="0" err="1"/>
              <a:t>ethnicitym</a:t>
            </a:r>
            <a:r>
              <a:rPr lang="en-GB" dirty="0"/>
              <a:t> and sex separately</a:t>
            </a:r>
          </a:p>
          <a:p>
            <a:r>
              <a:rPr lang="en-GB" dirty="0" err="1"/>
              <a:t>VoomCLR</a:t>
            </a:r>
            <a:r>
              <a:rPr lang="en-GB" dirty="0"/>
              <a:t> containing all inferred confounders, processing cohort and interaction between </a:t>
            </a:r>
            <a:r>
              <a:rPr lang="en-GB" dirty="0" err="1"/>
              <a:t>SLE_status</a:t>
            </a:r>
            <a:r>
              <a:rPr lang="en-GB" dirty="0"/>
              <a:t> and ethnicity</a:t>
            </a:r>
          </a:p>
          <a:p>
            <a:r>
              <a:rPr lang="en-GB" dirty="0" err="1"/>
              <a:t>VoomCLR</a:t>
            </a:r>
            <a:r>
              <a:rPr lang="en-GB" dirty="0"/>
              <a:t> containing all confounders and IPW weights</a:t>
            </a:r>
          </a:p>
          <a:p>
            <a:r>
              <a:rPr lang="en-GB" dirty="0"/>
              <a:t>CI methods separately.</a:t>
            </a:r>
          </a:p>
          <a:p>
            <a:endParaRPr lang="en-GB" dirty="0"/>
          </a:p>
          <a:p>
            <a:r>
              <a:rPr lang="en-GB" dirty="0"/>
              <a:t>Results:</a:t>
            </a:r>
          </a:p>
          <a:p>
            <a:r>
              <a:rPr lang="en-GB" dirty="0"/>
              <a:t>We look at the effect size of the SLE in the models, and test if it is different from zero.</a:t>
            </a:r>
          </a:p>
          <a:p>
            <a:r>
              <a:rPr lang="en-GB" dirty="0" err="1"/>
              <a:t>Prolif</a:t>
            </a:r>
            <a:r>
              <a:rPr lang="en-GB" dirty="0"/>
              <a:t>,  Cm everywhere</a:t>
            </a:r>
          </a:p>
          <a:p>
            <a:r>
              <a:rPr lang="en-GB" dirty="0"/>
              <a:t>T4 and </a:t>
            </a:r>
            <a:r>
              <a:rPr lang="en-GB" dirty="0" err="1"/>
              <a:t>pDC</a:t>
            </a:r>
            <a:r>
              <a:rPr lang="en-GB" dirty="0"/>
              <a:t> everywhere except for </a:t>
            </a:r>
            <a:r>
              <a:rPr lang="en-GB" dirty="0" err="1"/>
              <a:t>voomCLR</a:t>
            </a:r>
            <a:r>
              <a:rPr lang="en-GB" dirty="0"/>
              <a:t> containing all covariates. Full model does not find that the association is </a:t>
            </a:r>
            <a:r>
              <a:rPr lang="en-GB" dirty="0" err="1"/>
              <a:t>signficant</a:t>
            </a:r>
            <a:r>
              <a:rPr lang="en-GB" dirty="0"/>
              <a:t>. Could be do to difference in ethnicities</a:t>
            </a:r>
          </a:p>
          <a:p>
            <a:r>
              <a:rPr lang="en-GB" dirty="0"/>
              <a:t>T8 shown to be </a:t>
            </a:r>
            <a:r>
              <a:rPr lang="en-GB" dirty="0" err="1"/>
              <a:t>signficant</a:t>
            </a:r>
            <a:r>
              <a:rPr lang="en-GB" dirty="0"/>
              <a:t> only when not using CI. This shows that the T8 was actually confounded.</a:t>
            </a:r>
          </a:p>
          <a:p>
            <a:endParaRPr lang="en-GB" dirty="0"/>
          </a:p>
          <a:p>
            <a:r>
              <a:rPr lang="en-GB" dirty="0"/>
              <a:t>The IPW method shows differences in results compared to g-comp and </a:t>
            </a:r>
            <a:r>
              <a:rPr lang="en-GB" dirty="0" err="1"/>
              <a:t>tmle</a:t>
            </a:r>
            <a:r>
              <a:rPr lang="en-GB" dirty="0"/>
              <a:t>. As TMLE is the most </a:t>
            </a:r>
            <a:r>
              <a:rPr lang="en-GB" dirty="0" err="1"/>
              <a:t>relieable</a:t>
            </a:r>
            <a:r>
              <a:rPr lang="en-GB" dirty="0"/>
              <a:t> model, we assessed IPW more, and found out that it suffered from an incorrect model assumption due to a positivity violation when using the ‘correct’ model.</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6E88A9E1-9E71-490A-8DEC-CAF513ED9FDA}" type="slidenum">
              <a:rPr lang="en-GB" smtClean="0"/>
              <a:t>10</a:t>
            </a:fld>
            <a:endParaRPr lang="en-GB"/>
          </a:p>
        </p:txBody>
      </p:sp>
    </p:spTree>
    <p:extLst>
      <p:ext uri="{BB962C8B-B14F-4D97-AF65-F5344CB8AC3E}">
        <p14:creationId xmlns:p14="http://schemas.microsoft.com/office/powerpoint/2010/main" val="3898449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79CF6-BAFF-47DB-8C6E-590B2494535D}" type="datetimeFigureOut">
              <a:rPr lang="en-GB" smtClean="0"/>
              <a:t>29/01/2025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F4F075-D3A4-4E54-B97A-4001F761F937}" type="slidenum">
              <a:rPr lang="en-GB" smtClean="0"/>
              <a:t>‹#›</a:t>
            </a:fld>
            <a:endParaRPr lang="en-GB"/>
          </a:p>
        </p:txBody>
      </p:sp>
      <p:pic>
        <p:nvPicPr>
          <p:cNvPr id="6" name="Logo Large 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7341" y="1605709"/>
            <a:ext cx="3375635" cy="2933944"/>
          </a:xfrm>
          <a:prstGeom prst="rect">
            <a:avLst/>
          </a:prstGeom>
        </p:spPr>
      </p:pic>
    </p:spTree>
    <p:extLst>
      <p:ext uri="{BB962C8B-B14F-4D97-AF65-F5344CB8AC3E}">
        <p14:creationId xmlns:p14="http://schemas.microsoft.com/office/powerpoint/2010/main" val="324658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7" name="Rectangle 6"/>
          <p:cNvSpPr/>
          <p:nvPr/>
        </p:nvSpPr>
        <p:spPr>
          <a:xfrm>
            <a:off x="642977" y="979594"/>
            <a:ext cx="11549023" cy="4573969"/>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66" noProof="0" dirty="0"/>
          </a:p>
        </p:txBody>
      </p:sp>
      <p:sp>
        <p:nvSpPr>
          <p:cNvPr id="2" name="Title 1"/>
          <p:cNvSpPr>
            <a:spLocks noGrp="1"/>
          </p:cNvSpPr>
          <p:nvPr>
            <p:ph type="ctrTitle" hasCustomPrompt="1"/>
          </p:nvPr>
        </p:nvSpPr>
        <p:spPr bwMode="white">
          <a:xfrm>
            <a:off x="907842" y="1225716"/>
            <a:ext cx="5214693" cy="4056750"/>
          </a:xfrm>
        </p:spPr>
        <p:txBody>
          <a:bodyPr anchor="t" anchorCtr="0">
            <a:noAutofit/>
          </a:bodyPr>
          <a:lstStyle>
            <a:lvl1pPr algn="l">
              <a:lnSpc>
                <a:spcPts val="2461"/>
              </a:lnSpc>
              <a:defRPr sz="1758" u="none" cap="none" baseline="0">
                <a:solidFill>
                  <a:schemeClr val="bg1"/>
                </a:solidFill>
                <a:uFill>
                  <a:solidFill>
                    <a:schemeClr val="bg1"/>
                  </a:solidFill>
                </a:uFill>
                <a:latin typeface="+mn-lt"/>
              </a:defRPr>
            </a:lvl1pPr>
          </a:lstStyle>
          <a:p>
            <a:r>
              <a:rPr lang="en-GB" noProof="0" dirty="0"/>
              <a:t>Click to add presenters </a:t>
            </a:r>
            <a:r>
              <a:rPr lang="en-GB" noProof="0"/>
              <a:t>contact data</a:t>
            </a:r>
            <a:endParaRPr lang="en-GB" noProof="0" dirty="0"/>
          </a:p>
        </p:txBody>
      </p:sp>
      <p:sp>
        <p:nvSpPr>
          <p:cNvPr id="8" name="Titles positoning box" hidden="1"/>
          <p:cNvSpPr/>
          <p:nvPr/>
        </p:nvSpPr>
        <p:spPr>
          <a:xfrm>
            <a:off x="964465" y="1285875"/>
            <a:ext cx="10555957" cy="421858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66"/>
          </a:p>
        </p:txBody>
      </p:sp>
      <p:sp>
        <p:nvSpPr>
          <p:cNvPr id="11" name="Tijdelijke aanduiding voor tekst 4"/>
          <p:cNvSpPr>
            <a:spLocks noGrp="1"/>
          </p:cNvSpPr>
          <p:nvPr>
            <p:ph type="body" sz="quarter" idx="10" hasCustomPrompt="1"/>
          </p:nvPr>
        </p:nvSpPr>
        <p:spPr bwMode="white">
          <a:xfrm>
            <a:off x="6480395" y="2176874"/>
            <a:ext cx="5103311" cy="1482462"/>
          </a:xfrm>
        </p:spPr>
        <p:txBody>
          <a:bodyPr>
            <a:normAutofit/>
          </a:bodyPr>
          <a:lstStyle>
            <a:lvl1pPr>
              <a:lnSpc>
                <a:spcPts val="2461"/>
              </a:lnSpc>
              <a:defRPr sz="1687">
                <a:solidFill>
                  <a:schemeClr val="bg1"/>
                </a:solidFill>
              </a:defRPr>
            </a:lvl1pPr>
          </a:lstStyle>
          <a:p>
            <a:pPr lvl="0"/>
            <a:r>
              <a:rPr lang="en-GB" noProof="0" dirty="0"/>
              <a:t>Click to add social media names</a:t>
            </a:r>
            <a:endParaRPr lang="nl-NL" dirty="0"/>
          </a:p>
        </p:txBody>
      </p:sp>
      <p:pic>
        <p:nvPicPr>
          <p:cNvPr id="18" name="Afbeelding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551" y="0"/>
            <a:ext cx="1959306" cy="979594"/>
          </a:xfrm>
          <a:prstGeom prst="rect">
            <a:avLst/>
          </a:prstGeom>
        </p:spPr>
      </p:pic>
    </p:spTree>
    <p:extLst>
      <p:ext uri="{BB962C8B-B14F-4D97-AF65-F5344CB8AC3E}">
        <p14:creationId xmlns:p14="http://schemas.microsoft.com/office/powerpoint/2010/main" val="126831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7" name="Rectangle 6"/>
          <p:cNvSpPr/>
          <p:nvPr/>
        </p:nvSpPr>
        <p:spPr>
          <a:xfrm>
            <a:off x="642977" y="979594"/>
            <a:ext cx="11549023" cy="4573969"/>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66"/>
          </a:p>
        </p:txBody>
      </p:sp>
      <p:sp>
        <p:nvSpPr>
          <p:cNvPr id="2" name="Title 1"/>
          <p:cNvSpPr>
            <a:spLocks noGrp="1"/>
          </p:cNvSpPr>
          <p:nvPr>
            <p:ph type="ctrTitle"/>
          </p:nvPr>
        </p:nvSpPr>
        <p:spPr bwMode="white">
          <a:xfrm>
            <a:off x="907842" y="1607344"/>
            <a:ext cx="10676456" cy="3119285"/>
          </a:xfrm>
        </p:spPr>
        <p:txBody>
          <a:bodyPr anchor="b">
            <a:noAutofit/>
          </a:bodyPr>
          <a:lstStyle>
            <a:lvl1pPr algn="l">
              <a:lnSpc>
                <a:spcPts val="7734"/>
              </a:lnSpc>
              <a:defRPr sz="7031" u="sng" baseline="0">
                <a:solidFill>
                  <a:schemeClr val="bg1"/>
                </a:solidFill>
                <a:uFill>
                  <a:solidFill>
                    <a:schemeClr val="bg1"/>
                  </a:solidFill>
                </a:uFill>
              </a:defRPr>
            </a:lvl1pPr>
          </a:lstStyle>
          <a:p>
            <a:r>
              <a:rPr lang="en-US" noProof="0"/>
              <a:t>Click to edit Master title style</a:t>
            </a:r>
            <a:endParaRPr lang="en-GB" noProof="0" dirty="0"/>
          </a:p>
        </p:txBody>
      </p:sp>
      <p:sp>
        <p:nvSpPr>
          <p:cNvPr id="3" name="Subtitle 2"/>
          <p:cNvSpPr>
            <a:spLocks noGrp="1"/>
          </p:cNvSpPr>
          <p:nvPr>
            <p:ph type="subTitle" idx="1" hasCustomPrompt="1"/>
          </p:nvPr>
        </p:nvSpPr>
        <p:spPr bwMode="white">
          <a:xfrm>
            <a:off x="902456" y="4833784"/>
            <a:ext cx="10681842" cy="410063"/>
          </a:xfrm>
        </p:spPr>
        <p:txBody>
          <a:bodyPr>
            <a:normAutofit/>
          </a:bodyPr>
          <a:lstStyle>
            <a:lvl1pPr marL="0" indent="0" algn="l">
              <a:lnSpc>
                <a:spcPts val="2531"/>
              </a:lnSpc>
              <a:buNone/>
              <a:defRPr sz="2109">
                <a:solidFill>
                  <a:schemeClr val="accent6"/>
                </a:solidFill>
              </a:defRPr>
            </a:lvl1pPr>
            <a:lvl2pPr marL="457144" indent="0" algn="ctr">
              <a:buNone/>
              <a:defRPr sz="2000"/>
            </a:lvl2pPr>
            <a:lvl3pPr marL="914289" indent="0" algn="ctr">
              <a:buNone/>
              <a:defRPr sz="1800"/>
            </a:lvl3pPr>
            <a:lvl4pPr marL="1371433" indent="0" algn="ctr">
              <a:buNone/>
              <a:defRPr sz="1600"/>
            </a:lvl4pPr>
            <a:lvl5pPr marL="1828577" indent="0" algn="ctr">
              <a:buNone/>
              <a:defRPr sz="1600"/>
            </a:lvl5pPr>
            <a:lvl6pPr marL="2285723" indent="0" algn="ctr">
              <a:buNone/>
              <a:defRPr sz="1600"/>
            </a:lvl6pPr>
            <a:lvl7pPr marL="2742867" indent="0" algn="ctr">
              <a:buNone/>
              <a:defRPr sz="1600"/>
            </a:lvl7pPr>
            <a:lvl8pPr marL="3200011" indent="0" algn="ctr">
              <a:buNone/>
              <a:defRPr sz="1600"/>
            </a:lvl8pPr>
            <a:lvl9pPr marL="3657156" indent="0" algn="ctr">
              <a:buNone/>
              <a:defRPr sz="1600"/>
            </a:lvl9pPr>
          </a:lstStyle>
          <a:p>
            <a:r>
              <a:rPr lang="en-GB" noProof="0" dirty="0"/>
              <a:t>Click to add subtitle / presenter / date [</a:t>
            </a:r>
            <a:r>
              <a:rPr lang="en-GB" noProof="0" dirty="0" err="1"/>
              <a:t>dd</a:t>
            </a:r>
            <a:r>
              <a:rPr lang="en-GB" noProof="0" dirty="0"/>
              <a:t>-mm-</a:t>
            </a:r>
            <a:r>
              <a:rPr lang="en-GB" noProof="0" dirty="0" err="1"/>
              <a:t>yyyy</a:t>
            </a:r>
            <a:r>
              <a:rPr lang="en-GB" noProof="0" dirty="0"/>
              <a:t>]</a:t>
            </a:r>
          </a:p>
        </p:txBody>
      </p:sp>
      <p:sp>
        <p:nvSpPr>
          <p:cNvPr id="8" name="Titles positoning box" hidden="1"/>
          <p:cNvSpPr/>
          <p:nvPr/>
        </p:nvSpPr>
        <p:spPr>
          <a:xfrm>
            <a:off x="964465" y="4505625"/>
            <a:ext cx="10555957" cy="405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66"/>
          </a:p>
        </p:txBody>
      </p:sp>
      <p:sp>
        <p:nvSpPr>
          <p:cNvPr id="12" name="Picture Placeholder 11"/>
          <p:cNvSpPr>
            <a:spLocks noGrp="1"/>
          </p:cNvSpPr>
          <p:nvPr>
            <p:ph type="pic" sz="quarter" idx="11" hasCustomPrompt="1"/>
          </p:nvPr>
        </p:nvSpPr>
        <p:spPr>
          <a:xfrm>
            <a:off x="2250419" y="5882625"/>
            <a:ext cx="1607442" cy="653063"/>
          </a:xfrm>
        </p:spPr>
        <p:txBody>
          <a:bodyPr/>
          <a:lstStyle>
            <a:lvl1pPr>
              <a:defRPr sz="1125">
                <a:solidFill>
                  <a:schemeClr val="bg1">
                    <a:lumMod val="50000"/>
                  </a:schemeClr>
                </a:solidFill>
              </a:defRPr>
            </a:lvl1pPr>
          </a:lstStyle>
          <a:p>
            <a:r>
              <a:rPr lang="en-GB" noProof="0" dirty="0"/>
              <a:t>Partner Logo 1</a:t>
            </a:r>
          </a:p>
        </p:txBody>
      </p:sp>
      <p:sp>
        <p:nvSpPr>
          <p:cNvPr id="13" name="Picture Placeholder 11"/>
          <p:cNvSpPr>
            <a:spLocks noGrp="1"/>
          </p:cNvSpPr>
          <p:nvPr>
            <p:ph type="pic" sz="quarter" idx="12" hasCustomPrompt="1"/>
          </p:nvPr>
        </p:nvSpPr>
        <p:spPr>
          <a:xfrm>
            <a:off x="4017339" y="5882625"/>
            <a:ext cx="1607442" cy="653063"/>
          </a:xfrm>
        </p:spPr>
        <p:txBody>
          <a:bodyPr/>
          <a:lstStyle>
            <a:lvl1pPr>
              <a:defRPr sz="1125">
                <a:solidFill>
                  <a:schemeClr val="bg1">
                    <a:lumMod val="50000"/>
                  </a:schemeClr>
                </a:solidFill>
              </a:defRPr>
            </a:lvl1pPr>
          </a:lstStyle>
          <a:p>
            <a:r>
              <a:rPr lang="en-GB" noProof="0" dirty="0"/>
              <a:t>Partner Logo 2</a:t>
            </a:r>
          </a:p>
        </p:txBody>
      </p:sp>
      <p:sp>
        <p:nvSpPr>
          <p:cNvPr id="14" name="Picture Placeholder 11"/>
          <p:cNvSpPr>
            <a:spLocks noGrp="1"/>
          </p:cNvSpPr>
          <p:nvPr>
            <p:ph type="pic" sz="quarter" idx="13" hasCustomPrompt="1"/>
          </p:nvPr>
        </p:nvSpPr>
        <p:spPr>
          <a:xfrm>
            <a:off x="5786791" y="5882625"/>
            <a:ext cx="1632756" cy="653063"/>
          </a:xfrm>
        </p:spPr>
        <p:txBody>
          <a:bodyPr/>
          <a:lstStyle>
            <a:lvl1pPr>
              <a:defRPr sz="1125">
                <a:solidFill>
                  <a:schemeClr val="bg1">
                    <a:lumMod val="50000"/>
                  </a:schemeClr>
                </a:solidFill>
              </a:defRPr>
            </a:lvl1pPr>
          </a:lstStyle>
          <a:p>
            <a:r>
              <a:rPr lang="en-GB" noProof="0" dirty="0"/>
              <a:t>Partner Logo 3</a:t>
            </a:r>
          </a:p>
        </p:txBody>
      </p:sp>
      <p:sp>
        <p:nvSpPr>
          <p:cNvPr id="15" name="Picture Placeholder 11"/>
          <p:cNvSpPr>
            <a:spLocks noGrp="1"/>
          </p:cNvSpPr>
          <p:nvPr>
            <p:ph type="pic" sz="quarter" idx="14" hasCustomPrompt="1"/>
          </p:nvPr>
        </p:nvSpPr>
        <p:spPr>
          <a:xfrm>
            <a:off x="7556242" y="5882625"/>
            <a:ext cx="1632756" cy="653063"/>
          </a:xfrm>
        </p:spPr>
        <p:txBody>
          <a:bodyPr/>
          <a:lstStyle>
            <a:lvl1pPr>
              <a:defRPr sz="1125">
                <a:solidFill>
                  <a:schemeClr val="bg1">
                    <a:lumMod val="50000"/>
                  </a:schemeClr>
                </a:solidFill>
              </a:defRPr>
            </a:lvl1pPr>
          </a:lstStyle>
          <a:p>
            <a:r>
              <a:rPr lang="en-GB" noProof="0" dirty="0"/>
              <a:t>Partner Logo 4</a:t>
            </a:r>
          </a:p>
        </p:txBody>
      </p:sp>
      <p:sp>
        <p:nvSpPr>
          <p:cNvPr id="16" name="Oranisation Placeholder"/>
          <p:cNvSpPr>
            <a:spLocks noGrp="1"/>
          </p:cNvSpPr>
          <p:nvPr>
            <p:ph type="body" sz="quarter" idx="15" hasCustomPrompt="1"/>
          </p:nvPr>
        </p:nvSpPr>
        <p:spPr bwMode="white">
          <a:xfrm>
            <a:off x="6033553" y="277740"/>
            <a:ext cx="5832356" cy="379688"/>
          </a:xfrm>
        </p:spPr>
        <p:txBody>
          <a:bodyPr anchor="b" anchorCtr="0">
            <a:normAutofit/>
          </a:bodyPr>
          <a:lstStyle>
            <a:lvl1pPr>
              <a:lnSpc>
                <a:spcPts val="1195"/>
              </a:lnSpc>
              <a:defRPr sz="984" b="1" i="0" u="sng" cap="all" baseline="0">
                <a:solidFill>
                  <a:srgbClr val="1E64C8"/>
                </a:solidFill>
                <a:uFill>
                  <a:solidFill>
                    <a:schemeClr val="bg1"/>
                  </a:solidFill>
                </a:uFill>
              </a:defRPr>
            </a:lvl1pPr>
            <a:lvl2pPr marL="0" indent="0">
              <a:lnSpc>
                <a:spcPts val="1195"/>
              </a:lnSpc>
              <a:buNone/>
              <a:defRPr sz="984" cap="all" baseline="0">
                <a:solidFill>
                  <a:srgbClr val="1E64C8"/>
                </a:solidFill>
              </a:defRPr>
            </a:lvl2pPr>
          </a:lstStyle>
          <a:p>
            <a:pPr lvl="0"/>
            <a:r>
              <a:rPr lang="en-GB" noProof="0" dirty="0"/>
              <a:t>Click to edit organisation styles</a:t>
            </a:r>
          </a:p>
          <a:p>
            <a:pPr lvl="1"/>
            <a:r>
              <a:rPr lang="en-GB" noProof="0" dirty="0"/>
              <a:t>Second level</a:t>
            </a:r>
          </a:p>
        </p:txBody>
      </p:sp>
      <p:pic>
        <p:nvPicPr>
          <p:cNvPr id="26" name="Afbeelding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551" y="0"/>
            <a:ext cx="1959306" cy="979594"/>
          </a:xfrm>
          <a:prstGeom prst="rect">
            <a:avLst/>
          </a:prstGeom>
        </p:spPr>
      </p:pic>
    </p:spTree>
    <p:extLst>
      <p:ext uri="{BB962C8B-B14F-4D97-AF65-F5344CB8AC3E}">
        <p14:creationId xmlns:p14="http://schemas.microsoft.com/office/powerpoint/2010/main" val="231884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Slide">
    <p:spTree>
      <p:nvGrpSpPr>
        <p:cNvPr id="1" name=""/>
        <p:cNvGrpSpPr/>
        <p:nvPr/>
      </p:nvGrpSpPr>
      <p:grpSpPr>
        <a:xfrm>
          <a:off x="0" y="0"/>
          <a:ext cx="0" cy="0"/>
          <a:chOff x="0" y="0"/>
          <a:chExt cx="0" cy="0"/>
        </a:xfrm>
      </p:grpSpPr>
      <p:sp>
        <p:nvSpPr>
          <p:cNvPr id="7" name="Rectangle 6"/>
          <p:cNvSpPr/>
          <p:nvPr/>
        </p:nvSpPr>
        <p:spPr>
          <a:xfrm>
            <a:off x="642977" y="0"/>
            <a:ext cx="11549023" cy="5553563"/>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66"/>
          </a:p>
        </p:txBody>
      </p:sp>
      <p:sp>
        <p:nvSpPr>
          <p:cNvPr id="2" name="Title 1"/>
          <p:cNvSpPr>
            <a:spLocks noGrp="1"/>
          </p:cNvSpPr>
          <p:nvPr>
            <p:ph type="ctrTitle" hasCustomPrompt="1"/>
          </p:nvPr>
        </p:nvSpPr>
        <p:spPr bwMode="white">
          <a:xfrm>
            <a:off x="907842" y="2282428"/>
            <a:ext cx="10676456" cy="3119285"/>
          </a:xfrm>
        </p:spPr>
        <p:txBody>
          <a:bodyPr anchor="b">
            <a:noAutofit/>
          </a:bodyPr>
          <a:lstStyle>
            <a:lvl1pPr algn="l">
              <a:lnSpc>
                <a:spcPts val="7734"/>
              </a:lnSpc>
              <a:defRPr sz="7031" u="sng" baseline="0">
                <a:solidFill>
                  <a:schemeClr val="bg1"/>
                </a:solidFill>
                <a:uFill>
                  <a:solidFill>
                    <a:schemeClr val="bg1"/>
                  </a:solidFill>
                </a:uFill>
              </a:defRPr>
            </a:lvl1pPr>
          </a:lstStyle>
          <a:p>
            <a:r>
              <a:rPr lang="en-GB" noProof="0" dirty="0"/>
              <a:t>Click to add chapter title</a:t>
            </a:r>
          </a:p>
        </p:txBody>
      </p:sp>
      <p:sp>
        <p:nvSpPr>
          <p:cNvPr id="8" name="Titles positoning box" hidden="1"/>
          <p:cNvSpPr/>
          <p:nvPr/>
        </p:nvSpPr>
        <p:spPr>
          <a:xfrm>
            <a:off x="964465" y="5163750"/>
            <a:ext cx="10555957" cy="405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66"/>
          </a:p>
        </p:txBody>
      </p:sp>
      <p:sp>
        <p:nvSpPr>
          <p:cNvPr id="16" name="Slide Number Placeholder 5"/>
          <p:cNvSpPr>
            <a:spLocks noGrp="1"/>
          </p:cNvSpPr>
          <p:nvPr>
            <p:ph type="sldNum" sz="quarter" idx="4"/>
          </p:nvPr>
        </p:nvSpPr>
        <p:spPr>
          <a:xfrm>
            <a:off x="10962754" y="6292057"/>
            <a:ext cx="648236" cy="365125"/>
          </a:xfrm>
          <a:prstGeom prst="rect">
            <a:avLst/>
          </a:prstGeom>
        </p:spPr>
        <p:txBody>
          <a:bodyPr vert="horz" lIns="91440" tIns="45720" rIns="91440" bIns="45720" rtlCol="0" anchor="ctr"/>
          <a:lstStyle>
            <a:lvl1pPr algn="r">
              <a:defRPr sz="1200">
                <a:solidFill>
                  <a:srgbClr val="1E64C8"/>
                </a:solidFill>
              </a:defRPr>
            </a:lvl1pPr>
          </a:lstStyle>
          <a:p>
            <a:fld id="{52F4F075-D3A4-4E54-B97A-4001F761F937}" type="slidenum">
              <a:rPr lang="en-GB" smtClean="0"/>
              <a:t>‹#›</a:t>
            </a:fld>
            <a:endParaRPr lang="en-GB"/>
          </a:p>
        </p:txBody>
      </p:sp>
    </p:spTree>
    <p:extLst>
      <p:ext uri="{BB962C8B-B14F-4D97-AF65-F5344CB8AC3E}">
        <p14:creationId xmlns:p14="http://schemas.microsoft.com/office/powerpoint/2010/main" val="146181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3" name="Content Placeholder 2"/>
          <p:cNvSpPr>
            <a:spLocks noGrp="1"/>
          </p:cNvSpPr>
          <p:nvPr>
            <p:ph idx="1"/>
          </p:nvPr>
        </p:nvSpPr>
        <p:spPr>
          <a:xfrm>
            <a:off x="587726" y="839787"/>
            <a:ext cx="11039437" cy="4708125"/>
          </a:xfrm>
        </p:spPr>
        <p:txBody>
          <a:bodyPr/>
          <a:lstStyle>
            <a:lvl1pPr marL="377143" indent="-316395" defTabSz="321457">
              <a:lnSpc>
                <a:spcPct val="120000"/>
              </a:lnSpc>
              <a:buFont typeface="Arial" panose="020B0604020202020204" pitchFamily="34" charset="0"/>
              <a:buChar char="̶"/>
              <a:defRPr/>
            </a:lvl1pPr>
            <a:lvl2pPr marL="822627" indent="-316395">
              <a:lnSpc>
                <a:spcPct val="120000"/>
              </a:lnSpc>
              <a:defRPr/>
            </a:lvl2pPr>
            <a:lvl3pPr marL="1235206" indent="-316395" defTabSz="321457">
              <a:lnSpc>
                <a:spcPct val="120000"/>
              </a:lnSpc>
              <a:defRPr/>
            </a:lvl3pPr>
            <a:lvl4pPr marL="1637661" indent="-387267" defTabSz="321457">
              <a:lnSpc>
                <a:spcPct val="120000"/>
              </a:lnSpc>
              <a:defRPr/>
            </a:lvl4pPr>
            <a:lvl5pPr marL="2083145" indent="-311333" defTabSz="321457">
              <a:lnSpc>
                <a:spcPct val="120000"/>
              </a:lnSpc>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10"/>
          </p:nvPr>
        </p:nvSpPr>
        <p:spPr/>
        <p:txBody>
          <a:bodyPr/>
          <a:lstStyle/>
          <a:p>
            <a:fld id="{FD379CF6-BAFF-47DB-8C6E-590B2494535D}" type="datetimeFigureOut">
              <a:rPr lang="en-GB" smtClean="0"/>
              <a:t>29/01/2025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4F075-D3A4-4E54-B97A-4001F761F937}" type="slidenum">
              <a:rPr lang="en-GB" smtClean="0"/>
              <a:t>‹#›</a:t>
            </a:fld>
            <a:endParaRPr lang="en-GB"/>
          </a:p>
        </p:txBody>
      </p:sp>
    </p:spTree>
    <p:extLst>
      <p:ext uri="{BB962C8B-B14F-4D97-AF65-F5344CB8AC3E}">
        <p14:creationId xmlns:p14="http://schemas.microsoft.com/office/powerpoint/2010/main" val="94946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4" name="Date Placeholder 3"/>
          <p:cNvSpPr>
            <a:spLocks noGrp="1"/>
          </p:cNvSpPr>
          <p:nvPr>
            <p:ph type="dt" sz="half" idx="10"/>
          </p:nvPr>
        </p:nvSpPr>
        <p:spPr/>
        <p:txBody>
          <a:bodyPr/>
          <a:lstStyle/>
          <a:p>
            <a:fld id="{FD379CF6-BAFF-47DB-8C6E-590B2494535D}" type="datetimeFigureOut">
              <a:rPr lang="en-GB" smtClean="0"/>
              <a:t>29/01/2025</a:t>
            </a:fld>
            <a:endParaRPr lang="en-GB"/>
          </a:p>
        </p:txBody>
      </p:sp>
      <p:sp>
        <p:nvSpPr>
          <p:cNvPr id="5" name="Footer Placeholder 4"/>
          <p:cNvSpPr>
            <a:spLocks noGrp="1"/>
          </p:cNvSpPr>
          <p:nvPr>
            <p:ph type="ftr" sz="quarter" idx="11"/>
          </p:nvPr>
        </p:nvSpPr>
        <p:spPr/>
        <p:txBody>
          <a:bodyPr/>
          <a:lstStyle/>
          <a:p>
            <a:endParaRPr lang="en-GB"/>
          </a:p>
        </p:txBody>
      </p:sp>
      <p:sp>
        <p:nvSpPr>
          <p:cNvPr id="8" name="Picture Placeholder 7"/>
          <p:cNvSpPr>
            <a:spLocks noGrp="1"/>
          </p:cNvSpPr>
          <p:nvPr>
            <p:ph type="pic" sz="quarter" idx="13" hasCustomPrompt="1"/>
          </p:nvPr>
        </p:nvSpPr>
        <p:spPr>
          <a:xfrm>
            <a:off x="7105117" y="964630"/>
            <a:ext cx="4429958" cy="4568906"/>
          </a:xfrm>
        </p:spPr>
        <p:txBody>
          <a:bodyPr/>
          <a:lstStyle>
            <a:lvl1pPr>
              <a:defRPr>
                <a:solidFill>
                  <a:schemeClr val="bg1">
                    <a:lumMod val="50000"/>
                  </a:schemeClr>
                </a:solidFill>
              </a:defRPr>
            </a:lvl1pPr>
          </a:lstStyle>
          <a:p>
            <a:r>
              <a:rPr lang="en-GB" noProof="0" dirty="0"/>
              <a:t>Photo</a:t>
            </a:r>
          </a:p>
        </p:txBody>
      </p:sp>
      <p:sp>
        <p:nvSpPr>
          <p:cNvPr id="9" name="Slide Number Placeholder 5"/>
          <p:cNvSpPr>
            <a:spLocks noGrp="1"/>
          </p:cNvSpPr>
          <p:nvPr>
            <p:ph type="sldNum" sz="quarter" idx="4"/>
          </p:nvPr>
        </p:nvSpPr>
        <p:spPr>
          <a:xfrm>
            <a:off x="10962754" y="6292057"/>
            <a:ext cx="648236" cy="365125"/>
          </a:xfrm>
          <a:prstGeom prst="rect">
            <a:avLst/>
          </a:prstGeom>
        </p:spPr>
        <p:txBody>
          <a:bodyPr vert="horz" lIns="91440" tIns="45720" rIns="91440" bIns="45720" rtlCol="0" anchor="ctr"/>
          <a:lstStyle>
            <a:lvl1pPr algn="r">
              <a:defRPr sz="1200">
                <a:solidFill>
                  <a:srgbClr val="1E64C8"/>
                </a:solidFill>
              </a:defRPr>
            </a:lvl1pPr>
          </a:lstStyle>
          <a:p>
            <a:fld id="{52F4F075-D3A4-4E54-B97A-4001F761F937}" type="slidenum">
              <a:rPr lang="en-GB" smtClean="0"/>
              <a:t>‹#›</a:t>
            </a:fld>
            <a:endParaRPr lang="en-GB"/>
          </a:p>
        </p:txBody>
      </p:sp>
      <p:sp>
        <p:nvSpPr>
          <p:cNvPr id="12" name="Content Placeholder 2"/>
          <p:cNvSpPr>
            <a:spLocks noGrp="1"/>
          </p:cNvSpPr>
          <p:nvPr>
            <p:ph idx="1"/>
          </p:nvPr>
        </p:nvSpPr>
        <p:spPr>
          <a:xfrm>
            <a:off x="587725" y="839787"/>
            <a:ext cx="5936144" cy="4708125"/>
          </a:xfrm>
        </p:spPr>
        <p:txBody>
          <a:bodyPr/>
          <a:lstStyle>
            <a:lvl1pPr defTabSz="321457">
              <a:lnSpc>
                <a:spcPct val="120000"/>
              </a:lnSpc>
              <a:defRPr/>
            </a:lvl1pPr>
            <a:lvl2pPr>
              <a:lnSpc>
                <a:spcPct val="120000"/>
              </a:lnSpc>
              <a:defRPr/>
            </a:lvl2pPr>
            <a:lvl3pPr defTabSz="321457">
              <a:lnSpc>
                <a:spcPct val="120000"/>
              </a:lnSpc>
              <a:defRPr/>
            </a:lvl3pPr>
            <a:lvl4pPr defTabSz="321457">
              <a:lnSpc>
                <a:spcPct val="120000"/>
              </a:lnSpc>
              <a:defRPr/>
            </a:lvl4pPr>
            <a:lvl5pPr defTabSz="321457">
              <a:lnSpc>
                <a:spcPct val="120000"/>
              </a:lnSpc>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26769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3" name="Date Placeholder 2"/>
          <p:cNvSpPr>
            <a:spLocks noGrp="1"/>
          </p:cNvSpPr>
          <p:nvPr>
            <p:ph type="dt" sz="half" idx="10"/>
          </p:nvPr>
        </p:nvSpPr>
        <p:spPr/>
        <p:txBody>
          <a:bodyPr/>
          <a:lstStyle/>
          <a:p>
            <a:fld id="{FD379CF6-BAFF-47DB-8C6E-590B2494535D}" type="datetimeFigureOut">
              <a:rPr lang="en-GB" smtClean="0"/>
              <a:t>29/01/2025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F4F075-D3A4-4E54-B97A-4001F761F937}" type="slidenum">
              <a:rPr lang="en-GB" smtClean="0"/>
              <a:t>‹#›</a:t>
            </a:fld>
            <a:endParaRPr lang="en-GB"/>
          </a:p>
        </p:txBody>
      </p:sp>
      <p:sp>
        <p:nvSpPr>
          <p:cNvPr id="7" name="Picture Placeholder 6"/>
          <p:cNvSpPr>
            <a:spLocks noGrp="1"/>
          </p:cNvSpPr>
          <p:nvPr>
            <p:ph type="pic" sz="quarter" idx="13" hasCustomPrompt="1"/>
          </p:nvPr>
        </p:nvSpPr>
        <p:spPr>
          <a:xfrm>
            <a:off x="669443" y="964406"/>
            <a:ext cx="10885039" cy="4571438"/>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288379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79CF6-BAFF-47DB-8C6E-590B2494535D}" type="datetimeFigureOut">
              <a:rPr lang="en-GB" smtClean="0"/>
              <a:t>29/01/2025</a:t>
            </a:fld>
            <a:endParaRPr lang="en-GB"/>
          </a:p>
        </p:txBody>
      </p:sp>
      <p:sp>
        <p:nvSpPr>
          <p:cNvPr id="3" name="Footer Placeholder 2"/>
          <p:cNvSpPr>
            <a:spLocks noGrp="1"/>
          </p:cNvSpPr>
          <p:nvPr>
            <p:ph type="ftr" sz="quarter" idx="11"/>
          </p:nvPr>
        </p:nvSpPr>
        <p:spPr/>
        <p:txBody>
          <a:bodyPr/>
          <a:lstStyle/>
          <a:p>
            <a:endParaRPr lang="en-GB"/>
          </a:p>
        </p:txBody>
      </p:sp>
      <p:sp>
        <p:nvSpPr>
          <p:cNvPr id="7" name="Covering Background"/>
          <p:cNvSpPr/>
          <p:nvPr/>
        </p:nvSpPr>
        <p:spPr>
          <a:xfrm>
            <a:off x="-1" y="0"/>
            <a:ext cx="12191244"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66"/>
          </a:p>
        </p:txBody>
      </p:sp>
      <p:sp>
        <p:nvSpPr>
          <p:cNvPr id="6" name="Picture Placeholder 5"/>
          <p:cNvSpPr>
            <a:spLocks noGrp="1"/>
          </p:cNvSpPr>
          <p:nvPr>
            <p:ph type="pic" sz="quarter" idx="12" hasCustomPrompt="1"/>
          </p:nvPr>
        </p:nvSpPr>
        <p:spPr>
          <a:xfrm>
            <a:off x="-1" y="0"/>
            <a:ext cx="12191244" cy="68580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358426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642977" y="0"/>
            <a:ext cx="11549023" cy="5568750"/>
          </a:xfrm>
        </p:spPr>
        <p:txBody>
          <a:bodyPr/>
          <a:lstStyle>
            <a:lvl1pPr marL="60273"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FD379CF6-BAFF-47DB-8C6E-590B2494535D}" type="datetimeFigureOut">
              <a:rPr lang="en-GB" smtClean="0"/>
              <a:t>29/01/2025</a:t>
            </a:fld>
            <a:endParaRPr lang="en-GB"/>
          </a:p>
        </p:txBody>
      </p:sp>
      <p:sp>
        <p:nvSpPr>
          <p:cNvPr id="3" name="Footer Placeholder 2"/>
          <p:cNvSpPr>
            <a:spLocks noGrp="1"/>
          </p:cNvSpPr>
          <p:nvPr>
            <p:ph type="ftr" sz="quarter" idx="11"/>
          </p:nvPr>
        </p:nvSpPr>
        <p:spPr/>
        <p:txBody>
          <a:bodyPr/>
          <a:lstStyle/>
          <a:p>
            <a:endParaRPr lang="en-GB"/>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hasCustomPrompt="1"/>
          </p:nvPr>
        </p:nvSpPr>
        <p:spPr>
          <a:xfrm>
            <a:off x="642977" y="1892798"/>
            <a:ext cx="4756509" cy="3677906"/>
          </a:xfrm>
          <a:solidFill>
            <a:srgbClr val="1E64C8"/>
          </a:solidFill>
        </p:spPr>
        <p:txBody>
          <a:bodyPr anchor="b" anchorCtr="0">
            <a:noAutofit/>
          </a:bodyPr>
          <a:lstStyle>
            <a:lvl1pPr marL="60273" indent="0">
              <a:buNone/>
              <a:defRPr sz="7031" u="sng" cap="all" baseline="0">
                <a:solidFill>
                  <a:schemeClr val="bg1"/>
                </a:solidFill>
              </a:defRPr>
            </a:lvl1pPr>
            <a:lvl2pPr marL="692026" indent="-439771">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add  text</a:t>
            </a:r>
            <a:endParaRPr lang="en-GB" noProof="0" dirty="0"/>
          </a:p>
        </p:txBody>
      </p:sp>
    </p:spTree>
    <p:extLst>
      <p:ext uri="{BB962C8B-B14F-4D97-AF65-F5344CB8AC3E}">
        <p14:creationId xmlns:p14="http://schemas.microsoft.com/office/powerpoint/2010/main" val="23883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ight blue textbox over pictur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76AD30-96E8-448B-B97A-24B00ADE12C5}"/>
              </a:ext>
            </a:extLst>
          </p:cNvPr>
          <p:cNvSpPr/>
          <p:nvPr/>
        </p:nvSpPr>
        <p:spPr>
          <a:xfrm>
            <a:off x="642977" y="0"/>
            <a:ext cx="11549023" cy="5553563"/>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66" noProof="0" dirty="0"/>
          </a:p>
        </p:txBody>
      </p:sp>
      <p:sp>
        <p:nvSpPr>
          <p:cNvPr id="6" name="Picture Placeholder 5"/>
          <p:cNvSpPr>
            <a:spLocks noGrp="1"/>
          </p:cNvSpPr>
          <p:nvPr>
            <p:ph type="pic" sz="quarter" idx="12" hasCustomPrompt="1"/>
          </p:nvPr>
        </p:nvSpPr>
        <p:spPr>
          <a:xfrm>
            <a:off x="642977" y="0"/>
            <a:ext cx="11549023" cy="5568750"/>
          </a:xfrm>
        </p:spPr>
        <p:txBody>
          <a:bodyPr/>
          <a:lstStyle>
            <a:lvl1pPr marL="60273"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FD379CF6-BAFF-47DB-8C6E-590B2494535D}" type="datetimeFigureOut">
              <a:rPr lang="en-GB" smtClean="0"/>
              <a:t>29/01/2025</a:t>
            </a:fld>
            <a:endParaRPr lang="en-GB"/>
          </a:p>
        </p:txBody>
      </p:sp>
      <p:sp>
        <p:nvSpPr>
          <p:cNvPr id="3" name="Footer Placeholder 2"/>
          <p:cNvSpPr>
            <a:spLocks noGrp="1"/>
          </p:cNvSpPr>
          <p:nvPr>
            <p:ph type="ftr" sz="quarter" idx="11"/>
          </p:nvPr>
        </p:nvSpPr>
        <p:spPr/>
        <p:txBody>
          <a:bodyPr/>
          <a:lstStyle/>
          <a:p>
            <a:endParaRPr lang="en-GB"/>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hasCustomPrompt="1"/>
          </p:nvPr>
        </p:nvSpPr>
        <p:spPr>
          <a:xfrm>
            <a:off x="642976" y="711283"/>
            <a:ext cx="5453024" cy="4857467"/>
          </a:xfrm>
          <a:solidFill>
            <a:srgbClr val="E9F0FA"/>
          </a:solidFill>
        </p:spPr>
        <p:txBody>
          <a:bodyPr>
            <a:normAutofit/>
          </a:bodyPr>
          <a:lstStyle>
            <a:lvl1pPr marL="60273" indent="0">
              <a:buNone/>
              <a:defRPr sz="3797" u="sng" cap="all" baseline="0">
                <a:solidFill>
                  <a:srgbClr val="1E64C8"/>
                </a:solidFill>
              </a:defRPr>
            </a:lvl1pPr>
            <a:lvl2pPr marL="692026" indent="-439771">
              <a:defRPr>
                <a:solidFill>
                  <a:srgbClr val="1E64C8"/>
                </a:solidFill>
              </a:defRPr>
            </a:lvl2pPr>
            <a:lvl3pPr>
              <a:defRPr>
                <a:solidFill>
                  <a:srgbClr val="1E64C8"/>
                </a:solidFill>
              </a:defRPr>
            </a:lvl3pPr>
            <a:lvl4pPr>
              <a:defRPr>
                <a:solidFill>
                  <a:srgbClr val="1E64C8"/>
                </a:solidFill>
              </a:defRPr>
            </a:lvl4pPr>
            <a:lvl5pPr>
              <a:defRPr>
                <a:solidFill>
                  <a:srgbClr val="1E64C8"/>
                </a:solidFill>
              </a:defRPr>
            </a:lvl5pPr>
          </a:lstStyle>
          <a:p>
            <a:pPr lvl="0"/>
            <a:r>
              <a:rPr lang="en-GB" noProof="0"/>
              <a:t>Click to add text</a:t>
            </a:r>
            <a:endParaRPr lang="en-GB" noProof="0" dirty="0"/>
          </a:p>
        </p:txBody>
      </p:sp>
    </p:spTree>
    <p:extLst>
      <p:ext uri="{BB962C8B-B14F-4D97-AF65-F5344CB8AC3E}">
        <p14:creationId xmlns:p14="http://schemas.microsoft.com/office/powerpoint/2010/main" val="59605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713" y="177188"/>
            <a:ext cx="11043450" cy="607284"/>
          </a:xfrm>
          <a:prstGeom prst="rect">
            <a:avLst/>
          </a:prstGeom>
        </p:spPr>
        <p:txBody>
          <a:bodyPr vert="horz" lIns="91440" tIns="45720" rIns="91440" bIns="45720" rtlCol="0" anchor="t" anchorCtr="0">
            <a:noAutofit/>
          </a:bodyPr>
          <a:lstStyle/>
          <a:p>
            <a:r>
              <a:rPr lang="nl-NL" noProof="0"/>
              <a:t>Klik om stijl te bewerken</a:t>
            </a:r>
            <a:endParaRPr lang="en-GB" noProof="0" dirty="0"/>
          </a:p>
        </p:txBody>
      </p:sp>
      <p:sp>
        <p:nvSpPr>
          <p:cNvPr id="3" name="Text Placeholder 2"/>
          <p:cNvSpPr>
            <a:spLocks noGrp="1"/>
          </p:cNvSpPr>
          <p:nvPr>
            <p:ph type="body" idx="1"/>
          </p:nvPr>
        </p:nvSpPr>
        <p:spPr>
          <a:xfrm>
            <a:off x="587726" y="839787"/>
            <a:ext cx="11039437" cy="4708125"/>
          </a:xfrm>
          <a:prstGeom prst="rect">
            <a:avLst/>
          </a:prstGeom>
        </p:spPr>
        <p:txBody>
          <a:bodyPr vert="horz" lIns="91440" tIns="45720" rIns="91440" bIns="45720" rtlCol="0">
            <a:normAutofit/>
          </a:bodyPr>
          <a:lstStyle/>
          <a:p>
            <a:pPr lvl="0"/>
            <a:r>
              <a:rPr lang="nl-NL" noProof="0"/>
              <a:t>Klikken om de tekststijl van het model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en-GB" noProof="0" dirty="0"/>
          </a:p>
        </p:txBody>
      </p:sp>
      <p:sp>
        <p:nvSpPr>
          <p:cNvPr id="4" name="Date Placeholder 3"/>
          <p:cNvSpPr>
            <a:spLocks noGrp="1"/>
          </p:cNvSpPr>
          <p:nvPr>
            <p:ph type="dt" sz="half" idx="2"/>
          </p:nvPr>
        </p:nvSpPr>
        <p:spPr>
          <a:xfrm>
            <a:off x="2863577" y="6292057"/>
            <a:ext cx="161582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79CF6-BAFF-47DB-8C6E-590B2494535D}" type="datetimeFigureOut">
              <a:rPr lang="en-GB" smtClean="0"/>
              <a:t>29/01/2025</a:t>
            </a:fld>
            <a:endParaRPr lang="en-GB"/>
          </a:p>
        </p:txBody>
      </p:sp>
      <p:sp>
        <p:nvSpPr>
          <p:cNvPr id="5" name="Footer Placeholder 4"/>
          <p:cNvSpPr>
            <a:spLocks noGrp="1"/>
          </p:cNvSpPr>
          <p:nvPr>
            <p:ph type="ftr" sz="quarter" idx="3"/>
          </p:nvPr>
        </p:nvSpPr>
        <p:spPr>
          <a:xfrm>
            <a:off x="4788740" y="6324204"/>
            <a:ext cx="5873958" cy="30792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962754" y="6292057"/>
            <a:ext cx="648236" cy="365125"/>
          </a:xfrm>
          <a:prstGeom prst="rect">
            <a:avLst/>
          </a:prstGeom>
        </p:spPr>
        <p:txBody>
          <a:bodyPr vert="horz" lIns="91440" tIns="45720" rIns="91440" bIns="45720" rtlCol="0" anchor="ctr"/>
          <a:lstStyle>
            <a:lvl1pPr algn="r">
              <a:defRPr sz="1200">
                <a:solidFill>
                  <a:srgbClr val="1E64C8"/>
                </a:solidFill>
              </a:defRPr>
            </a:lvl1pPr>
          </a:lstStyle>
          <a:p>
            <a:fld id="{52F4F075-D3A4-4E54-B97A-4001F761F937}" type="slidenum">
              <a:rPr lang="en-GB" smtClean="0"/>
              <a:t>‹#›</a:t>
            </a:fld>
            <a:endParaRPr lang="en-GB"/>
          </a:p>
        </p:txBody>
      </p:sp>
      <p:sp>
        <p:nvSpPr>
          <p:cNvPr id="7" name="Title positioning box" hidden="1"/>
          <p:cNvSpPr/>
          <p:nvPr/>
        </p:nvSpPr>
        <p:spPr>
          <a:xfrm>
            <a:off x="652023" y="258187"/>
            <a:ext cx="10885039" cy="32599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66"/>
          </a:p>
        </p:txBody>
      </p:sp>
      <p:sp>
        <p:nvSpPr>
          <p:cNvPr id="8" name="Text positoning box" hidden="1"/>
          <p:cNvSpPr/>
          <p:nvPr/>
        </p:nvSpPr>
        <p:spPr>
          <a:xfrm>
            <a:off x="652023" y="1113750"/>
            <a:ext cx="5786791" cy="44296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66"/>
          </a:p>
        </p:txBody>
      </p:sp>
      <p:sp>
        <p:nvSpPr>
          <p:cNvPr id="9" name="Logo positioning box" hidden="1"/>
          <p:cNvSpPr/>
          <p:nvPr/>
        </p:nvSpPr>
        <p:spPr>
          <a:xfrm flipV="1">
            <a:off x="653103" y="5539811"/>
            <a:ext cx="10883960" cy="99587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66"/>
          </a:p>
        </p:txBody>
      </p:sp>
      <p:sp>
        <p:nvSpPr>
          <p:cNvPr id="12" name="Text positoning box" hidden="1"/>
          <p:cNvSpPr/>
          <p:nvPr/>
        </p:nvSpPr>
        <p:spPr>
          <a:xfrm>
            <a:off x="6449530" y="1113750"/>
            <a:ext cx="642977" cy="44296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66"/>
          </a:p>
        </p:txBody>
      </p:sp>
      <p:sp>
        <p:nvSpPr>
          <p:cNvPr id="13" name="Text positoning box" hidden="1"/>
          <p:cNvSpPr/>
          <p:nvPr/>
        </p:nvSpPr>
        <p:spPr>
          <a:xfrm>
            <a:off x="7101553" y="953691"/>
            <a:ext cx="4435509" cy="458974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66"/>
          </a:p>
        </p:txBody>
      </p:sp>
      <p:pic>
        <p:nvPicPr>
          <p:cNvPr id="10" name="Logo EN"/>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21489" y="5561142"/>
            <a:ext cx="1622630" cy="1298547"/>
          </a:xfrm>
          <a:prstGeom prst="rect">
            <a:avLst/>
          </a:prstGeom>
        </p:spPr>
      </p:pic>
    </p:spTree>
    <p:extLst>
      <p:ext uri="{BB962C8B-B14F-4D97-AF65-F5344CB8AC3E}">
        <p14:creationId xmlns:p14="http://schemas.microsoft.com/office/powerpoint/2010/main" val="2750044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289" rtl="0" eaLnBrk="1" latinLnBrk="0" hangingPunct="1">
        <a:lnSpc>
          <a:spcPct val="90000"/>
        </a:lnSpc>
        <a:spcBef>
          <a:spcPct val="0"/>
        </a:spcBef>
        <a:buNone/>
        <a:defRPr sz="3797" u="sng" kern="1200" cap="all" baseline="0">
          <a:solidFill>
            <a:srgbClr val="1E64C8"/>
          </a:solidFill>
          <a:uFill>
            <a:solidFill>
              <a:srgbClr val="1E64C8"/>
            </a:solidFill>
          </a:uFill>
          <a:latin typeface="+mj-lt"/>
          <a:ea typeface="+mj-ea"/>
          <a:cs typeface="+mj-cs"/>
        </a:defRPr>
      </a:lvl1pPr>
    </p:titleStyle>
    <p:bodyStyle>
      <a:lvl1pPr marL="0" indent="0" algn="l" defTabSz="914289" rtl="0" eaLnBrk="1" latinLnBrk="0" hangingPunct="1">
        <a:lnSpc>
          <a:spcPct val="120000"/>
        </a:lnSpc>
        <a:spcBef>
          <a:spcPts val="0"/>
        </a:spcBef>
        <a:buFont typeface="Arial" panose="020B0604020202020204" pitchFamily="34" charset="0"/>
        <a:buNone/>
        <a:defRPr sz="3375" kern="1200">
          <a:solidFill>
            <a:schemeClr val="tx1"/>
          </a:solidFill>
          <a:latin typeface="+mn-lt"/>
          <a:ea typeface="+mn-ea"/>
          <a:cs typeface="+mn-cs"/>
        </a:defRPr>
      </a:lvl1pPr>
      <a:lvl2pPr marL="321457" indent="-253116" algn="l" defTabSz="321457" rtl="0" eaLnBrk="1" latinLnBrk="0" hangingPunct="1">
        <a:lnSpc>
          <a:spcPct val="120000"/>
        </a:lnSpc>
        <a:spcBef>
          <a:spcPts val="0"/>
        </a:spcBef>
        <a:buFont typeface="Arial" panose="020B0604020202020204" pitchFamily="34" charset="0"/>
        <a:buChar char="̶"/>
        <a:tabLst/>
        <a:defRPr sz="3375" kern="1200">
          <a:solidFill>
            <a:schemeClr val="tx1"/>
          </a:solidFill>
          <a:latin typeface="+mn-lt"/>
          <a:ea typeface="+mn-ea"/>
          <a:cs typeface="+mn-cs"/>
        </a:defRPr>
      </a:lvl2pPr>
      <a:lvl3pPr marL="632869" indent="-322574" algn="l" defTabSz="914289" rtl="0" eaLnBrk="1" latinLnBrk="0" hangingPunct="1">
        <a:lnSpc>
          <a:spcPct val="120000"/>
        </a:lnSpc>
        <a:spcBef>
          <a:spcPts val="0"/>
        </a:spcBef>
        <a:buFont typeface="Arial" panose="020B0604020202020204" pitchFamily="34" charset="0"/>
        <a:buChar char="‒"/>
        <a:defRPr sz="3375" kern="1200">
          <a:solidFill>
            <a:schemeClr val="tx1"/>
          </a:solidFill>
          <a:latin typeface="+mn-lt"/>
          <a:ea typeface="+mn-ea"/>
          <a:cs typeface="+mn-cs"/>
        </a:defRPr>
      </a:lvl3pPr>
      <a:lvl4pPr marL="1013483" indent="-380615" algn="l" defTabSz="914289" rtl="0" eaLnBrk="1" latinLnBrk="0" hangingPunct="1">
        <a:lnSpc>
          <a:spcPct val="120000"/>
        </a:lnSpc>
        <a:spcBef>
          <a:spcPts val="0"/>
        </a:spcBef>
        <a:buFont typeface="Arial" panose="020B0604020202020204" pitchFamily="34" charset="0"/>
        <a:buChar char="‒"/>
        <a:defRPr sz="3375" kern="1200">
          <a:solidFill>
            <a:schemeClr val="tx1"/>
          </a:solidFill>
          <a:latin typeface="+mn-lt"/>
          <a:ea typeface="+mn-ea"/>
          <a:cs typeface="+mn-cs"/>
        </a:defRPr>
      </a:lvl4pPr>
      <a:lvl5pPr marL="1828289" indent="-814805" algn="l" defTabSz="914289" rtl="0" eaLnBrk="1" latinLnBrk="0" hangingPunct="1">
        <a:lnSpc>
          <a:spcPct val="120000"/>
        </a:lnSpc>
        <a:spcBef>
          <a:spcPts val="0"/>
        </a:spcBef>
        <a:buFont typeface="Arial" panose="020B0604020202020204" pitchFamily="34" charset="0"/>
        <a:buNone/>
        <a:defRPr sz="3375" kern="1200">
          <a:solidFill>
            <a:schemeClr val="tx1"/>
          </a:solidFill>
          <a:latin typeface="+mn-lt"/>
          <a:ea typeface="+mn-ea"/>
          <a:cs typeface="+mn-cs"/>
        </a:defRPr>
      </a:lvl5pPr>
      <a:lvl6pPr marL="2514295" indent="-228572" algn="l" defTabSz="9142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439" indent="-228572" algn="l" defTabSz="9142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583" indent="-228572" algn="l" defTabSz="9142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728" indent="-228572" algn="l" defTabSz="9142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89" rtl="0" eaLnBrk="1" latinLnBrk="0" hangingPunct="1">
        <a:defRPr sz="1800" kern="1200">
          <a:solidFill>
            <a:schemeClr val="tx1"/>
          </a:solidFill>
          <a:latin typeface="+mn-lt"/>
          <a:ea typeface="+mn-ea"/>
          <a:cs typeface="+mn-cs"/>
        </a:defRPr>
      </a:lvl1pPr>
      <a:lvl2pPr marL="457144" algn="l" defTabSz="914289" rtl="0" eaLnBrk="1" latinLnBrk="0" hangingPunct="1">
        <a:defRPr sz="1800" kern="1200">
          <a:solidFill>
            <a:schemeClr val="tx1"/>
          </a:solidFill>
          <a:latin typeface="+mn-lt"/>
          <a:ea typeface="+mn-ea"/>
          <a:cs typeface="+mn-cs"/>
        </a:defRPr>
      </a:lvl2pPr>
      <a:lvl3pPr marL="914289" algn="l" defTabSz="914289" rtl="0" eaLnBrk="1" latinLnBrk="0" hangingPunct="1">
        <a:defRPr sz="1800" kern="1200">
          <a:solidFill>
            <a:schemeClr val="tx1"/>
          </a:solidFill>
          <a:latin typeface="+mn-lt"/>
          <a:ea typeface="+mn-ea"/>
          <a:cs typeface="+mn-cs"/>
        </a:defRPr>
      </a:lvl3pPr>
      <a:lvl4pPr marL="1371433" algn="l" defTabSz="914289" rtl="0" eaLnBrk="1" latinLnBrk="0" hangingPunct="1">
        <a:defRPr sz="1800" kern="1200">
          <a:solidFill>
            <a:schemeClr val="tx1"/>
          </a:solidFill>
          <a:latin typeface="+mn-lt"/>
          <a:ea typeface="+mn-ea"/>
          <a:cs typeface="+mn-cs"/>
        </a:defRPr>
      </a:lvl4pPr>
      <a:lvl5pPr marL="1828577" algn="l" defTabSz="914289" rtl="0" eaLnBrk="1" latinLnBrk="0" hangingPunct="1">
        <a:defRPr sz="1800" kern="1200">
          <a:solidFill>
            <a:schemeClr val="tx1"/>
          </a:solidFill>
          <a:latin typeface="+mn-lt"/>
          <a:ea typeface="+mn-ea"/>
          <a:cs typeface="+mn-cs"/>
        </a:defRPr>
      </a:lvl5pPr>
      <a:lvl6pPr marL="2285723" algn="l" defTabSz="914289" rtl="0" eaLnBrk="1" latinLnBrk="0" hangingPunct="1">
        <a:defRPr sz="1800" kern="1200">
          <a:solidFill>
            <a:schemeClr val="tx1"/>
          </a:solidFill>
          <a:latin typeface="+mn-lt"/>
          <a:ea typeface="+mn-ea"/>
          <a:cs typeface="+mn-cs"/>
        </a:defRPr>
      </a:lvl6pPr>
      <a:lvl7pPr marL="2742867" algn="l" defTabSz="914289" rtl="0" eaLnBrk="1" latinLnBrk="0" hangingPunct="1">
        <a:defRPr sz="1800" kern="1200">
          <a:solidFill>
            <a:schemeClr val="tx1"/>
          </a:solidFill>
          <a:latin typeface="+mn-lt"/>
          <a:ea typeface="+mn-ea"/>
          <a:cs typeface="+mn-cs"/>
        </a:defRPr>
      </a:lvl7pPr>
      <a:lvl8pPr marL="3200011" algn="l" defTabSz="914289" rtl="0" eaLnBrk="1" latinLnBrk="0" hangingPunct="1">
        <a:defRPr sz="1800" kern="1200">
          <a:solidFill>
            <a:schemeClr val="tx1"/>
          </a:solidFill>
          <a:latin typeface="+mn-lt"/>
          <a:ea typeface="+mn-ea"/>
          <a:cs typeface="+mn-cs"/>
        </a:defRPr>
      </a:lvl8pPr>
      <a:lvl9pPr marL="3657156" algn="l" defTabSz="9142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jpeg"/><Relationship Id="rId7" Type="http://schemas.microsoft.com/office/2007/relationships/hdphoto" Target="../media/hdphoto2.wdp"/><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F39C-D345-D123-2ADE-F25E9F8770DD}"/>
              </a:ext>
            </a:extLst>
          </p:cNvPr>
          <p:cNvSpPr>
            <a:spLocks noGrp="1"/>
          </p:cNvSpPr>
          <p:nvPr>
            <p:ph type="ctrTitle"/>
          </p:nvPr>
        </p:nvSpPr>
        <p:spPr/>
        <p:txBody>
          <a:bodyPr/>
          <a:lstStyle/>
          <a:p>
            <a:r>
              <a:rPr lang="en-GB" sz="4800" dirty="0"/>
              <a:t>Causal analysis of immune cell composition in systemic lupus erythematosus disease</a:t>
            </a:r>
          </a:p>
        </p:txBody>
      </p:sp>
      <p:sp>
        <p:nvSpPr>
          <p:cNvPr id="3" name="Subtitle 2">
            <a:extLst>
              <a:ext uri="{FF2B5EF4-FFF2-40B4-BE49-F238E27FC236}">
                <a16:creationId xmlns:a16="http://schemas.microsoft.com/office/drawing/2014/main" id="{971645AD-AD16-3803-05DF-2E2363CED226}"/>
              </a:ext>
            </a:extLst>
          </p:cNvPr>
          <p:cNvSpPr>
            <a:spLocks noGrp="1"/>
          </p:cNvSpPr>
          <p:nvPr>
            <p:ph type="subTitle" idx="1"/>
          </p:nvPr>
        </p:nvSpPr>
        <p:spPr>
          <a:xfrm>
            <a:off x="902456" y="4833784"/>
            <a:ext cx="10681842" cy="672281"/>
          </a:xfrm>
        </p:spPr>
        <p:txBody>
          <a:bodyPr>
            <a:noAutofit/>
          </a:bodyPr>
          <a:lstStyle/>
          <a:p>
            <a:r>
              <a:rPr lang="en-GB" sz="1400" dirty="0"/>
              <a:t>Robbe Dufoort </a:t>
            </a:r>
          </a:p>
          <a:p>
            <a:r>
              <a:rPr lang="en-GB" sz="1400" dirty="0"/>
              <a:t>Promoters: Prof. </a:t>
            </a:r>
            <a:r>
              <a:rPr lang="en-GB" sz="1400" dirty="0" err="1"/>
              <a:t>Dr.</a:t>
            </a:r>
            <a:r>
              <a:rPr lang="en-GB" sz="1400" dirty="0"/>
              <a:t> Oliver Dukes &amp; </a:t>
            </a:r>
            <a:r>
              <a:rPr lang="en-GB" sz="1400" dirty="0" err="1"/>
              <a:t>Dr.</a:t>
            </a:r>
            <a:r>
              <a:rPr lang="en-GB" sz="1400" dirty="0"/>
              <a:t> Koen Van den Berge </a:t>
            </a:r>
          </a:p>
        </p:txBody>
      </p:sp>
    </p:spTree>
    <p:extLst>
      <p:ext uri="{BB962C8B-B14F-4D97-AF65-F5344CB8AC3E}">
        <p14:creationId xmlns:p14="http://schemas.microsoft.com/office/powerpoint/2010/main" val="313633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A633-50BC-D4A3-55AF-EA65796F40D2}"/>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3F033BA7-4277-1276-A51B-E99A080FAAF9}"/>
              </a:ext>
            </a:extLst>
          </p:cNvPr>
          <p:cNvSpPr>
            <a:spLocks noGrp="1"/>
          </p:cNvSpPr>
          <p:nvPr>
            <p:ph idx="1"/>
          </p:nvPr>
        </p:nvSpPr>
        <p:spPr>
          <a:xfrm>
            <a:off x="587726" y="763587"/>
            <a:ext cx="11039437" cy="4708125"/>
          </a:xfrm>
        </p:spPr>
        <p:txBody>
          <a:bodyPr/>
          <a:lstStyle/>
          <a:p>
            <a:pPr marL="60748" indent="0">
              <a:buNone/>
            </a:pPr>
            <a:r>
              <a:rPr lang="en-GB" b="1" dirty="0" err="1"/>
              <a:t>VoomCLR</a:t>
            </a:r>
            <a:r>
              <a:rPr lang="en-GB" b="1" dirty="0"/>
              <a:t> and Causal Inference Analysis</a:t>
            </a:r>
          </a:p>
          <a:p>
            <a:pPr marL="60748" indent="0">
              <a:buNone/>
            </a:pPr>
            <a:endParaRPr lang="en-GB" dirty="0"/>
          </a:p>
        </p:txBody>
      </p:sp>
      <p:pic>
        <p:nvPicPr>
          <p:cNvPr id="5" name="Picture 4">
            <a:extLst>
              <a:ext uri="{FF2B5EF4-FFF2-40B4-BE49-F238E27FC236}">
                <a16:creationId xmlns:a16="http://schemas.microsoft.com/office/drawing/2014/main" id="{32EE5A3B-BA8D-B15A-FFAB-BB63F6CCB904}"/>
              </a:ext>
            </a:extLst>
          </p:cNvPr>
          <p:cNvPicPr>
            <a:picLocks noChangeAspect="1"/>
          </p:cNvPicPr>
          <p:nvPr/>
        </p:nvPicPr>
        <p:blipFill>
          <a:blip r:embed="rId3"/>
          <a:stretch>
            <a:fillRect/>
          </a:stretch>
        </p:blipFill>
        <p:spPr>
          <a:xfrm>
            <a:off x="1385502" y="1371600"/>
            <a:ext cx="5320098" cy="5375039"/>
          </a:xfrm>
          <a:prstGeom prst="rect">
            <a:avLst/>
          </a:prstGeom>
        </p:spPr>
      </p:pic>
      <p:pic>
        <p:nvPicPr>
          <p:cNvPr id="7" name="Picture 6">
            <a:extLst>
              <a:ext uri="{FF2B5EF4-FFF2-40B4-BE49-F238E27FC236}">
                <a16:creationId xmlns:a16="http://schemas.microsoft.com/office/drawing/2014/main" id="{7B6CF810-C666-799C-A5AD-0A387F9CE5BD}"/>
              </a:ext>
            </a:extLst>
          </p:cNvPr>
          <p:cNvPicPr>
            <a:picLocks noChangeAspect="1"/>
          </p:cNvPicPr>
          <p:nvPr/>
        </p:nvPicPr>
        <p:blipFill>
          <a:blip r:embed="rId4"/>
          <a:srcRect l="11296"/>
          <a:stretch/>
        </p:blipFill>
        <p:spPr>
          <a:xfrm>
            <a:off x="5651500" y="1371599"/>
            <a:ext cx="4660900" cy="5354441"/>
          </a:xfrm>
          <a:prstGeom prst="rect">
            <a:avLst/>
          </a:prstGeom>
        </p:spPr>
      </p:pic>
    </p:spTree>
    <p:extLst>
      <p:ext uri="{BB962C8B-B14F-4D97-AF65-F5344CB8AC3E}">
        <p14:creationId xmlns:p14="http://schemas.microsoft.com/office/powerpoint/2010/main" val="161869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C8BD-E529-8128-61ED-02DF1809C159}"/>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6566FF20-B929-FAD9-6C74-67F82DCB986D}"/>
              </a:ext>
            </a:extLst>
          </p:cNvPr>
          <p:cNvSpPr>
            <a:spLocks noGrp="1"/>
          </p:cNvSpPr>
          <p:nvPr>
            <p:ph idx="1"/>
          </p:nvPr>
        </p:nvSpPr>
        <p:spPr/>
        <p:txBody>
          <a:bodyPr/>
          <a:lstStyle/>
          <a:p>
            <a:pPr>
              <a:buFont typeface="Arial" panose="020B0604020202020204" pitchFamily="34" charset="0"/>
              <a:buChar char="•"/>
            </a:pPr>
            <a:r>
              <a:rPr lang="en-US" dirty="0"/>
              <a:t>Accounting for compositional bias is needed in </a:t>
            </a:r>
            <a:r>
              <a:rPr lang="en-US" dirty="0" err="1"/>
              <a:t>scRNA</a:t>
            </a:r>
            <a:r>
              <a:rPr lang="en-US" dirty="0"/>
              <a:t>-seq cell type composition studies</a:t>
            </a:r>
          </a:p>
          <a:p>
            <a:pPr>
              <a:buFont typeface="Arial" panose="020B0604020202020204" pitchFamily="34" charset="0"/>
              <a:buChar char="•"/>
            </a:pPr>
            <a:r>
              <a:rPr lang="en-US" dirty="0"/>
              <a:t>Causal inference enables to identify causal effects</a:t>
            </a:r>
          </a:p>
          <a:p>
            <a:pPr>
              <a:buFont typeface="Arial" panose="020B0604020202020204" pitchFamily="34" charset="0"/>
              <a:buChar char="•"/>
            </a:pPr>
            <a:r>
              <a:rPr lang="en-US" dirty="0"/>
              <a:t>Importance of identifiability assumptions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156110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171E-C46A-CA30-CE21-8D9D19F2DBED}"/>
              </a:ext>
            </a:extLst>
          </p:cNvPr>
          <p:cNvSpPr>
            <a:spLocks noGrp="1"/>
          </p:cNvSpPr>
          <p:nvPr>
            <p:ph type="ctrTitle"/>
          </p:nvPr>
        </p:nvSpPr>
        <p:spPr>
          <a:xfrm>
            <a:off x="907842" y="3716594"/>
            <a:ext cx="5214693" cy="1565871"/>
          </a:xfrm>
        </p:spPr>
        <p:txBody>
          <a:bodyPr/>
          <a:lstStyle/>
          <a:p>
            <a:r>
              <a:rPr lang="en-GB" dirty="0"/>
              <a:t>Robbe Dufoort</a:t>
            </a:r>
            <a:br>
              <a:rPr lang="en-GB" dirty="0"/>
            </a:br>
            <a:br>
              <a:rPr lang="en-GB" dirty="0"/>
            </a:br>
            <a:r>
              <a:rPr lang="en-GB" dirty="0"/>
              <a:t>Supervisors:</a:t>
            </a:r>
            <a:br>
              <a:rPr lang="en-GB" dirty="0"/>
            </a:br>
            <a:r>
              <a:rPr lang="en-GB" dirty="0"/>
              <a:t>    Prof. </a:t>
            </a:r>
            <a:r>
              <a:rPr lang="en-GB" dirty="0" err="1"/>
              <a:t>Dr.</a:t>
            </a:r>
            <a:r>
              <a:rPr lang="en-GB" dirty="0"/>
              <a:t> Oliver Dukes</a:t>
            </a:r>
            <a:br>
              <a:rPr lang="en-GB" dirty="0"/>
            </a:br>
            <a:r>
              <a:rPr lang="en-GB" dirty="0"/>
              <a:t>    </a:t>
            </a:r>
            <a:r>
              <a:rPr lang="en-GB" dirty="0" err="1"/>
              <a:t>Dr.</a:t>
            </a:r>
            <a:r>
              <a:rPr lang="en-GB" dirty="0"/>
              <a:t> Koen Van den Berge</a:t>
            </a:r>
          </a:p>
        </p:txBody>
      </p:sp>
      <p:sp>
        <p:nvSpPr>
          <p:cNvPr id="3" name="Text Placeholder 2">
            <a:extLst>
              <a:ext uri="{FF2B5EF4-FFF2-40B4-BE49-F238E27FC236}">
                <a16:creationId xmlns:a16="http://schemas.microsoft.com/office/drawing/2014/main" id="{F361581B-ACF8-8578-A5E6-F7764D41CA30}"/>
              </a:ext>
            </a:extLst>
          </p:cNvPr>
          <p:cNvSpPr>
            <a:spLocks noGrp="1"/>
          </p:cNvSpPr>
          <p:nvPr>
            <p:ph type="body" sz="quarter" idx="10"/>
          </p:nvPr>
        </p:nvSpPr>
        <p:spPr>
          <a:xfrm>
            <a:off x="1032387" y="2176874"/>
            <a:ext cx="10551319" cy="1482462"/>
          </a:xfrm>
        </p:spPr>
        <p:txBody>
          <a:bodyPr>
            <a:normAutofit/>
          </a:bodyPr>
          <a:lstStyle/>
          <a:p>
            <a:r>
              <a:rPr lang="en-GB" sz="4800" dirty="0"/>
              <a:t>Thank you for your attention!</a:t>
            </a:r>
          </a:p>
        </p:txBody>
      </p:sp>
    </p:spTree>
    <p:extLst>
      <p:ext uri="{BB962C8B-B14F-4D97-AF65-F5344CB8AC3E}">
        <p14:creationId xmlns:p14="http://schemas.microsoft.com/office/powerpoint/2010/main" val="287104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80F4-E34C-44E0-A4A1-B641F8E925E1}"/>
              </a:ext>
            </a:extLst>
          </p:cNvPr>
          <p:cNvSpPr>
            <a:spLocks noGrp="1"/>
          </p:cNvSpPr>
          <p:nvPr>
            <p:ph type="title"/>
          </p:nvPr>
        </p:nvSpPr>
        <p:spPr/>
        <p:txBody>
          <a:bodyPr/>
          <a:lstStyle/>
          <a:p>
            <a:r>
              <a:rPr lang="en-GB" dirty="0"/>
              <a:t>Linear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EEA7D9-4899-4FDA-9694-901C180B1A4A}"/>
                  </a:ext>
                </a:extLst>
              </p:cNvPr>
              <p:cNvSpPr>
                <a:spLocks noGrp="1"/>
              </p:cNvSpPr>
              <p:nvPr>
                <p:ph idx="1"/>
              </p:nvPr>
            </p:nvSpPr>
            <p:spPr/>
            <p:txBody>
              <a:bodyPr>
                <a:normAutofit fontScale="85000" lnSpcReduction="10000"/>
              </a:bodyPr>
              <a:lstStyle/>
              <a:p>
                <a:pPr marL="60748"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𝑛</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_</m:t>
                      </m:r>
                      <m:r>
                        <a:rPr lang="en-US" b="0" i="1" smtClean="0">
                          <a:latin typeface="Cambria Math" panose="02040503050406030204" pitchFamily="18" charset="0"/>
                        </a:rPr>
                        <m:t>𝑖</m:t>
                      </m:r>
                    </m:oMath>
                  </m:oMathPara>
                </a14:m>
                <a:endParaRPr lang="en-GB" dirty="0"/>
              </a:p>
              <a:p>
                <a:pPr marL="60748"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𝑤𝑖𝑡h</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𝑖𝑖𝑑</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 </m:t>
                      </m:r>
                    </m:oMath>
                  </m:oMathPara>
                </a14:m>
                <a:endParaRPr lang="en-GB" dirty="0"/>
              </a:p>
              <a:p>
                <a:pPr marL="60748" indent="0">
                  <a:buNone/>
                </a:pPr>
                <a:endParaRPr lang="en-GB" dirty="0"/>
              </a:p>
              <a:p>
                <a14:m>
                  <m:oMath xmlns:m="http://schemas.openxmlformats.org/officeDocument/2006/math">
                    <m:r>
                      <a:rPr lang="en-US" b="0" i="1" smtClean="0">
                        <a:latin typeface="Cambria Math" panose="02040503050406030204" pitchFamily="18" charset="0"/>
                      </a:rPr>
                      <m:t>𝐸</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𝑛</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endParaRPr lang="en-GB" dirty="0"/>
              </a:p>
              <a:p>
                <a14:m>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endParaRPr lang="en-US" b="0" dirty="0"/>
              </a:p>
              <a:p>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e>
                    </m:d>
                    <m:r>
                      <a:rPr lang="en-US" b="0" i="1" smtClean="0">
                        <a:latin typeface="Cambria Math" panose="02040503050406030204" pitchFamily="18" charset="0"/>
                      </a:rPr>
                      <m:t>=0</m:t>
                    </m:r>
                  </m:oMath>
                </a14:m>
                <a:endParaRPr lang="en-US" b="0" dirty="0"/>
              </a:p>
              <a:p>
                <a14:m>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e>
                    </m:d>
                  </m:oMath>
                </a14:m>
                <a:r>
                  <a:rPr lang="en-GB" dirty="0"/>
                  <a:t> is constant</a:t>
                </a:r>
              </a:p>
              <a:p>
                <a:r>
                  <a:rPr lang="en-GB" dirty="0"/>
                  <a:t>Observations are independent</a:t>
                </a:r>
              </a:p>
              <a:p>
                <a:r>
                  <a:rPr lang="en-GB" dirty="0"/>
                  <a:t>Data is normally distributed</a:t>
                </a:r>
              </a:p>
            </p:txBody>
          </p:sp>
        </mc:Choice>
        <mc:Fallback>
          <p:sp>
            <p:nvSpPr>
              <p:cNvPr id="3" name="Content Placeholder 2">
                <a:extLst>
                  <a:ext uri="{FF2B5EF4-FFF2-40B4-BE49-F238E27FC236}">
                    <a16:creationId xmlns:a16="http://schemas.microsoft.com/office/drawing/2014/main" id="{EEEEA7D9-4899-4FDA-9694-901C180B1A4A}"/>
                  </a:ext>
                </a:extLst>
              </p:cNvPr>
              <p:cNvSpPr>
                <a:spLocks noGrp="1" noRot="1" noChangeAspect="1" noMove="1" noResize="1" noEditPoints="1" noAdjustHandles="1" noChangeArrowheads="1" noChangeShapeType="1" noTextEdit="1"/>
              </p:cNvSpPr>
              <p:nvPr>
                <p:ph idx="1"/>
              </p:nvPr>
            </p:nvSpPr>
            <p:spPr>
              <a:blipFill>
                <a:blip r:embed="rId3"/>
                <a:stretch>
                  <a:fillRect l="-497" b="-3627"/>
                </a:stretch>
              </a:blipFill>
            </p:spPr>
            <p:txBody>
              <a:bodyPr/>
              <a:lstStyle/>
              <a:p>
                <a:r>
                  <a:rPr lang="en-GB">
                    <a:noFill/>
                  </a:rPr>
                  <a:t> </a:t>
                </a:r>
              </a:p>
            </p:txBody>
          </p:sp>
        </mc:Fallback>
      </mc:AlternateContent>
    </p:spTree>
    <p:extLst>
      <p:ext uri="{BB962C8B-B14F-4D97-AF65-F5344CB8AC3E}">
        <p14:creationId xmlns:p14="http://schemas.microsoft.com/office/powerpoint/2010/main" val="106405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559D1CD-C86C-4297-9EEC-9C85EF41B802}"/>
              </a:ext>
            </a:extLst>
          </p:cNvPr>
          <p:cNvPicPr>
            <a:picLocks noChangeAspect="1"/>
          </p:cNvPicPr>
          <p:nvPr/>
        </p:nvPicPr>
        <p:blipFill>
          <a:blip r:embed="rId3"/>
          <a:stretch>
            <a:fillRect/>
          </a:stretch>
        </p:blipFill>
        <p:spPr>
          <a:xfrm>
            <a:off x="1992536" y="3096748"/>
            <a:ext cx="2952750" cy="664503"/>
          </a:xfrm>
          <a:prstGeom prst="rect">
            <a:avLst/>
          </a:prstGeom>
        </p:spPr>
      </p:pic>
      <p:sp>
        <p:nvSpPr>
          <p:cNvPr id="2" name="Title 1">
            <a:extLst>
              <a:ext uri="{FF2B5EF4-FFF2-40B4-BE49-F238E27FC236}">
                <a16:creationId xmlns:a16="http://schemas.microsoft.com/office/drawing/2014/main" id="{2751F515-C97F-5A51-D17B-3289C9458D15}"/>
              </a:ext>
            </a:extLst>
          </p:cNvPr>
          <p:cNvSpPr>
            <a:spLocks noGrp="1"/>
          </p:cNvSpPr>
          <p:nvPr>
            <p:ph type="title"/>
          </p:nvPr>
        </p:nvSpPr>
        <p:spPr/>
        <p:txBody>
          <a:bodyPr/>
          <a:lstStyle/>
          <a:p>
            <a:r>
              <a:rPr lang="en-US" dirty="0"/>
              <a:t>TMLE in more detail</a:t>
            </a:r>
            <a:endParaRPr lang="en-GB" dirty="0"/>
          </a:p>
        </p:txBody>
      </p:sp>
      <p:pic>
        <p:nvPicPr>
          <p:cNvPr id="4" name="Picture 3">
            <a:extLst>
              <a:ext uri="{FF2B5EF4-FFF2-40B4-BE49-F238E27FC236}">
                <a16:creationId xmlns:a16="http://schemas.microsoft.com/office/drawing/2014/main" id="{D45D299D-91D5-4C00-B68C-FBF88F9A9B17}"/>
              </a:ext>
            </a:extLst>
          </p:cNvPr>
          <p:cNvPicPr>
            <a:picLocks noChangeAspect="1"/>
          </p:cNvPicPr>
          <p:nvPr/>
        </p:nvPicPr>
        <p:blipFill>
          <a:blip r:embed="rId4"/>
          <a:stretch>
            <a:fillRect/>
          </a:stretch>
        </p:blipFill>
        <p:spPr>
          <a:xfrm>
            <a:off x="1223066" y="794781"/>
            <a:ext cx="3722220" cy="909374"/>
          </a:xfrm>
          <a:prstGeom prst="rect">
            <a:avLst/>
          </a:prstGeom>
        </p:spPr>
      </p:pic>
      <p:pic>
        <p:nvPicPr>
          <p:cNvPr id="5" name="Picture 4">
            <a:extLst>
              <a:ext uri="{FF2B5EF4-FFF2-40B4-BE49-F238E27FC236}">
                <a16:creationId xmlns:a16="http://schemas.microsoft.com/office/drawing/2014/main" id="{10C532BB-EB8C-42AD-A691-F530FE862CAC}"/>
              </a:ext>
            </a:extLst>
          </p:cNvPr>
          <p:cNvPicPr>
            <a:picLocks noChangeAspect="1"/>
          </p:cNvPicPr>
          <p:nvPr/>
        </p:nvPicPr>
        <p:blipFill>
          <a:blip r:embed="rId5"/>
          <a:stretch>
            <a:fillRect/>
          </a:stretch>
        </p:blipFill>
        <p:spPr>
          <a:xfrm>
            <a:off x="1223066" y="1692600"/>
            <a:ext cx="4078674" cy="695346"/>
          </a:xfrm>
          <a:prstGeom prst="rect">
            <a:avLst/>
          </a:prstGeom>
        </p:spPr>
      </p:pic>
      <p:pic>
        <p:nvPicPr>
          <p:cNvPr id="6" name="Picture 5">
            <a:extLst>
              <a:ext uri="{FF2B5EF4-FFF2-40B4-BE49-F238E27FC236}">
                <a16:creationId xmlns:a16="http://schemas.microsoft.com/office/drawing/2014/main" id="{E39452E1-C724-4446-8E24-28EED8320FD7}"/>
              </a:ext>
            </a:extLst>
          </p:cNvPr>
          <p:cNvPicPr>
            <a:picLocks noChangeAspect="1"/>
          </p:cNvPicPr>
          <p:nvPr/>
        </p:nvPicPr>
        <p:blipFill>
          <a:blip r:embed="rId6"/>
          <a:stretch>
            <a:fillRect/>
          </a:stretch>
        </p:blipFill>
        <p:spPr>
          <a:xfrm>
            <a:off x="6268550" y="1664953"/>
            <a:ext cx="3851174" cy="675645"/>
          </a:xfrm>
          <a:prstGeom prst="rect">
            <a:avLst/>
          </a:prstGeom>
        </p:spPr>
      </p:pic>
      <p:pic>
        <p:nvPicPr>
          <p:cNvPr id="7" name="Picture 6">
            <a:extLst>
              <a:ext uri="{FF2B5EF4-FFF2-40B4-BE49-F238E27FC236}">
                <a16:creationId xmlns:a16="http://schemas.microsoft.com/office/drawing/2014/main" id="{5579D11A-EE1A-4F07-A4CD-21C1849D1386}"/>
              </a:ext>
            </a:extLst>
          </p:cNvPr>
          <p:cNvPicPr>
            <a:picLocks noChangeAspect="1"/>
          </p:cNvPicPr>
          <p:nvPr/>
        </p:nvPicPr>
        <p:blipFill>
          <a:blip r:embed="rId7"/>
          <a:stretch>
            <a:fillRect/>
          </a:stretch>
        </p:blipFill>
        <p:spPr>
          <a:xfrm>
            <a:off x="1370569" y="2490111"/>
            <a:ext cx="3323492" cy="760873"/>
          </a:xfrm>
          <a:prstGeom prst="rect">
            <a:avLst/>
          </a:prstGeom>
        </p:spPr>
      </p:pic>
      <p:pic>
        <p:nvPicPr>
          <p:cNvPr id="9" name="Picture 8">
            <a:extLst>
              <a:ext uri="{FF2B5EF4-FFF2-40B4-BE49-F238E27FC236}">
                <a16:creationId xmlns:a16="http://schemas.microsoft.com/office/drawing/2014/main" id="{0E5E44C0-35B4-44E5-A6D2-EE64C21AD819}"/>
              </a:ext>
            </a:extLst>
          </p:cNvPr>
          <p:cNvPicPr>
            <a:picLocks noChangeAspect="1"/>
          </p:cNvPicPr>
          <p:nvPr/>
        </p:nvPicPr>
        <p:blipFill>
          <a:blip r:embed="rId8"/>
          <a:stretch>
            <a:fillRect/>
          </a:stretch>
        </p:blipFill>
        <p:spPr>
          <a:xfrm>
            <a:off x="6401909" y="3026115"/>
            <a:ext cx="3081767" cy="604922"/>
          </a:xfrm>
          <a:prstGeom prst="rect">
            <a:avLst/>
          </a:prstGeom>
        </p:spPr>
      </p:pic>
      <p:pic>
        <p:nvPicPr>
          <p:cNvPr id="13" name="Picture 12">
            <a:extLst>
              <a:ext uri="{FF2B5EF4-FFF2-40B4-BE49-F238E27FC236}">
                <a16:creationId xmlns:a16="http://schemas.microsoft.com/office/drawing/2014/main" id="{795B2C4B-E3B3-4FF4-ADFE-B0C538E50995}"/>
              </a:ext>
            </a:extLst>
          </p:cNvPr>
          <p:cNvPicPr>
            <a:picLocks noChangeAspect="1"/>
          </p:cNvPicPr>
          <p:nvPr/>
        </p:nvPicPr>
        <p:blipFill rotWithShape="1">
          <a:blip r:embed="rId9"/>
          <a:srcRect r="-602"/>
          <a:stretch/>
        </p:blipFill>
        <p:spPr>
          <a:xfrm>
            <a:off x="1370569" y="3906143"/>
            <a:ext cx="5539142" cy="601951"/>
          </a:xfrm>
          <a:prstGeom prst="rect">
            <a:avLst/>
          </a:prstGeom>
        </p:spPr>
      </p:pic>
      <p:pic>
        <p:nvPicPr>
          <p:cNvPr id="14" name="Picture 13">
            <a:extLst>
              <a:ext uri="{FF2B5EF4-FFF2-40B4-BE49-F238E27FC236}">
                <a16:creationId xmlns:a16="http://schemas.microsoft.com/office/drawing/2014/main" id="{690CE1D9-39F9-4C47-A3CC-467391764F2A}"/>
              </a:ext>
            </a:extLst>
          </p:cNvPr>
          <p:cNvPicPr>
            <a:picLocks noChangeAspect="1"/>
          </p:cNvPicPr>
          <p:nvPr/>
        </p:nvPicPr>
        <p:blipFill>
          <a:blip r:embed="rId10"/>
          <a:stretch>
            <a:fillRect/>
          </a:stretch>
        </p:blipFill>
        <p:spPr>
          <a:xfrm>
            <a:off x="8092895" y="3681014"/>
            <a:ext cx="3534268" cy="752580"/>
          </a:xfrm>
          <a:prstGeom prst="rect">
            <a:avLst/>
          </a:prstGeom>
        </p:spPr>
      </p:pic>
      <p:pic>
        <p:nvPicPr>
          <p:cNvPr id="15" name="Picture 14">
            <a:extLst>
              <a:ext uri="{FF2B5EF4-FFF2-40B4-BE49-F238E27FC236}">
                <a16:creationId xmlns:a16="http://schemas.microsoft.com/office/drawing/2014/main" id="{F833EA34-1C9A-4C36-8291-B5C66B381BB0}"/>
              </a:ext>
            </a:extLst>
          </p:cNvPr>
          <p:cNvPicPr>
            <a:picLocks noChangeAspect="1"/>
          </p:cNvPicPr>
          <p:nvPr/>
        </p:nvPicPr>
        <p:blipFill>
          <a:blip r:embed="rId11"/>
          <a:stretch>
            <a:fillRect/>
          </a:stretch>
        </p:blipFill>
        <p:spPr>
          <a:xfrm>
            <a:off x="1413840" y="4691321"/>
            <a:ext cx="4371305" cy="952633"/>
          </a:xfrm>
          <a:prstGeom prst="rect">
            <a:avLst/>
          </a:prstGeom>
        </p:spPr>
      </p:pic>
      <p:pic>
        <p:nvPicPr>
          <p:cNvPr id="16" name="Picture 15">
            <a:extLst>
              <a:ext uri="{FF2B5EF4-FFF2-40B4-BE49-F238E27FC236}">
                <a16:creationId xmlns:a16="http://schemas.microsoft.com/office/drawing/2014/main" id="{DC23A144-EE38-4F5F-B0FF-0F0D1E797FAF}"/>
              </a:ext>
            </a:extLst>
          </p:cNvPr>
          <p:cNvPicPr>
            <a:picLocks noChangeAspect="1"/>
          </p:cNvPicPr>
          <p:nvPr/>
        </p:nvPicPr>
        <p:blipFill>
          <a:blip r:embed="rId12"/>
          <a:stretch>
            <a:fillRect/>
          </a:stretch>
        </p:blipFill>
        <p:spPr>
          <a:xfrm>
            <a:off x="6401909" y="4611086"/>
            <a:ext cx="4292631" cy="930070"/>
          </a:xfrm>
          <a:prstGeom prst="rect">
            <a:avLst/>
          </a:prstGeom>
        </p:spPr>
      </p:pic>
      <p:sp>
        <p:nvSpPr>
          <p:cNvPr id="18" name="TextBox 17">
            <a:extLst>
              <a:ext uri="{FF2B5EF4-FFF2-40B4-BE49-F238E27FC236}">
                <a16:creationId xmlns:a16="http://schemas.microsoft.com/office/drawing/2014/main" id="{736DE9CC-B6BE-45B6-975F-2C16C604FBC0}"/>
              </a:ext>
            </a:extLst>
          </p:cNvPr>
          <p:cNvSpPr txBox="1"/>
          <p:nvPr/>
        </p:nvSpPr>
        <p:spPr>
          <a:xfrm>
            <a:off x="5586212" y="1746967"/>
            <a:ext cx="397866" cy="511615"/>
          </a:xfrm>
          <a:prstGeom prst="rect">
            <a:avLst/>
          </a:prstGeom>
          <a:noFill/>
        </p:spPr>
        <p:txBody>
          <a:bodyPr wrap="none" rtlCol="0">
            <a:spAutoFit/>
          </a:bodyPr>
          <a:lstStyle/>
          <a:p>
            <a:pPr algn="l">
              <a:lnSpc>
                <a:spcPct val="120000"/>
              </a:lnSpc>
            </a:pPr>
            <a:r>
              <a:rPr lang="en-GB" sz="2500" dirty="0"/>
              <a:t>&amp;</a:t>
            </a:r>
          </a:p>
        </p:txBody>
      </p:sp>
      <p:sp>
        <p:nvSpPr>
          <p:cNvPr id="19" name="TextBox 18">
            <a:extLst>
              <a:ext uri="{FF2B5EF4-FFF2-40B4-BE49-F238E27FC236}">
                <a16:creationId xmlns:a16="http://schemas.microsoft.com/office/drawing/2014/main" id="{FAB11FF1-98C9-422B-8363-8AC1F18ECF26}"/>
              </a:ext>
            </a:extLst>
          </p:cNvPr>
          <p:cNvSpPr txBox="1"/>
          <p:nvPr/>
        </p:nvSpPr>
        <p:spPr>
          <a:xfrm>
            <a:off x="5474664" y="3169399"/>
            <a:ext cx="397866" cy="511615"/>
          </a:xfrm>
          <a:prstGeom prst="rect">
            <a:avLst/>
          </a:prstGeom>
          <a:noFill/>
        </p:spPr>
        <p:txBody>
          <a:bodyPr wrap="none" rtlCol="0">
            <a:spAutoFit/>
          </a:bodyPr>
          <a:lstStyle/>
          <a:p>
            <a:pPr algn="l">
              <a:lnSpc>
                <a:spcPct val="120000"/>
              </a:lnSpc>
            </a:pPr>
            <a:r>
              <a:rPr lang="en-GB" sz="2500" dirty="0"/>
              <a:t>&amp;</a:t>
            </a:r>
          </a:p>
        </p:txBody>
      </p:sp>
      <p:sp>
        <p:nvSpPr>
          <p:cNvPr id="20" name="TextBox 19">
            <a:extLst>
              <a:ext uri="{FF2B5EF4-FFF2-40B4-BE49-F238E27FC236}">
                <a16:creationId xmlns:a16="http://schemas.microsoft.com/office/drawing/2014/main" id="{159181BF-DF80-4A5B-A32F-24CC7AB14A7E}"/>
              </a:ext>
            </a:extLst>
          </p:cNvPr>
          <p:cNvSpPr txBox="1"/>
          <p:nvPr/>
        </p:nvSpPr>
        <p:spPr>
          <a:xfrm>
            <a:off x="7251875" y="3896691"/>
            <a:ext cx="498855" cy="511743"/>
          </a:xfrm>
          <a:prstGeom prst="rect">
            <a:avLst/>
          </a:prstGeom>
          <a:noFill/>
        </p:spPr>
        <p:txBody>
          <a:bodyPr wrap="none" rtlCol="0">
            <a:spAutoFit/>
          </a:bodyPr>
          <a:lstStyle/>
          <a:p>
            <a:pPr algn="l">
              <a:lnSpc>
                <a:spcPct val="120000"/>
              </a:lnSpc>
            </a:pPr>
            <a:r>
              <a:rPr lang="en-GB" sz="2500" dirty="0">
                <a:sym typeface="Wingdings" panose="05000000000000000000" pitchFamily="2" charset="2"/>
              </a:rPr>
              <a:t></a:t>
            </a:r>
            <a:endParaRPr lang="en-GB" sz="2500" dirty="0"/>
          </a:p>
        </p:txBody>
      </p:sp>
      <p:sp>
        <p:nvSpPr>
          <p:cNvPr id="21" name="TextBox 20">
            <a:extLst>
              <a:ext uri="{FF2B5EF4-FFF2-40B4-BE49-F238E27FC236}">
                <a16:creationId xmlns:a16="http://schemas.microsoft.com/office/drawing/2014/main" id="{6EB604DC-7F81-41E6-8E96-A2221810670A}"/>
              </a:ext>
            </a:extLst>
          </p:cNvPr>
          <p:cNvSpPr txBox="1"/>
          <p:nvPr/>
        </p:nvSpPr>
        <p:spPr>
          <a:xfrm>
            <a:off x="5872530" y="4868638"/>
            <a:ext cx="397866" cy="511615"/>
          </a:xfrm>
          <a:prstGeom prst="rect">
            <a:avLst/>
          </a:prstGeom>
          <a:noFill/>
        </p:spPr>
        <p:txBody>
          <a:bodyPr wrap="none" rtlCol="0">
            <a:spAutoFit/>
          </a:bodyPr>
          <a:lstStyle/>
          <a:p>
            <a:pPr algn="l">
              <a:lnSpc>
                <a:spcPct val="120000"/>
              </a:lnSpc>
            </a:pPr>
            <a:r>
              <a:rPr lang="en-GB" sz="2500" dirty="0"/>
              <a:t>&amp;</a:t>
            </a:r>
          </a:p>
        </p:txBody>
      </p:sp>
      <p:sp>
        <p:nvSpPr>
          <p:cNvPr id="22" name="TextBox 21">
            <a:extLst>
              <a:ext uri="{FF2B5EF4-FFF2-40B4-BE49-F238E27FC236}">
                <a16:creationId xmlns:a16="http://schemas.microsoft.com/office/drawing/2014/main" id="{4AEB0138-85BC-4557-8A45-FCB23328739D}"/>
              </a:ext>
            </a:extLst>
          </p:cNvPr>
          <p:cNvSpPr txBox="1"/>
          <p:nvPr/>
        </p:nvSpPr>
        <p:spPr>
          <a:xfrm>
            <a:off x="468746" y="968905"/>
            <a:ext cx="452368" cy="511615"/>
          </a:xfrm>
          <a:prstGeom prst="rect">
            <a:avLst/>
          </a:prstGeom>
          <a:noFill/>
        </p:spPr>
        <p:txBody>
          <a:bodyPr wrap="none" rtlCol="0">
            <a:spAutoFit/>
          </a:bodyPr>
          <a:lstStyle/>
          <a:p>
            <a:pPr algn="l">
              <a:lnSpc>
                <a:spcPct val="120000"/>
              </a:lnSpc>
            </a:pPr>
            <a:r>
              <a:rPr lang="en-GB" sz="2500" dirty="0"/>
              <a:t>1.</a:t>
            </a:r>
          </a:p>
        </p:txBody>
      </p:sp>
      <p:sp>
        <p:nvSpPr>
          <p:cNvPr id="23" name="TextBox 22">
            <a:extLst>
              <a:ext uri="{FF2B5EF4-FFF2-40B4-BE49-F238E27FC236}">
                <a16:creationId xmlns:a16="http://schemas.microsoft.com/office/drawing/2014/main" id="{1BFC75A0-60F9-4D02-B7E8-565B0EBF8F34}"/>
              </a:ext>
            </a:extLst>
          </p:cNvPr>
          <p:cNvSpPr txBox="1"/>
          <p:nvPr/>
        </p:nvSpPr>
        <p:spPr>
          <a:xfrm>
            <a:off x="463737" y="2554238"/>
            <a:ext cx="452368" cy="511615"/>
          </a:xfrm>
          <a:prstGeom prst="rect">
            <a:avLst/>
          </a:prstGeom>
          <a:noFill/>
        </p:spPr>
        <p:txBody>
          <a:bodyPr wrap="none" rtlCol="0">
            <a:spAutoFit/>
          </a:bodyPr>
          <a:lstStyle/>
          <a:p>
            <a:pPr algn="l">
              <a:lnSpc>
                <a:spcPct val="120000"/>
              </a:lnSpc>
            </a:pPr>
            <a:r>
              <a:rPr lang="en-GB" sz="2500" dirty="0"/>
              <a:t>2.</a:t>
            </a:r>
          </a:p>
        </p:txBody>
      </p:sp>
      <p:sp>
        <p:nvSpPr>
          <p:cNvPr id="24" name="TextBox 23">
            <a:extLst>
              <a:ext uri="{FF2B5EF4-FFF2-40B4-BE49-F238E27FC236}">
                <a16:creationId xmlns:a16="http://schemas.microsoft.com/office/drawing/2014/main" id="{9A40349D-C2C8-4B5A-A69A-E354F9AD44DA}"/>
              </a:ext>
            </a:extLst>
          </p:cNvPr>
          <p:cNvSpPr txBox="1"/>
          <p:nvPr/>
        </p:nvSpPr>
        <p:spPr>
          <a:xfrm>
            <a:off x="463737" y="3896691"/>
            <a:ext cx="452368" cy="511615"/>
          </a:xfrm>
          <a:prstGeom prst="rect">
            <a:avLst/>
          </a:prstGeom>
          <a:noFill/>
        </p:spPr>
        <p:txBody>
          <a:bodyPr wrap="none" rtlCol="0">
            <a:spAutoFit/>
          </a:bodyPr>
          <a:lstStyle/>
          <a:p>
            <a:pPr algn="l">
              <a:lnSpc>
                <a:spcPct val="120000"/>
              </a:lnSpc>
            </a:pPr>
            <a:r>
              <a:rPr lang="en-GB" sz="2500" dirty="0"/>
              <a:t>3.</a:t>
            </a:r>
          </a:p>
        </p:txBody>
      </p:sp>
      <p:sp>
        <p:nvSpPr>
          <p:cNvPr id="25" name="TextBox 24">
            <a:extLst>
              <a:ext uri="{FF2B5EF4-FFF2-40B4-BE49-F238E27FC236}">
                <a16:creationId xmlns:a16="http://schemas.microsoft.com/office/drawing/2014/main" id="{44751A39-9881-4DC3-A9DE-6EC9E9EFADC7}"/>
              </a:ext>
            </a:extLst>
          </p:cNvPr>
          <p:cNvSpPr txBox="1"/>
          <p:nvPr/>
        </p:nvSpPr>
        <p:spPr>
          <a:xfrm>
            <a:off x="463737" y="4820313"/>
            <a:ext cx="452368" cy="511615"/>
          </a:xfrm>
          <a:prstGeom prst="rect">
            <a:avLst/>
          </a:prstGeom>
          <a:noFill/>
        </p:spPr>
        <p:txBody>
          <a:bodyPr wrap="none" rtlCol="0">
            <a:spAutoFit/>
          </a:bodyPr>
          <a:lstStyle/>
          <a:p>
            <a:pPr algn="l">
              <a:lnSpc>
                <a:spcPct val="120000"/>
              </a:lnSpc>
            </a:pPr>
            <a:r>
              <a:rPr lang="en-GB" sz="2500" dirty="0"/>
              <a:t>4.</a:t>
            </a:r>
          </a:p>
        </p:txBody>
      </p:sp>
      <p:sp>
        <p:nvSpPr>
          <p:cNvPr id="26" name="Rectangle: Rounded Corners 25">
            <a:extLst>
              <a:ext uri="{FF2B5EF4-FFF2-40B4-BE49-F238E27FC236}">
                <a16:creationId xmlns:a16="http://schemas.microsoft.com/office/drawing/2014/main" id="{B773B025-B2B5-4451-99AE-554E78BA778A}"/>
              </a:ext>
            </a:extLst>
          </p:cNvPr>
          <p:cNvSpPr/>
          <p:nvPr/>
        </p:nvSpPr>
        <p:spPr>
          <a:xfrm>
            <a:off x="222738" y="5643954"/>
            <a:ext cx="1617785" cy="1160331"/>
          </a:xfrm>
          <a:prstGeom prst="roundRect">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7" name="Picture 16">
            <a:extLst>
              <a:ext uri="{FF2B5EF4-FFF2-40B4-BE49-F238E27FC236}">
                <a16:creationId xmlns:a16="http://schemas.microsoft.com/office/drawing/2014/main" id="{E9105719-5222-4105-B0E3-463FD8E501A4}"/>
              </a:ext>
            </a:extLst>
          </p:cNvPr>
          <p:cNvPicPr>
            <a:picLocks noChangeAspect="1"/>
          </p:cNvPicPr>
          <p:nvPr/>
        </p:nvPicPr>
        <p:blipFill>
          <a:blip r:embed="rId13"/>
          <a:stretch>
            <a:fillRect/>
          </a:stretch>
        </p:blipFill>
        <p:spPr>
          <a:xfrm>
            <a:off x="1370569" y="5610153"/>
            <a:ext cx="3860863" cy="1160331"/>
          </a:xfrm>
          <a:prstGeom prst="rect">
            <a:avLst/>
          </a:prstGeom>
        </p:spPr>
      </p:pic>
      <p:sp>
        <p:nvSpPr>
          <p:cNvPr id="27" name="TextBox 26">
            <a:extLst>
              <a:ext uri="{FF2B5EF4-FFF2-40B4-BE49-F238E27FC236}">
                <a16:creationId xmlns:a16="http://schemas.microsoft.com/office/drawing/2014/main" id="{A4913DC6-6D83-4899-9F76-A93677595B97}"/>
              </a:ext>
            </a:extLst>
          </p:cNvPr>
          <p:cNvSpPr txBox="1"/>
          <p:nvPr/>
        </p:nvSpPr>
        <p:spPr>
          <a:xfrm>
            <a:off x="477302" y="5889095"/>
            <a:ext cx="452368" cy="511615"/>
          </a:xfrm>
          <a:prstGeom prst="rect">
            <a:avLst/>
          </a:prstGeom>
          <a:noFill/>
        </p:spPr>
        <p:txBody>
          <a:bodyPr wrap="none" rtlCol="0">
            <a:spAutoFit/>
          </a:bodyPr>
          <a:lstStyle/>
          <a:p>
            <a:pPr algn="l">
              <a:lnSpc>
                <a:spcPct val="120000"/>
              </a:lnSpc>
            </a:pPr>
            <a:r>
              <a:rPr lang="en-GB" sz="2500" dirty="0"/>
              <a:t>5.</a:t>
            </a:r>
          </a:p>
        </p:txBody>
      </p:sp>
    </p:spTree>
    <p:extLst>
      <p:ext uri="{BB962C8B-B14F-4D97-AF65-F5344CB8AC3E}">
        <p14:creationId xmlns:p14="http://schemas.microsoft.com/office/powerpoint/2010/main" val="3332697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604E-5FE1-EDAF-3BD1-DA64EE7C2ACA}"/>
              </a:ext>
            </a:extLst>
          </p:cNvPr>
          <p:cNvSpPr>
            <a:spLocks noGrp="1"/>
          </p:cNvSpPr>
          <p:nvPr>
            <p:ph type="title"/>
          </p:nvPr>
        </p:nvSpPr>
        <p:spPr/>
        <p:txBody>
          <a:bodyPr/>
          <a:lstStyle/>
          <a:p>
            <a:r>
              <a:rPr lang="en-GB" dirty="0"/>
              <a:t>Corrections</a:t>
            </a:r>
          </a:p>
        </p:txBody>
      </p:sp>
      <p:sp>
        <p:nvSpPr>
          <p:cNvPr id="3" name="Content Placeholder 2">
            <a:extLst>
              <a:ext uri="{FF2B5EF4-FFF2-40B4-BE49-F238E27FC236}">
                <a16:creationId xmlns:a16="http://schemas.microsoft.com/office/drawing/2014/main" id="{212FB93C-760E-D97A-E860-DE10023CAD4C}"/>
              </a:ext>
            </a:extLst>
          </p:cNvPr>
          <p:cNvSpPr>
            <a:spLocks noGrp="1"/>
          </p:cNvSpPr>
          <p:nvPr>
            <p:ph idx="1"/>
          </p:nvPr>
        </p:nvSpPr>
        <p:spPr/>
        <p:txBody>
          <a:bodyPr/>
          <a:lstStyle/>
          <a:p>
            <a:r>
              <a:rPr lang="en-GB" dirty="0"/>
              <a:t>Formula CPM </a:t>
            </a:r>
            <a:r>
              <a:rPr lang="en-GB" dirty="0">
                <a:sym typeface="Wingdings" panose="05000000000000000000" pitchFamily="2" charset="2"/>
              </a:rPr>
              <a:t> 10 should be 1.0</a:t>
            </a:r>
          </a:p>
          <a:p>
            <a:r>
              <a:rPr lang="en-GB" dirty="0">
                <a:sym typeface="Wingdings" panose="05000000000000000000" pitchFamily="2" charset="2"/>
              </a:rPr>
              <a:t>Bootstrap t-test could have been done fully non-parametric</a:t>
            </a:r>
            <a:endParaRPr lang="en-GB" dirty="0"/>
          </a:p>
        </p:txBody>
      </p:sp>
    </p:spTree>
    <p:extLst>
      <p:ext uri="{BB962C8B-B14F-4D97-AF65-F5344CB8AC3E}">
        <p14:creationId xmlns:p14="http://schemas.microsoft.com/office/powerpoint/2010/main" val="412321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DD19-C6D9-BCF4-40BC-F457A28BC2D7}"/>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C5336D1D-9AC6-EF44-A704-669BE6717F77}"/>
              </a:ext>
            </a:extLst>
          </p:cNvPr>
          <p:cNvSpPr>
            <a:spLocks noGrp="1"/>
          </p:cNvSpPr>
          <p:nvPr>
            <p:ph idx="1"/>
          </p:nvPr>
        </p:nvSpPr>
        <p:spPr/>
        <p:txBody>
          <a:bodyPr/>
          <a:lstStyle/>
          <a:p>
            <a:pPr marL="60748" indent="0">
              <a:buNone/>
            </a:pPr>
            <a:r>
              <a:rPr lang="en-US" sz="2800" b="1" i="0" dirty="0">
                <a:solidFill>
                  <a:srgbClr val="212121"/>
                </a:solidFill>
                <a:effectLst/>
                <a:latin typeface="Merriweather" panose="020F0502020204030204" pitchFamily="2" charset="0"/>
              </a:rPr>
              <a:t>Single-cell RNA-seq reveals cell type-specific molecular and genetic associations to lupus </a:t>
            </a:r>
            <a:r>
              <a:rPr lang="en-US" sz="2400" b="1" i="0" dirty="0">
                <a:solidFill>
                  <a:srgbClr val="212121"/>
                </a:solidFill>
                <a:effectLst/>
                <a:latin typeface="Merriweather" panose="020F0502020204030204" pitchFamily="2" charset="0"/>
              </a:rPr>
              <a:t>(Perez et al.)</a:t>
            </a:r>
          </a:p>
          <a:p>
            <a:pPr marL="60748" indent="0">
              <a:buNone/>
            </a:pPr>
            <a:endParaRPr lang="en-US" sz="2400" b="1" dirty="0">
              <a:solidFill>
                <a:srgbClr val="212121"/>
              </a:solidFill>
              <a:latin typeface="Merriweather" panose="020F0502020204030204" pitchFamily="2" charset="0"/>
            </a:endParaRPr>
          </a:p>
          <a:p>
            <a:pPr marL="60748" indent="0">
              <a:buNone/>
            </a:pPr>
            <a:endParaRPr lang="en-GB" dirty="0"/>
          </a:p>
        </p:txBody>
      </p:sp>
      <p:pic>
        <p:nvPicPr>
          <p:cNvPr id="7" name="Picture 6">
            <a:extLst>
              <a:ext uri="{FF2B5EF4-FFF2-40B4-BE49-F238E27FC236}">
                <a16:creationId xmlns:a16="http://schemas.microsoft.com/office/drawing/2014/main" id="{662589A5-3409-060A-DFE5-A6CF9CC15CBD}"/>
              </a:ext>
            </a:extLst>
          </p:cNvPr>
          <p:cNvPicPr>
            <a:picLocks noChangeAspect="1"/>
          </p:cNvPicPr>
          <p:nvPr/>
        </p:nvPicPr>
        <p:blipFill>
          <a:blip r:embed="rId3"/>
          <a:stretch>
            <a:fillRect/>
          </a:stretch>
        </p:blipFill>
        <p:spPr>
          <a:xfrm>
            <a:off x="2082800" y="2019911"/>
            <a:ext cx="8597900" cy="4362313"/>
          </a:xfrm>
          <a:prstGeom prst="rect">
            <a:avLst/>
          </a:prstGeom>
        </p:spPr>
      </p:pic>
    </p:spTree>
    <p:extLst>
      <p:ext uri="{BB962C8B-B14F-4D97-AF65-F5344CB8AC3E}">
        <p14:creationId xmlns:p14="http://schemas.microsoft.com/office/powerpoint/2010/main" val="73076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FABF7-BCEC-AB0B-020C-DD1AD37742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A23E92-B7C0-5D3F-56F7-D5BBC8358D5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7389D257-8E94-C266-547A-8FEC9CF213BB}"/>
              </a:ext>
            </a:extLst>
          </p:cNvPr>
          <p:cNvSpPr>
            <a:spLocks noGrp="1"/>
          </p:cNvSpPr>
          <p:nvPr>
            <p:ph idx="1"/>
          </p:nvPr>
        </p:nvSpPr>
        <p:spPr/>
        <p:txBody>
          <a:bodyPr>
            <a:normAutofit/>
          </a:bodyPr>
          <a:lstStyle/>
          <a:p>
            <a:pPr marL="60748" indent="0">
              <a:buNone/>
            </a:pPr>
            <a:r>
              <a:rPr lang="en-US" sz="3380" i="0" dirty="0">
                <a:solidFill>
                  <a:srgbClr val="212121"/>
                </a:solidFill>
                <a:effectLst/>
              </a:rPr>
              <a:t>Confounding!</a:t>
            </a:r>
          </a:p>
          <a:p>
            <a:pPr marL="60748" indent="0">
              <a:buNone/>
            </a:pPr>
            <a:endParaRPr lang="en-US" sz="3380" i="0" dirty="0">
              <a:solidFill>
                <a:srgbClr val="212121"/>
              </a:solidFill>
              <a:effectLst/>
            </a:endParaRPr>
          </a:p>
          <a:p>
            <a:pPr marL="60748" indent="0">
              <a:buNone/>
            </a:pPr>
            <a:endParaRPr lang="en-US" sz="3380" dirty="0">
              <a:solidFill>
                <a:srgbClr val="212121"/>
              </a:solidFill>
            </a:endParaRPr>
          </a:p>
          <a:p>
            <a:pPr marL="60748" indent="0">
              <a:buNone/>
            </a:pPr>
            <a:endParaRPr lang="en-GB" sz="3380" dirty="0"/>
          </a:p>
        </p:txBody>
      </p:sp>
      <p:pic>
        <p:nvPicPr>
          <p:cNvPr id="8" name="Picture 7">
            <a:extLst>
              <a:ext uri="{FF2B5EF4-FFF2-40B4-BE49-F238E27FC236}">
                <a16:creationId xmlns:a16="http://schemas.microsoft.com/office/drawing/2014/main" id="{1F7F1589-E9F4-B08B-0AD6-D70531D2CA75}"/>
              </a:ext>
            </a:extLst>
          </p:cNvPr>
          <p:cNvPicPr>
            <a:picLocks noChangeAspect="1"/>
          </p:cNvPicPr>
          <p:nvPr/>
        </p:nvPicPr>
        <p:blipFill>
          <a:blip r:embed="rId3"/>
          <a:stretch>
            <a:fillRect/>
          </a:stretch>
        </p:blipFill>
        <p:spPr>
          <a:xfrm>
            <a:off x="6487670" y="1803400"/>
            <a:ext cx="4552756" cy="4539104"/>
          </a:xfrm>
          <a:prstGeom prst="rect">
            <a:avLst/>
          </a:prstGeom>
        </p:spPr>
      </p:pic>
      <p:pic>
        <p:nvPicPr>
          <p:cNvPr id="10" name="Picture 9">
            <a:extLst>
              <a:ext uri="{FF2B5EF4-FFF2-40B4-BE49-F238E27FC236}">
                <a16:creationId xmlns:a16="http://schemas.microsoft.com/office/drawing/2014/main" id="{2C685457-04E4-6F80-262C-1D40D9C211A1}"/>
              </a:ext>
            </a:extLst>
          </p:cNvPr>
          <p:cNvPicPr>
            <a:picLocks noChangeAspect="1"/>
          </p:cNvPicPr>
          <p:nvPr/>
        </p:nvPicPr>
        <p:blipFill>
          <a:blip r:embed="rId4"/>
          <a:stretch>
            <a:fillRect/>
          </a:stretch>
        </p:blipFill>
        <p:spPr>
          <a:xfrm>
            <a:off x="1742632" y="1780116"/>
            <a:ext cx="4581968" cy="4616367"/>
          </a:xfrm>
          <a:prstGeom prst="rect">
            <a:avLst/>
          </a:prstGeom>
        </p:spPr>
      </p:pic>
    </p:spTree>
    <p:extLst>
      <p:ext uri="{BB962C8B-B14F-4D97-AF65-F5344CB8AC3E}">
        <p14:creationId xmlns:p14="http://schemas.microsoft.com/office/powerpoint/2010/main" val="413299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49E9-B454-5FAD-F395-4D1FDFAADFAD}"/>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391E8373-C680-0600-E35B-8A584FF1B7E9}"/>
              </a:ext>
            </a:extLst>
          </p:cNvPr>
          <p:cNvSpPr>
            <a:spLocks noGrp="1"/>
          </p:cNvSpPr>
          <p:nvPr>
            <p:ph idx="1"/>
          </p:nvPr>
        </p:nvSpPr>
        <p:spPr>
          <a:xfrm>
            <a:off x="498826" y="738187"/>
            <a:ext cx="11039437" cy="722313"/>
          </a:xfrm>
        </p:spPr>
        <p:txBody>
          <a:bodyPr/>
          <a:lstStyle/>
          <a:p>
            <a:pPr marL="60748" indent="0">
              <a:buNone/>
            </a:pPr>
            <a:r>
              <a:rPr lang="en-GB" dirty="0"/>
              <a:t>The challenge of compositional data</a:t>
            </a:r>
          </a:p>
        </p:txBody>
      </p:sp>
      <p:grpSp>
        <p:nvGrpSpPr>
          <p:cNvPr id="1059" name="Group 1058">
            <a:extLst>
              <a:ext uri="{FF2B5EF4-FFF2-40B4-BE49-F238E27FC236}">
                <a16:creationId xmlns:a16="http://schemas.microsoft.com/office/drawing/2014/main" id="{90D5D4B1-F03E-3A46-A621-CF069D6E8E59}"/>
              </a:ext>
            </a:extLst>
          </p:cNvPr>
          <p:cNvGrpSpPr>
            <a:grpSpLocks noChangeAspect="1"/>
          </p:cNvGrpSpPr>
          <p:nvPr/>
        </p:nvGrpSpPr>
        <p:grpSpPr>
          <a:xfrm>
            <a:off x="849472" y="1270007"/>
            <a:ext cx="10509408" cy="5286718"/>
            <a:chOff x="-73302" y="455613"/>
            <a:chExt cx="11833502" cy="5947551"/>
          </a:xfrm>
        </p:grpSpPr>
        <p:pic>
          <p:nvPicPr>
            <p:cNvPr id="1026" name="Picture 2" descr="blood test vial set cartoon illustration 51181243 Vector Art ...">
              <a:extLst>
                <a:ext uri="{FF2B5EF4-FFF2-40B4-BE49-F238E27FC236}">
                  <a16:creationId xmlns:a16="http://schemas.microsoft.com/office/drawing/2014/main" id="{3929CF33-6353-846F-5F79-835367BA2F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49" t="11610" r="39431" b="11957"/>
            <a:stretch/>
          </p:blipFill>
          <p:spPr bwMode="auto">
            <a:xfrm>
              <a:off x="1803400" y="1536700"/>
              <a:ext cx="609600" cy="2006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lood test vial set cartoon illustration 51181243 Vector Art ...">
              <a:extLst>
                <a:ext uri="{FF2B5EF4-FFF2-40B4-BE49-F238E27FC236}">
                  <a16:creationId xmlns:a16="http://schemas.microsoft.com/office/drawing/2014/main" id="{4AB41712-B517-D0EC-F156-6494CABD47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137" t="10407" r="40007" b="10655"/>
            <a:stretch/>
          </p:blipFill>
          <p:spPr bwMode="auto">
            <a:xfrm>
              <a:off x="1917700" y="4038600"/>
              <a:ext cx="520700" cy="20701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687E5A5D-9D35-E9BF-8738-258BEAF86E77}"/>
                </a:ext>
              </a:extLst>
            </p:cNvPr>
            <p:cNvCxnSpPr/>
            <p:nvPr/>
          </p:nvCxnSpPr>
          <p:spPr>
            <a:xfrm>
              <a:off x="431800" y="3822700"/>
              <a:ext cx="11328400" cy="0"/>
            </a:xfrm>
            <a:prstGeom prst="line">
              <a:avLst/>
            </a:prstGeom>
            <a:ln w="31750">
              <a:solidFill>
                <a:srgbClr val="1E64C8"/>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02FF0B9-6BAD-F7C4-EE0F-5B4AAE78F4D8}"/>
                </a:ext>
              </a:extLst>
            </p:cNvPr>
            <p:cNvSpPr txBox="1"/>
            <p:nvPr/>
          </p:nvSpPr>
          <p:spPr>
            <a:xfrm>
              <a:off x="228600" y="3230563"/>
              <a:ext cx="1342034" cy="511615"/>
            </a:xfrm>
            <a:prstGeom prst="rect">
              <a:avLst/>
            </a:prstGeom>
            <a:noFill/>
          </p:spPr>
          <p:txBody>
            <a:bodyPr wrap="none" rtlCol="0">
              <a:spAutoFit/>
            </a:bodyPr>
            <a:lstStyle/>
            <a:p>
              <a:pPr algn="l">
                <a:lnSpc>
                  <a:spcPct val="120000"/>
                </a:lnSpc>
              </a:pPr>
              <a:r>
                <a:rPr lang="en-GB" sz="2500" b="1" dirty="0"/>
                <a:t>Healthy</a:t>
              </a:r>
            </a:p>
          </p:txBody>
        </p:sp>
        <p:sp>
          <p:nvSpPr>
            <p:cNvPr id="20" name="TextBox 19">
              <a:extLst>
                <a:ext uri="{FF2B5EF4-FFF2-40B4-BE49-F238E27FC236}">
                  <a16:creationId xmlns:a16="http://schemas.microsoft.com/office/drawing/2014/main" id="{ED3EE5E4-A8B4-1F24-D9A9-5DD661D22E15}"/>
                </a:ext>
              </a:extLst>
            </p:cNvPr>
            <p:cNvSpPr txBox="1"/>
            <p:nvPr/>
          </p:nvSpPr>
          <p:spPr>
            <a:xfrm>
              <a:off x="-73302" y="3771900"/>
              <a:ext cx="1590500" cy="511615"/>
            </a:xfrm>
            <a:prstGeom prst="rect">
              <a:avLst/>
            </a:prstGeom>
            <a:noFill/>
          </p:spPr>
          <p:txBody>
            <a:bodyPr wrap="none" rtlCol="0">
              <a:spAutoFit/>
            </a:bodyPr>
            <a:lstStyle/>
            <a:p>
              <a:pPr algn="l">
                <a:lnSpc>
                  <a:spcPct val="120000"/>
                </a:lnSpc>
              </a:pPr>
              <a:r>
                <a:rPr lang="en-GB" sz="2500" b="1" dirty="0"/>
                <a:t>Diseased</a:t>
              </a:r>
            </a:p>
          </p:txBody>
        </p:sp>
        <p:grpSp>
          <p:nvGrpSpPr>
            <p:cNvPr id="1049" name="Group 1048">
              <a:extLst>
                <a:ext uri="{FF2B5EF4-FFF2-40B4-BE49-F238E27FC236}">
                  <a16:creationId xmlns:a16="http://schemas.microsoft.com/office/drawing/2014/main" id="{55950B14-9606-A4E0-680F-0926630C30F1}"/>
                </a:ext>
              </a:extLst>
            </p:cNvPr>
            <p:cNvGrpSpPr/>
            <p:nvPr/>
          </p:nvGrpSpPr>
          <p:grpSpPr>
            <a:xfrm>
              <a:off x="2779739" y="1371600"/>
              <a:ext cx="1576360" cy="5031564"/>
              <a:chOff x="2779739" y="1371600"/>
              <a:chExt cx="1576360" cy="5031564"/>
            </a:xfrm>
          </p:grpSpPr>
          <p:pic>
            <p:nvPicPr>
              <p:cNvPr id="6" name="Picture 4" descr="Immune cell cartoon hi-res stock photography and images - Alamy">
                <a:extLst>
                  <a:ext uri="{FF2B5EF4-FFF2-40B4-BE49-F238E27FC236}">
                    <a16:creationId xmlns:a16="http://schemas.microsoft.com/office/drawing/2014/main" id="{EA6CAF2F-26A9-0175-3D3C-3B1ACB2B801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24796" b="43907" l="44780" r="59138"/>
                        </a14:imgEffect>
                      </a14:imgLayer>
                    </a14:imgProps>
                  </a:ext>
                  <a:ext uri="{28A0092B-C50C-407E-A947-70E740481C1C}">
                    <a14:useLocalDpi xmlns:a14="http://schemas.microsoft.com/office/drawing/2010/main" val="0"/>
                  </a:ext>
                </a:extLst>
              </a:blip>
              <a:srcRect l="42985" t="22407" r="39067" b="53704"/>
              <a:stretch/>
            </p:blipFill>
            <p:spPr bwMode="auto">
              <a:xfrm>
                <a:off x="3441699" y="2108200"/>
                <a:ext cx="876301"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4F9C506-7096-823F-9A3F-807BE1BA46F5}"/>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60122" b="77395" l="80733" r="95610"/>
                        </a14:imgEffect>
                      </a14:imgLayer>
                    </a14:imgProps>
                  </a:ext>
                </a:extLst>
              </a:blip>
              <a:srcRect l="78873" t="57963" r="2530" b="20446"/>
              <a:stretch/>
            </p:blipFill>
            <p:spPr>
              <a:xfrm>
                <a:off x="3403601" y="1371600"/>
                <a:ext cx="897055" cy="731371"/>
              </a:xfrm>
              <a:prstGeom prst="rect">
                <a:avLst/>
              </a:prstGeom>
            </p:spPr>
          </p:pic>
          <p:pic>
            <p:nvPicPr>
              <p:cNvPr id="13" name="Picture 6" descr="Immune cell cartoon hi-res stock photography and images - Alamy">
                <a:extLst>
                  <a:ext uri="{FF2B5EF4-FFF2-40B4-BE49-F238E27FC236}">
                    <a16:creationId xmlns:a16="http://schemas.microsoft.com/office/drawing/2014/main" id="{EBE13ACC-C446-A877-BA05-948890DCC291}"/>
                  </a:ext>
                </a:extLst>
              </p:cNvPr>
              <p:cNvPicPr>
                <a:picLocks noChangeAspect="1" noChangeArrowheads="1"/>
              </p:cNvPicPr>
              <p:nvPr/>
            </p:nvPicPr>
            <p:blipFill rotWithShape="1">
              <a:blip r:embed="rId8">
                <a:extLst>
                  <a:ext uri="{BEBA8EAE-BF5A-486C-A8C5-ECC9F3942E4B}">
                    <a14:imgProps xmlns:a14="http://schemas.microsoft.com/office/drawing/2010/main">
                      <a14:imgLayer r:embed="rId5">
                        <a14:imgEffect>
                          <a14:backgroundRemoval t="24111" b="43667" l="62949" r="78036"/>
                        </a14:imgEffect>
                      </a14:imgLayer>
                    </a14:imgProps>
                  </a:ext>
                  <a:ext uri="{28A0092B-C50C-407E-A947-70E740481C1C}">
                    <a14:useLocalDpi xmlns:a14="http://schemas.microsoft.com/office/drawing/2010/main" val="0"/>
                  </a:ext>
                </a:extLst>
              </a:blip>
              <a:srcRect l="61063" t="21667" r="20078" b="53889"/>
              <a:stretch/>
            </p:blipFill>
            <p:spPr bwMode="auto">
              <a:xfrm>
                <a:off x="3378200" y="2933700"/>
                <a:ext cx="965199" cy="87866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mune cell cartoon hi-res stock photography and images - Alamy">
                <a:extLst>
                  <a:ext uri="{FF2B5EF4-FFF2-40B4-BE49-F238E27FC236}">
                    <a16:creationId xmlns:a16="http://schemas.microsoft.com/office/drawing/2014/main" id="{3E42F07C-CFD6-DB48-8BA8-4933C53E06CF}"/>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24796" b="43907" l="44780" r="59138"/>
                        </a14:imgEffect>
                      </a14:imgLayer>
                    </a14:imgProps>
                  </a:ext>
                  <a:ext uri="{28A0092B-C50C-407E-A947-70E740481C1C}">
                    <a14:useLocalDpi xmlns:a14="http://schemas.microsoft.com/office/drawing/2010/main" val="0"/>
                  </a:ext>
                </a:extLst>
              </a:blip>
              <a:srcRect l="42985" t="22407" r="39067" b="53704"/>
              <a:stretch/>
            </p:blipFill>
            <p:spPr bwMode="auto">
              <a:xfrm>
                <a:off x="3454399" y="4699000"/>
                <a:ext cx="876301" cy="8191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237258EF-4FC8-1AA3-4212-84EA04D85C8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60122" b="77395" l="80733" r="95610"/>
                        </a14:imgEffect>
                      </a14:imgLayer>
                    </a14:imgProps>
                  </a:ext>
                </a:extLst>
              </a:blip>
              <a:srcRect l="78873" t="57963" r="2530" b="20446"/>
              <a:stretch/>
            </p:blipFill>
            <p:spPr>
              <a:xfrm>
                <a:off x="3416301" y="3962400"/>
                <a:ext cx="897055" cy="731371"/>
              </a:xfrm>
              <a:prstGeom prst="rect">
                <a:avLst/>
              </a:prstGeom>
            </p:spPr>
          </p:pic>
          <p:pic>
            <p:nvPicPr>
              <p:cNvPr id="16" name="Picture 6" descr="Immune cell cartoon hi-res stock photography and images - Alamy">
                <a:extLst>
                  <a:ext uri="{FF2B5EF4-FFF2-40B4-BE49-F238E27FC236}">
                    <a16:creationId xmlns:a16="http://schemas.microsoft.com/office/drawing/2014/main" id="{F87C74C2-45DD-D893-FF2C-E21A6C233BAE}"/>
                  </a:ext>
                </a:extLst>
              </p:cNvPr>
              <p:cNvPicPr>
                <a:picLocks noChangeAspect="1" noChangeArrowheads="1"/>
              </p:cNvPicPr>
              <p:nvPr/>
            </p:nvPicPr>
            <p:blipFill rotWithShape="1">
              <a:blip r:embed="rId8">
                <a:extLst>
                  <a:ext uri="{BEBA8EAE-BF5A-486C-A8C5-ECC9F3942E4B}">
                    <a14:imgProps xmlns:a14="http://schemas.microsoft.com/office/drawing/2010/main">
                      <a14:imgLayer r:embed="rId5">
                        <a14:imgEffect>
                          <a14:backgroundRemoval t="24111" b="43667" l="62949" r="78036"/>
                        </a14:imgEffect>
                      </a14:imgLayer>
                    </a14:imgProps>
                  </a:ext>
                  <a:ext uri="{28A0092B-C50C-407E-A947-70E740481C1C}">
                    <a14:useLocalDpi xmlns:a14="http://schemas.microsoft.com/office/drawing/2010/main" val="0"/>
                  </a:ext>
                </a:extLst>
              </a:blip>
              <a:srcRect l="61063" t="21667" r="20078" b="53889"/>
              <a:stretch/>
            </p:blipFill>
            <p:spPr bwMode="auto">
              <a:xfrm>
                <a:off x="3390900" y="5524500"/>
                <a:ext cx="965199" cy="87866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1B685DB-575C-2684-65C2-2ABEB4ACFA97}"/>
                  </a:ext>
                </a:extLst>
              </p:cNvPr>
              <p:cNvSpPr txBox="1"/>
              <p:nvPr/>
            </p:nvSpPr>
            <p:spPr>
              <a:xfrm>
                <a:off x="2779739" y="1447800"/>
                <a:ext cx="540533" cy="511615"/>
              </a:xfrm>
              <a:prstGeom prst="rect">
                <a:avLst/>
              </a:prstGeom>
              <a:noFill/>
            </p:spPr>
            <p:txBody>
              <a:bodyPr wrap="none" rtlCol="0">
                <a:spAutoFit/>
              </a:bodyPr>
              <a:lstStyle/>
              <a:p>
                <a:pPr algn="l">
                  <a:lnSpc>
                    <a:spcPct val="120000"/>
                  </a:lnSpc>
                </a:pPr>
                <a:r>
                  <a:rPr lang="en-GB" sz="2500" dirty="0"/>
                  <a:t>30</a:t>
                </a:r>
              </a:p>
            </p:txBody>
          </p:sp>
          <p:sp>
            <p:nvSpPr>
              <p:cNvPr id="23" name="TextBox 22">
                <a:extLst>
                  <a:ext uri="{FF2B5EF4-FFF2-40B4-BE49-F238E27FC236}">
                    <a16:creationId xmlns:a16="http://schemas.microsoft.com/office/drawing/2014/main" id="{FA91D238-325E-0DE6-478D-89DC675F3E79}"/>
                  </a:ext>
                </a:extLst>
              </p:cNvPr>
              <p:cNvSpPr txBox="1"/>
              <p:nvPr/>
            </p:nvSpPr>
            <p:spPr>
              <a:xfrm>
                <a:off x="2779739" y="2184400"/>
                <a:ext cx="540533" cy="511615"/>
              </a:xfrm>
              <a:prstGeom prst="rect">
                <a:avLst/>
              </a:prstGeom>
              <a:noFill/>
            </p:spPr>
            <p:txBody>
              <a:bodyPr wrap="none" rtlCol="0">
                <a:spAutoFit/>
              </a:bodyPr>
              <a:lstStyle/>
              <a:p>
                <a:pPr algn="l">
                  <a:lnSpc>
                    <a:spcPct val="120000"/>
                  </a:lnSpc>
                </a:pPr>
                <a:r>
                  <a:rPr lang="en-GB" sz="2500" dirty="0"/>
                  <a:t>30</a:t>
                </a:r>
              </a:p>
            </p:txBody>
          </p:sp>
          <p:sp>
            <p:nvSpPr>
              <p:cNvPr id="24" name="TextBox 23">
                <a:extLst>
                  <a:ext uri="{FF2B5EF4-FFF2-40B4-BE49-F238E27FC236}">
                    <a16:creationId xmlns:a16="http://schemas.microsoft.com/office/drawing/2014/main" id="{37DA7508-69A6-8818-19FB-BB2FAF3D40FF}"/>
                  </a:ext>
                </a:extLst>
              </p:cNvPr>
              <p:cNvSpPr txBox="1"/>
              <p:nvPr/>
            </p:nvSpPr>
            <p:spPr>
              <a:xfrm>
                <a:off x="2779739" y="3086100"/>
                <a:ext cx="540533" cy="511615"/>
              </a:xfrm>
              <a:prstGeom prst="rect">
                <a:avLst/>
              </a:prstGeom>
              <a:noFill/>
            </p:spPr>
            <p:txBody>
              <a:bodyPr wrap="none" rtlCol="0">
                <a:spAutoFit/>
              </a:bodyPr>
              <a:lstStyle/>
              <a:p>
                <a:pPr algn="l">
                  <a:lnSpc>
                    <a:spcPct val="120000"/>
                  </a:lnSpc>
                </a:pPr>
                <a:r>
                  <a:rPr lang="en-GB" sz="2500" dirty="0"/>
                  <a:t>30</a:t>
                </a:r>
              </a:p>
            </p:txBody>
          </p:sp>
          <p:sp>
            <p:nvSpPr>
              <p:cNvPr id="25" name="TextBox 24">
                <a:extLst>
                  <a:ext uri="{FF2B5EF4-FFF2-40B4-BE49-F238E27FC236}">
                    <a16:creationId xmlns:a16="http://schemas.microsoft.com/office/drawing/2014/main" id="{62192A85-21D0-9843-6A6E-80055384D4F4}"/>
                  </a:ext>
                </a:extLst>
              </p:cNvPr>
              <p:cNvSpPr txBox="1"/>
              <p:nvPr/>
            </p:nvSpPr>
            <p:spPr>
              <a:xfrm>
                <a:off x="2779739" y="4013200"/>
                <a:ext cx="540533" cy="511615"/>
              </a:xfrm>
              <a:prstGeom prst="rect">
                <a:avLst/>
              </a:prstGeom>
              <a:noFill/>
            </p:spPr>
            <p:txBody>
              <a:bodyPr wrap="none" rtlCol="0">
                <a:spAutoFit/>
              </a:bodyPr>
              <a:lstStyle/>
              <a:p>
                <a:pPr algn="l">
                  <a:lnSpc>
                    <a:spcPct val="120000"/>
                  </a:lnSpc>
                </a:pPr>
                <a:r>
                  <a:rPr lang="en-GB" sz="2500" dirty="0"/>
                  <a:t>30</a:t>
                </a:r>
              </a:p>
            </p:txBody>
          </p:sp>
          <p:sp>
            <p:nvSpPr>
              <p:cNvPr id="26" name="TextBox 25">
                <a:extLst>
                  <a:ext uri="{FF2B5EF4-FFF2-40B4-BE49-F238E27FC236}">
                    <a16:creationId xmlns:a16="http://schemas.microsoft.com/office/drawing/2014/main" id="{87D530D4-091C-B4F8-1B35-5A1B98166A3A}"/>
                  </a:ext>
                </a:extLst>
              </p:cNvPr>
              <p:cNvSpPr txBox="1"/>
              <p:nvPr/>
            </p:nvSpPr>
            <p:spPr>
              <a:xfrm>
                <a:off x="2779739" y="4876800"/>
                <a:ext cx="608636" cy="575566"/>
              </a:xfrm>
              <a:prstGeom prst="rect">
                <a:avLst/>
              </a:prstGeom>
              <a:noFill/>
            </p:spPr>
            <p:txBody>
              <a:bodyPr wrap="none" rtlCol="0">
                <a:spAutoFit/>
              </a:bodyPr>
              <a:lstStyle/>
              <a:p>
                <a:pPr algn="l">
                  <a:lnSpc>
                    <a:spcPct val="120000"/>
                  </a:lnSpc>
                </a:pPr>
                <a:r>
                  <a:rPr lang="en-GB" sz="2500" dirty="0"/>
                  <a:t>40</a:t>
                </a:r>
              </a:p>
            </p:txBody>
          </p:sp>
          <p:sp>
            <p:nvSpPr>
              <p:cNvPr id="27" name="TextBox 26">
                <a:extLst>
                  <a:ext uri="{FF2B5EF4-FFF2-40B4-BE49-F238E27FC236}">
                    <a16:creationId xmlns:a16="http://schemas.microsoft.com/office/drawing/2014/main" id="{80D75351-B957-6A10-120F-3087DB20775C}"/>
                  </a:ext>
                </a:extLst>
              </p:cNvPr>
              <p:cNvSpPr txBox="1"/>
              <p:nvPr/>
            </p:nvSpPr>
            <p:spPr>
              <a:xfrm>
                <a:off x="2779739" y="5715000"/>
                <a:ext cx="540531" cy="511615"/>
              </a:xfrm>
              <a:prstGeom prst="rect">
                <a:avLst/>
              </a:prstGeom>
              <a:noFill/>
            </p:spPr>
            <p:txBody>
              <a:bodyPr wrap="none" rtlCol="0">
                <a:spAutoFit/>
              </a:bodyPr>
              <a:lstStyle/>
              <a:p>
                <a:pPr algn="l">
                  <a:lnSpc>
                    <a:spcPct val="120000"/>
                  </a:lnSpc>
                </a:pPr>
                <a:r>
                  <a:rPr lang="en-GB" sz="2500" dirty="0"/>
                  <a:t>30</a:t>
                </a:r>
              </a:p>
            </p:txBody>
          </p:sp>
        </p:grpSp>
        <p:grpSp>
          <p:nvGrpSpPr>
            <p:cNvPr id="1050" name="Group 1049">
              <a:extLst>
                <a:ext uri="{FF2B5EF4-FFF2-40B4-BE49-F238E27FC236}">
                  <a16:creationId xmlns:a16="http://schemas.microsoft.com/office/drawing/2014/main" id="{E8336C7B-B228-57CE-5142-E35D35882286}"/>
                </a:ext>
              </a:extLst>
            </p:cNvPr>
            <p:cNvGrpSpPr/>
            <p:nvPr/>
          </p:nvGrpSpPr>
          <p:grpSpPr>
            <a:xfrm>
              <a:off x="5662640" y="1333500"/>
              <a:ext cx="1614459" cy="5031564"/>
              <a:chOff x="5383240" y="1333500"/>
              <a:chExt cx="1614459" cy="5031564"/>
            </a:xfrm>
          </p:grpSpPr>
          <p:pic>
            <p:nvPicPr>
              <p:cNvPr id="30" name="Picture 4" descr="Immune cell cartoon hi-res stock photography and images - Alamy">
                <a:extLst>
                  <a:ext uri="{FF2B5EF4-FFF2-40B4-BE49-F238E27FC236}">
                    <a16:creationId xmlns:a16="http://schemas.microsoft.com/office/drawing/2014/main" id="{F398B9D5-FE9C-9CFF-0442-BC68DE51FB7F}"/>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24796" b="43907" l="44780" r="59138"/>
                        </a14:imgEffect>
                      </a14:imgLayer>
                    </a14:imgProps>
                  </a:ext>
                  <a:ext uri="{28A0092B-C50C-407E-A947-70E740481C1C}">
                    <a14:useLocalDpi xmlns:a14="http://schemas.microsoft.com/office/drawing/2010/main" val="0"/>
                  </a:ext>
                </a:extLst>
              </a:blip>
              <a:srcRect l="42985" t="22407" r="39067" b="53704"/>
              <a:stretch/>
            </p:blipFill>
            <p:spPr bwMode="auto">
              <a:xfrm>
                <a:off x="6083299" y="2070100"/>
                <a:ext cx="876301" cy="81915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43CB242A-0E3D-CE0A-26BE-F41BA219D6D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60122" b="77395" l="80733" r="95610"/>
                        </a14:imgEffect>
                      </a14:imgLayer>
                    </a14:imgProps>
                  </a:ext>
                </a:extLst>
              </a:blip>
              <a:srcRect l="78873" t="57963" r="2530" b="20446"/>
              <a:stretch/>
            </p:blipFill>
            <p:spPr>
              <a:xfrm>
                <a:off x="6045201" y="1333500"/>
                <a:ext cx="897055" cy="731371"/>
              </a:xfrm>
              <a:prstGeom prst="rect">
                <a:avLst/>
              </a:prstGeom>
            </p:spPr>
          </p:pic>
          <p:pic>
            <p:nvPicPr>
              <p:cNvPr id="1024" name="Picture 6" descr="Immune cell cartoon hi-res stock photography and images - Alamy">
                <a:extLst>
                  <a:ext uri="{FF2B5EF4-FFF2-40B4-BE49-F238E27FC236}">
                    <a16:creationId xmlns:a16="http://schemas.microsoft.com/office/drawing/2014/main" id="{64EDBBED-8D8F-CF8C-3549-0D467A5552CC}"/>
                  </a:ext>
                </a:extLst>
              </p:cNvPr>
              <p:cNvPicPr>
                <a:picLocks noChangeAspect="1" noChangeArrowheads="1"/>
              </p:cNvPicPr>
              <p:nvPr/>
            </p:nvPicPr>
            <p:blipFill rotWithShape="1">
              <a:blip r:embed="rId8">
                <a:extLst>
                  <a:ext uri="{BEBA8EAE-BF5A-486C-A8C5-ECC9F3942E4B}">
                    <a14:imgProps xmlns:a14="http://schemas.microsoft.com/office/drawing/2010/main">
                      <a14:imgLayer r:embed="rId5">
                        <a14:imgEffect>
                          <a14:backgroundRemoval t="24111" b="43667" l="62949" r="78036"/>
                        </a14:imgEffect>
                      </a14:imgLayer>
                    </a14:imgProps>
                  </a:ext>
                  <a:ext uri="{28A0092B-C50C-407E-A947-70E740481C1C}">
                    <a14:useLocalDpi xmlns:a14="http://schemas.microsoft.com/office/drawing/2010/main" val="0"/>
                  </a:ext>
                </a:extLst>
              </a:blip>
              <a:srcRect l="61063" t="21667" r="20078" b="53889"/>
              <a:stretch/>
            </p:blipFill>
            <p:spPr bwMode="auto">
              <a:xfrm>
                <a:off x="6019800" y="2895600"/>
                <a:ext cx="965199" cy="878664"/>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4" descr="Immune cell cartoon hi-res stock photography and images - Alamy">
                <a:extLst>
                  <a:ext uri="{FF2B5EF4-FFF2-40B4-BE49-F238E27FC236}">
                    <a16:creationId xmlns:a16="http://schemas.microsoft.com/office/drawing/2014/main" id="{EF1EE232-C936-3709-F4A7-4C7A25DEEA0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24796" b="43907" l="44780" r="59138"/>
                        </a14:imgEffect>
                      </a14:imgLayer>
                    </a14:imgProps>
                  </a:ext>
                  <a:ext uri="{28A0092B-C50C-407E-A947-70E740481C1C}">
                    <a14:useLocalDpi xmlns:a14="http://schemas.microsoft.com/office/drawing/2010/main" val="0"/>
                  </a:ext>
                </a:extLst>
              </a:blip>
              <a:srcRect l="42985" t="22407" r="39067" b="53704"/>
              <a:stretch/>
            </p:blipFill>
            <p:spPr bwMode="auto">
              <a:xfrm>
                <a:off x="6095999" y="4660900"/>
                <a:ext cx="876301"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026">
                <a:extLst>
                  <a:ext uri="{FF2B5EF4-FFF2-40B4-BE49-F238E27FC236}">
                    <a16:creationId xmlns:a16="http://schemas.microsoft.com/office/drawing/2014/main" id="{8395A1CD-89C9-D5B4-6F34-197FB01EAF5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60122" b="77395" l="80733" r="95610"/>
                        </a14:imgEffect>
                      </a14:imgLayer>
                    </a14:imgProps>
                  </a:ext>
                </a:extLst>
              </a:blip>
              <a:srcRect l="78873" t="57963" r="2530" b="20446"/>
              <a:stretch/>
            </p:blipFill>
            <p:spPr>
              <a:xfrm>
                <a:off x="6057901" y="3924300"/>
                <a:ext cx="897055" cy="731371"/>
              </a:xfrm>
              <a:prstGeom prst="rect">
                <a:avLst/>
              </a:prstGeom>
            </p:spPr>
          </p:pic>
          <p:pic>
            <p:nvPicPr>
              <p:cNvPr id="1029" name="Picture 6" descr="Immune cell cartoon hi-res stock photography and images - Alamy">
                <a:extLst>
                  <a:ext uri="{FF2B5EF4-FFF2-40B4-BE49-F238E27FC236}">
                    <a16:creationId xmlns:a16="http://schemas.microsoft.com/office/drawing/2014/main" id="{3C4AA5B4-23AA-1B92-40B8-8CB1DF8E736B}"/>
                  </a:ext>
                </a:extLst>
              </p:cNvPr>
              <p:cNvPicPr>
                <a:picLocks noChangeAspect="1" noChangeArrowheads="1"/>
              </p:cNvPicPr>
              <p:nvPr/>
            </p:nvPicPr>
            <p:blipFill rotWithShape="1">
              <a:blip r:embed="rId8">
                <a:extLst>
                  <a:ext uri="{BEBA8EAE-BF5A-486C-A8C5-ECC9F3942E4B}">
                    <a14:imgProps xmlns:a14="http://schemas.microsoft.com/office/drawing/2010/main">
                      <a14:imgLayer r:embed="rId5">
                        <a14:imgEffect>
                          <a14:backgroundRemoval t="24111" b="43667" l="62949" r="78036"/>
                        </a14:imgEffect>
                      </a14:imgLayer>
                    </a14:imgProps>
                  </a:ext>
                  <a:ext uri="{28A0092B-C50C-407E-A947-70E740481C1C}">
                    <a14:useLocalDpi xmlns:a14="http://schemas.microsoft.com/office/drawing/2010/main" val="0"/>
                  </a:ext>
                </a:extLst>
              </a:blip>
              <a:srcRect l="61063" t="21667" r="20078" b="53889"/>
              <a:stretch/>
            </p:blipFill>
            <p:spPr bwMode="auto">
              <a:xfrm>
                <a:off x="6032500" y="5486400"/>
                <a:ext cx="965199" cy="878664"/>
              </a:xfrm>
              <a:prstGeom prst="rect">
                <a:avLst/>
              </a:prstGeom>
              <a:noFill/>
              <a:extLst>
                <a:ext uri="{909E8E84-426E-40DD-AFC4-6F175D3DCCD1}">
                  <a14:hiddenFill xmlns:a14="http://schemas.microsoft.com/office/drawing/2010/main">
                    <a:solidFill>
                      <a:srgbClr val="FFFFFF"/>
                    </a:solidFill>
                  </a14:hiddenFill>
                </a:ext>
              </a:extLst>
            </p:spPr>
          </p:pic>
          <p:sp>
            <p:nvSpPr>
              <p:cNvPr id="1031" name="TextBox 1030">
                <a:extLst>
                  <a:ext uri="{FF2B5EF4-FFF2-40B4-BE49-F238E27FC236}">
                    <a16:creationId xmlns:a16="http://schemas.microsoft.com/office/drawing/2014/main" id="{57B48F2A-4B9A-B4EB-47AC-084C166F25AB}"/>
                  </a:ext>
                </a:extLst>
              </p:cNvPr>
              <p:cNvSpPr txBox="1"/>
              <p:nvPr/>
            </p:nvSpPr>
            <p:spPr>
              <a:xfrm>
                <a:off x="5383240" y="1409700"/>
                <a:ext cx="540533" cy="511615"/>
              </a:xfrm>
              <a:prstGeom prst="rect">
                <a:avLst/>
              </a:prstGeom>
              <a:noFill/>
            </p:spPr>
            <p:txBody>
              <a:bodyPr wrap="none" rtlCol="0">
                <a:spAutoFit/>
              </a:bodyPr>
              <a:lstStyle/>
              <a:p>
                <a:pPr algn="l">
                  <a:lnSpc>
                    <a:spcPct val="120000"/>
                  </a:lnSpc>
                </a:pPr>
                <a:r>
                  <a:rPr lang="en-GB" sz="2500" dirty="0"/>
                  <a:t>10</a:t>
                </a:r>
              </a:p>
            </p:txBody>
          </p:sp>
          <p:sp>
            <p:nvSpPr>
              <p:cNvPr id="1032" name="TextBox 1031">
                <a:extLst>
                  <a:ext uri="{FF2B5EF4-FFF2-40B4-BE49-F238E27FC236}">
                    <a16:creationId xmlns:a16="http://schemas.microsoft.com/office/drawing/2014/main" id="{3FA9EE64-E8FC-0D6F-7578-ECA9BE714C59}"/>
                  </a:ext>
                </a:extLst>
              </p:cNvPr>
              <p:cNvSpPr txBox="1"/>
              <p:nvPr/>
            </p:nvSpPr>
            <p:spPr>
              <a:xfrm>
                <a:off x="5383240" y="2222500"/>
                <a:ext cx="540533" cy="511615"/>
              </a:xfrm>
              <a:prstGeom prst="rect">
                <a:avLst/>
              </a:prstGeom>
              <a:noFill/>
            </p:spPr>
            <p:txBody>
              <a:bodyPr wrap="none" rtlCol="0">
                <a:spAutoFit/>
              </a:bodyPr>
              <a:lstStyle/>
              <a:p>
                <a:pPr algn="l">
                  <a:lnSpc>
                    <a:spcPct val="120000"/>
                  </a:lnSpc>
                </a:pPr>
                <a:r>
                  <a:rPr lang="en-GB" sz="2500" dirty="0"/>
                  <a:t>12</a:t>
                </a:r>
              </a:p>
            </p:txBody>
          </p:sp>
          <p:sp>
            <p:nvSpPr>
              <p:cNvPr id="1033" name="TextBox 1032">
                <a:extLst>
                  <a:ext uri="{FF2B5EF4-FFF2-40B4-BE49-F238E27FC236}">
                    <a16:creationId xmlns:a16="http://schemas.microsoft.com/office/drawing/2014/main" id="{D6AD97AB-A1C6-4C08-BCED-235FF2AEB10A}"/>
                  </a:ext>
                </a:extLst>
              </p:cNvPr>
              <p:cNvSpPr txBox="1"/>
              <p:nvPr/>
            </p:nvSpPr>
            <p:spPr>
              <a:xfrm>
                <a:off x="5486201" y="3048000"/>
                <a:ext cx="362600" cy="511615"/>
              </a:xfrm>
              <a:prstGeom prst="rect">
                <a:avLst/>
              </a:prstGeom>
              <a:noFill/>
            </p:spPr>
            <p:txBody>
              <a:bodyPr wrap="none" rtlCol="0">
                <a:spAutoFit/>
              </a:bodyPr>
              <a:lstStyle/>
              <a:p>
                <a:pPr algn="l">
                  <a:lnSpc>
                    <a:spcPct val="120000"/>
                  </a:lnSpc>
                </a:pPr>
                <a:r>
                  <a:rPr lang="en-GB" sz="2500" dirty="0"/>
                  <a:t>8</a:t>
                </a:r>
              </a:p>
            </p:txBody>
          </p:sp>
          <p:sp>
            <p:nvSpPr>
              <p:cNvPr id="1034" name="TextBox 1033">
                <a:extLst>
                  <a:ext uri="{FF2B5EF4-FFF2-40B4-BE49-F238E27FC236}">
                    <a16:creationId xmlns:a16="http://schemas.microsoft.com/office/drawing/2014/main" id="{AFBC48D4-9AF8-834F-DE2E-5D80BB252AC8}"/>
                  </a:ext>
                </a:extLst>
              </p:cNvPr>
              <p:cNvSpPr txBox="1"/>
              <p:nvPr/>
            </p:nvSpPr>
            <p:spPr>
              <a:xfrm>
                <a:off x="5486201" y="3975100"/>
                <a:ext cx="408285" cy="575566"/>
              </a:xfrm>
              <a:prstGeom prst="rect">
                <a:avLst/>
              </a:prstGeom>
              <a:noFill/>
            </p:spPr>
            <p:txBody>
              <a:bodyPr wrap="none" rtlCol="0">
                <a:spAutoFit/>
              </a:bodyPr>
              <a:lstStyle/>
              <a:p>
                <a:pPr algn="l">
                  <a:lnSpc>
                    <a:spcPct val="120000"/>
                  </a:lnSpc>
                </a:pPr>
                <a:r>
                  <a:rPr lang="en-GB" sz="2500" dirty="0"/>
                  <a:t>6</a:t>
                </a:r>
              </a:p>
            </p:txBody>
          </p:sp>
          <p:sp>
            <p:nvSpPr>
              <p:cNvPr id="1035" name="TextBox 1034">
                <a:extLst>
                  <a:ext uri="{FF2B5EF4-FFF2-40B4-BE49-F238E27FC236}">
                    <a16:creationId xmlns:a16="http://schemas.microsoft.com/office/drawing/2014/main" id="{51D0AE5D-9392-A69B-80FC-D7F06A0C5F3B}"/>
                  </a:ext>
                </a:extLst>
              </p:cNvPr>
              <p:cNvSpPr txBox="1"/>
              <p:nvPr/>
            </p:nvSpPr>
            <p:spPr>
              <a:xfrm>
                <a:off x="5383240" y="4810125"/>
                <a:ext cx="540533" cy="511615"/>
              </a:xfrm>
              <a:prstGeom prst="rect">
                <a:avLst/>
              </a:prstGeom>
              <a:noFill/>
            </p:spPr>
            <p:txBody>
              <a:bodyPr wrap="none" rtlCol="0">
                <a:spAutoFit/>
              </a:bodyPr>
              <a:lstStyle/>
              <a:p>
                <a:pPr algn="l">
                  <a:lnSpc>
                    <a:spcPct val="120000"/>
                  </a:lnSpc>
                </a:pPr>
                <a:r>
                  <a:rPr lang="en-GB" sz="2500" dirty="0"/>
                  <a:t>14</a:t>
                </a:r>
              </a:p>
            </p:txBody>
          </p:sp>
          <p:sp>
            <p:nvSpPr>
              <p:cNvPr id="1036" name="TextBox 1035">
                <a:extLst>
                  <a:ext uri="{FF2B5EF4-FFF2-40B4-BE49-F238E27FC236}">
                    <a16:creationId xmlns:a16="http://schemas.microsoft.com/office/drawing/2014/main" id="{A7764FC4-61BF-37ED-FC04-57536A2029D3}"/>
                  </a:ext>
                </a:extLst>
              </p:cNvPr>
              <p:cNvSpPr txBox="1"/>
              <p:nvPr/>
            </p:nvSpPr>
            <p:spPr>
              <a:xfrm>
                <a:off x="5383240" y="5689600"/>
                <a:ext cx="608633" cy="575566"/>
              </a:xfrm>
              <a:prstGeom prst="rect">
                <a:avLst/>
              </a:prstGeom>
              <a:noFill/>
            </p:spPr>
            <p:txBody>
              <a:bodyPr wrap="none" rtlCol="0">
                <a:spAutoFit/>
              </a:bodyPr>
              <a:lstStyle/>
              <a:p>
                <a:pPr algn="l">
                  <a:lnSpc>
                    <a:spcPct val="120000"/>
                  </a:lnSpc>
                </a:pPr>
                <a:r>
                  <a:rPr lang="en-GB" sz="2500" dirty="0"/>
                  <a:t>10</a:t>
                </a:r>
              </a:p>
            </p:txBody>
          </p:sp>
        </p:grpSp>
        <p:grpSp>
          <p:nvGrpSpPr>
            <p:cNvPr id="1051" name="Group 1050">
              <a:extLst>
                <a:ext uri="{FF2B5EF4-FFF2-40B4-BE49-F238E27FC236}">
                  <a16:creationId xmlns:a16="http://schemas.microsoft.com/office/drawing/2014/main" id="{0AF3E33B-2CE4-089C-B851-AE7E03209EA7}"/>
                </a:ext>
              </a:extLst>
            </p:cNvPr>
            <p:cNvGrpSpPr/>
            <p:nvPr/>
          </p:nvGrpSpPr>
          <p:grpSpPr>
            <a:xfrm>
              <a:off x="8622758" y="1333500"/>
              <a:ext cx="1961441" cy="5031564"/>
              <a:chOff x="8622758" y="1333500"/>
              <a:chExt cx="1961441" cy="5031564"/>
            </a:xfrm>
          </p:grpSpPr>
          <p:pic>
            <p:nvPicPr>
              <p:cNvPr id="1037" name="Picture 4" descr="Immune cell cartoon hi-res stock photography and images - Alamy">
                <a:extLst>
                  <a:ext uri="{FF2B5EF4-FFF2-40B4-BE49-F238E27FC236}">
                    <a16:creationId xmlns:a16="http://schemas.microsoft.com/office/drawing/2014/main" id="{C9444362-A59F-3AAC-0A63-17A798EF0E7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24796" b="43907" l="44780" r="59138"/>
                        </a14:imgEffect>
                      </a14:imgLayer>
                    </a14:imgProps>
                  </a:ext>
                  <a:ext uri="{28A0092B-C50C-407E-A947-70E740481C1C}">
                    <a14:useLocalDpi xmlns:a14="http://schemas.microsoft.com/office/drawing/2010/main" val="0"/>
                  </a:ext>
                </a:extLst>
              </a:blip>
              <a:srcRect l="42985" t="22407" r="39067" b="53704"/>
              <a:stretch/>
            </p:blipFill>
            <p:spPr bwMode="auto">
              <a:xfrm>
                <a:off x="9669799" y="2070100"/>
                <a:ext cx="876301"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037">
                <a:extLst>
                  <a:ext uri="{FF2B5EF4-FFF2-40B4-BE49-F238E27FC236}">
                    <a16:creationId xmlns:a16="http://schemas.microsoft.com/office/drawing/2014/main" id="{939C1C68-AC14-5190-83A7-EB664FF612E4}"/>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60122" b="77395" l="80733" r="95610"/>
                        </a14:imgEffect>
                      </a14:imgLayer>
                    </a14:imgProps>
                  </a:ext>
                </a:extLst>
              </a:blip>
              <a:srcRect l="78873" t="57963" r="2530" b="20446"/>
              <a:stretch/>
            </p:blipFill>
            <p:spPr>
              <a:xfrm>
                <a:off x="9631701" y="1333500"/>
                <a:ext cx="897055" cy="731371"/>
              </a:xfrm>
              <a:prstGeom prst="rect">
                <a:avLst/>
              </a:prstGeom>
            </p:spPr>
          </p:pic>
          <p:pic>
            <p:nvPicPr>
              <p:cNvPr id="1039" name="Picture 6" descr="Immune cell cartoon hi-res stock photography and images - Alamy">
                <a:extLst>
                  <a:ext uri="{FF2B5EF4-FFF2-40B4-BE49-F238E27FC236}">
                    <a16:creationId xmlns:a16="http://schemas.microsoft.com/office/drawing/2014/main" id="{0678339E-DAEE-7C63-474A-AEA7E6AFAB15}"/>
                  </a:ext>
                </a:extLst>
              </p:cNvPr>
              <p:cNvPicPr>
                <a:picLocks noChangeAspect="1" noChangeArrowheads="1"/>
              </p:cNvPicPr>
              <p:nvPr/>
            </p:nvPicPr>
            <p:blipFill rotWithShape="1">
              <a:blip r:embed="rId8">
                <a:extLst>
                  <a:ext uri="{BEBA8EAE-BF5A-486C-A8C5-ECC9F3942E4B}">
                    <a14:imgProps xmlns:a14="http://schemas.microsoft.com/office/drawing/2010/main">
                      <a14:imgLayer r:embed="rId5">
                        <a14:imgEffect>
                          <a14:backgroundRemoval t="24111" b="43667" l="62949" r="78036"/>
                        </a14:imgEffect>
                      </a14:imgLayer>
                    </a14:imgProps>
                  </a:ext>
                  <a:ext uri="{28A0092B-C50C-407E-A947-70E740481C1C}">
                    <a14:useLocalDpi xmlns:a14="http://schemas.microsoft.com/office/drawing/2010/main" val="0"/>
                  </a:ext>
                </a:extLst>
              </a:blip>
              <a:srcRect l="61063" t="21667" r="20078" b="53889"/>
              <a:stretch/>
            </p:blipFill>
            <p:spPr bwMode="auto">
              <a:xfrm>
                <a:off x="9606300" y="2895600"/>
                <a:ext cx="965199" cy="87866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4" descr="Immune cell cartoon hi-res stock photography and images - Alamy">
                <a:extLst>
                  <a:ext uri="{FF2B5EF4-FFF2-40B4-BE49-F238E27FC236}">
                    <a16:creationId xmlns:a16="http://schemas.microsoft.com/office/drawing/2014/main" id="{DD8FAAF5-B2BE-7C8A-6FD8-B7D83C7D028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24796" b="43907" l="44780" r="59138"/>
                        </a14:imgEffect>
                      </a14:imgLayer>
                    </a14:imgProps>
                  </a:ext>
                  <a:ext uri="{28A0092B-C50C-407E-A947-70E740481C1C}">
                    <a14:useLocalDpi xmlns:a14="http://schemas.microsoft.com/office/drawing/2010/main" val="0"/>
                  </a:ext>
                </a:extLst>
              </a:blip>
              <a:srcRect l="42985" t="22407" r="39067" b="53704"/>
              <a:stretch/>
            </p:blipFill>
            <p:spPr bwMode="auto">
              <a:xfrm>
                <a:off x="9682499" y="4660900"/>
                <a:ext cx="876301"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040">
                <a:extLst>
                  <a:ext uri="{FF2B5EF4-FFF2-40B4-BE49-F238E27FC236}">
                    <a16:creationId xmlns:a16="http://schemas.microsoft.com/office/drawing/2014/main" id="{5456BCF8-BC50-FA98-3D33-BD65B3EE687E}"/>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60122" b="77395" l="80733" r="95610"/>
                        </a14:imgEffect>
                      </a14:imgLayer>
                    </a14:imgProps>
                  </a:ext>
                </a:extLst>
              </a:blip>
              <a:srcRect l="78873" t="57963" r="2530" b="20446"/>
              <a:stretch/>
            </p:blipFill>
            <p:spPr>
              <a:xfrm>
                <a:off x="9644402" y="3924300"/>
                <a:ext cx="897055" cy="731371"/>
              </a:xfrm>
              <a:prstGeom prst="rect">
                <a:avLst/>
              </a:prstGeom>
            </p:spPr>
          </p:pic>
          <p:pic>
            <p:nvPicPr>
              <p:cNvPr id="1042" name="Picture 6" descr="Immune cell cartoon hi-res stock photography and images - Alamy">
                <a:extLst>
                  <a:ext uri="{FF2B5EF4-FFF2-40B4-BE49-F238E27FC236}">
                    <a16:creationId xmlns:a16="http://schemas.microsoft.com/office/drawing/2014/main" id="{8B152499-2152-DB1D-13A2-C04D70BDC136}"/>
                  </a:ext>
                </a:extLst>
              </p:cNvPr>
              <p:cNvPicPr>
                <a:picLocks noChangeAspect="1" noChangeArrowheads="1"/>
              </p:cNvPicPr>
              <p:nvPr/>
            </p:nvPicPr>
            <p:blipFill rotWithShape="1">
              <a:blip r:embed="rId8">
                <a:extLst>
                  <a:ext uri="{BEBA8EAE-BF5A-486C-A8C5-ECC9F3942E4B}">
                    <a14:imgProps xmlns:a14="http://schemas.microsoft.com/office/drawing/2010/main">
                      <a14:imgLayer r:embed="rId5">
                        <a14:imgEffect>
                          <a14:backgroundRemoval t="24111" b="43667" l="62949" r="78036"/>
                        </a14:imgEffect>
                      </a14:imgLayer>
                    </a14:imgProps>
                  </a:ext>
                  <a:ext uri="{28A0092B-C50C-407E-A947-70E740481C1C}">
                    <a14:useLocalDpi xmlns:a14="http://schemas.microsoft.com/office/drawing/2010/main" val="0"/>
                  </a:ext>
                </a:extLst>
              </a:blip>
              <a:srcRect l="61063" t="21667" r="20078" b="53889"/>
              <a:stretch/>
            </p:blipFill>
            <p:spPr bwMode="auto">
              <a:xfrm>
                <a:off x="9619000" y="5486401"/>
                <a:ext cx="965199" cy="878663"/>
              </a:xfrm>
              <a:prstGeom prst="rect">
                <a:avLst/>
              </a:prstGeom>
              <a:noFill/>
              <a:extLst>
                <a:ext uri="{909E8E84-426E-40DD-AFC4-6F175D3DCCD1}">
                  <a14:hiddenFill xmlns:a14="http://schemas.microsoft.com/office/drawing/2010/main">
                    <a:solidFill>
                      <a:srgbClr val="FFFFFF"/>
                    </a:solidFill>
                  </a14:hiddenFill>
                </a:ext>
              </a:extLst>
            </p:spPr>
          </p:pic>
          <p:sp>
            <p:nvSpPr>
              <p:cNvPr id="1043" name="TextBox 1042">
                <a:extLst>
                  <a:ext uri="{FF2B5EF4-FFF2-40B4-BE49-F238E27FC236}">
                    <a16:creationId xmlns:a16="http://schemas.microsoft.com/office/drawing/2014/main" id="{522F222A-F41B-22FF-9D14-576F6470E231}"/>
                  </a:ext>
                </a:extLst>
              </p:cNvPr>
              <p:cNvSpPr txBox="1"/>
              <p:nvPr/>
            </p:nvSpPr>
            <p:spPr>
              <a:xfrm>
                <a:off x="8725718" y="1409700"/>
                <a:ext cx="630300" cy="511615"/>
              </a:xfrm>
              <a:prstGeom prst="rect">
                <a:avLst/>
              </a:prstGeom>
              <a:noFill/>
            </p:spPr>
            <p:txBody>
              <a:bodyPr wrap="none" rtlCol="0">
                <a:spAutoFit/>
              </a:bodyPr>
              <a:lstStyle/>
              <a:p>
                <a:pPr algn="l">
                  <a:lnSpc>
                    <a:spcPct val="120000"/>
                  </a:lnSpc>
                </a:pPr>
                <a:r>
                  <a:rPr lang="en-GB" sz="2500" dirty="0"/>
                  <a:t>1/3</a:t>
                </a:r>
              </a:p>
            </p:txBody>
          </p:sp>
          <p:sp>
            <p:nvSpPr>
              <p:cNvPr id="1044" name="TextBox 1043">
                <a:extLst>
                  <a:ext uri="{FF2B5EF4-FFF2-40B4-BE49-F238E27FC236}">
                    <a16:creationId xmlns:a16="http://schemas.microsoft.com/office/drawing/2014/main" id="{7253FAE9-2329-A8C6-CD91-0FB351E758E2}"/>
                  </a:ext>
                </a:extLst>
              </p:cNvPr>
              <p:cNvSpPr txBox="1"/>
              <p:nvPr/>
            </p:nvSpPr>
            <p:spPr>
              <a:xfrm>
                <a:off x="8725719" y="2239962"/>
                <a:ext cx="630301" cy="511615"/>
              </a:xfrm>
              <a:prstGeom prst="rect">
                <a:avLst/>
              </a:prstGeom>
              <a:noFill/>
            </p:spPr>
            <p:txBody>
              <a:bodyPr wrap="none" rtlCol="0">
                <a:spAutoFit/>
              </a:bodyPr>
              <a:lstStyle/>
              <a:p>
                <a:pPr algn="l">
                  <a:lnSpc>
                    <a:spcPct val="120000"/>
                  </a:lnSpc>
                </a:pPr>
                <a:r>
                  <a:rPr lang="en-GB" sz="2500" dirty="0"/>
                  <a:t>1/3</a:t>
                </a:r>
              </a:p>
            </p:txBody>
          </p:sp>
          <p:sp>
            <p:nvSpPr>
              <p:cNvPr id="1045" name="TextBox 1044">
                <a:extLst>
                  <a:ext uri="{FF2B5EF4-FFF2-40B4-BE49-F238E27FC236}">
                    <a16:creationId xmlns:a16="http://schemas.microsoft.com/office/drawing/2014/main" id="{09F1AC82-31E5-3B75-CE15-75A3DCA048E5}"/>
                  </a:ext>
                </a:extLst>
              </p:cNvPr>
              <p:cNvSpPr txBox="1"/>
              <p:nvPr/>
            </p:nvSpPr>
            <p:spPr>
              <a:xfrm>
                <a:off x="8725719" y="3062288"/>
                <a:ext cx="630301" cy="511615"/>
              </a:xfrm>
              <a:prstGeom prst="rect">
                <a:avLst/>
              </a:prstGeom>
              <a:noFill/>
            </p:spPr>
            <p:txBody>
              <a:bodyPr wrap="none" rtlCol="0">
                <a:spAutoFit/>
              </a:bodyPr>
              <a:lstStyle/>
              <a:p>
                <a:pPr algn="l">
                  <a:lnSpc>
                    <a:spcPct val="120000"/>
                  </a:lnSpc>
                </a:pPr>
                <a:r>
                  <a:rPr lang="en-GB" sz="2500" dirty="0"/>
                  <a:t>1/3</a:t>
                </a:r>
              </a:p>
            </p:txBody>
          </p:sp>
          <p:sp>
            <p:nvSpPr>
              <p:cNvPr id="1046" name="TextBox 1045">
                <a:extLst>
                  <a:ext uri="{FF2B5EF4-FFF2-40B4-BE49-F238E27FC236}">
                    <a16:creationId xmlns:a16="http://schemas.microsoft.com/office/drawing/2014/main" id="{CB8AC284-D2AF-7A02-DB92-D413E7FDCC20}"/>
                  </a:ext>
                </a:extLst>
              </p:cNvPr>
              <p:cNvSpPr txBox="1"/>
              <p:nvPr/>
            </p:nvSpPr>
            <p:spPr>
              <a:xfrm>
                <a:off x="8622758" y="3989387"/>
                <a:ext cx="910062" cy="575566"/>
              </a:xfrm>
              <a:prstGeom prst="rect">
                <a:avLst/>
              </a:prstGeom>
              <a:noFill/>
            </p:spPr>
            <p:txBody>
              <a:bodyPr wrap="none" rtlCol="0">
                <a:spAutoFit/>
              </a:bodyPr>
              <a:lstStyle/>
              <a:p>
                <a:pPr algn="l">
                  <a:lnSpc>
                    <a:spcPct val="120000"/>
                  </a:lnSpc>
                </a:pPr>
                <a:r>
                  <a:rPr lang="en-GB" sz="2500" dirty="0"/>
                  <a:t>3/10</a:t>
                </a:r>
              </a:p>
            </p:txBody>
          </p:sp>
          <p:sp>
            <p:nvSpPr>
              <p:cNvPr id="1047" name="TextBox 1046">
                <a:extLst>
                  <a:ext uri="{FF2B5EF4-FFF2-40B4-BE49-F238E27FC236}">
                    <a16:creationId xmlns:a16="http://schemas.microsoft.com/office/drawing/2014/main" id="{50520D14-9DBF-265E-9DAC-0DD07CE98B9D}"/>
                  </a:ext>
                </a:extLst>
              </p:cNvPr>
              <p:cNvSpPr txBox="1"/>
              <p:nvPr/>
            </p:nvSpPr>
            <p:spPr>
              <a:xfrm>
                <a:off x="8725719" y="4752976"/>
                <a:ext cx="709714" cy="575566"/>
              </a:xfrm>
              <a:prstGeom prst="rect">
                <a:avLst/>
              </a:prstGeom>
              <a:noFill/>
            </p:spPr>
            <p:txBody>
              <a:bodyPr wrap="none" rtlCol="0">
                <a:spAutoFit/>
              </a:bodyPr>
              <a:lstStyle/>
              <a:p>
                <a:pPr algn="l">
                  <a:lnSpc>
                    <a:spcPct val="120000"/>
                  </a:lnSpc>
                </a:pPr>
                <a:r>
                  <a:rPr lang="en-GB" sz="2500" dirty="0"/>
                  <a:t>2/5</a:t>
                </a:r>
              </a:p>
            </p:txBody>
          </p:sp>
          <p:sp>
            <p:nvSpPr>
              <p:cNvPr id="1048" name="TextBox 1047">
                <a:extLst>
                  <a:ext uri="{FF2B5EF4-FFF2-40B4-BE49-F238E27FC236}">
                    <a16:creationId xmlns:a16="http://schemas.microsoft.com/office/drawing/2014/main" id="{B290628E-2416-0C82-2B6A-C7FC82DA8262}"/>
                  </a:ext>
                </a:extLst>
              </p:cNvPr>
              <p:cNvSpPr txBox="1"/>
              <p:nvPr/>
            </p:nvSpPr>
            <p:spPr>
              <a:xfrm>
                <a:off x="8622758" y="5580062"/>
                <a:ext cx="910062" cy="575566"/>
              </a:xfrm>
              <a:prstGeom prst="rect">
                <a:avLst/>
              </a:prstGeom>
              <a:noFill/>
            </p:spPr>
            <p:txBody>
              <a:bodyPr wrap="none" rtlCol="0">
                <a:spAutoFit/>
              </a:bodyPr>
              <a:lstStyle/>
              <a:p>
                <a:pPr algn="l">
                  <a:lnSpc>
                    <a:spcPct val="120000"/>
                  </a:lnSpc>
                </a:pPr>
                <a:r>
                  <a:rPr lang="en-GB" sz="2500" dirty="0"/>
                  <a:t>3/10</a:t>
                </a:r>
              </a:p>
            </p:txBody>
          </p:sp>
        </p:grpSp>
        <p:cxnSp>
          <p:nvCxnSpPr>
            <p:cNvPr id="1052" name="Straight Connector 1051">
              <a:extLst>
                <a:ext uri="{FF2B5EF4-FFF2-40B4-BE49-F238E27FC236}">
                  <a16:creationId xmlns:a16="http://schemas.microsoft.com/office/drawing/2014/main" id="{ADC1BA42-E063-002E-A3EC-7EF4FBE6A08F}"/>
                </a:ext>
              </a:extLst>
            </p:cNvPr>
            <p:cNvCxnSpPr>
              <a:cxnSpLocks/>
            </p:cNvCxnSpPr>
            <p:nvPr/>
          </p:nvCxnSpPr>
          <p:spPr>
            <a:xfrm flipV="1">
              <a:off x="5080000" y="1371600"/>
              <a:ext cx="0" cy="4927600"/>
            </a:xfrm>
            <a:prstGeom prst="line">
              <a:avLst/>
            </a:prstGeom>
            <a:ln w="31750">
              <a:solidFill>
                <a:srgbClr val="1E64C8"/>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2E57F0D8-2C37-A3A7-D248-DC0F33145B88}"/>
                </a:ext>
              </a:extLst>
            </p:cNvPr>
            <p:cNvCxnSpPr>
              <a:cxnSpLocks/>
            </p:cNvCxnSpPr>
            <p:nvPr/>
          </p:nvCxnSpPr>
          <p:spPr>
            <a:xfrm flipV="1">
              <a:off x="8128000" y="1346200"/>
              <a:ext cx="0" cy="4927600"/>
            </a:xfrm>
            <a:prstGeom prst="line">
              <a:avLst/>
            </a:prstGeom>
            <a:ln w="31750">
              <a:solidFill>
                <a:srgbClr val="1E64C8"/>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56" name="TextBox 1055">
              <a:extLst>
                <a:ext uri="{FF2B5EF4-FFF2-40B4-BE49-F238E27FC236}">
                  <a16:creationId xmlns:a16="http://schemas.microsoft.com/office/drawing/2014/main" id="{13EE03C5-C930-B5D4-7C0A-60B79EAAEF9F}"/>
                </a:ext>
              </a:extLst>
            </p:cNvPr>
            <p:cNvSpPr txBox="1"/>
            <p:nvPr/>
          </p:nvSpPr>
          <p:spPr>
            <a:xfrm>
              <a:off x="2630457" y="469900"/>
              <a:ext cx="2310722" cy="896712"/>
            </a:xfrm>
            <a:prstGeom prst="rect">
              <a:avLst/>
            </a:prstGeom>
            <a:noFill/>
          </p:spPr>
          <p:txBody>
            <a:bodyPr wrap="none" rtlCol="0">
              <a:spAutoFit/>
            </a:bodyPr>
            <a:lstStyle/>
            <a:p>
              <a:pPr algn="ctr">
                <a:lnSpc>
                  <a:spcPct val="120000"/>
                </a:lnSpc>
              </a:pPr>
              <a:r>
                <a:rPr lang="en-GB" sz="2000" b="1" dirty="0"/>
                <a:t>Unobserved </a:t>
              </a:r>
              <a:br>
                <a:rPr lang="en-GB" sz="2000" b="1" dirty="0"/>
              </a:br>
              <a:r>
                <a:rPr lang="en-GB" sz="2000" b="1" dirty="0"/>
                <a:t>Absolute count</a:t>
              </a:r>
            </a:p>
          </p:txBody>
        </p:sp>
        <p:sp>
          <p:nvSpPr>
            <p:cNvPr id="1057" name="TextBox 1056">
              <a:extLst>
                <a:ext uri="{FF2B5EF4-FFF2-40B4-BE49-F238E27FC236}">
                  <a16:creationId xmlns:a16="http://schemas.microsoft.com/office/drawing/2014/main" id="{74920CDA-08A7-BE40-7D00-598DB36C2892}"/>
                </a:ext>
              </a:extLst>
            </p:cNvPr>
            <p:cNvSpPr txBox="1"/>
            <p:nvPr/>
          </p:nvSpPr>
          <p:spPr>
            <a:xfrm>
              <a:off x="5456502" y="685800"/>
              <a:ext cx="2613956" cy="481214"/>
            </a:xfrm>
            <a:prstGeom prst="rect">
              <a:avLst/>
            </a:prstGeom>
            <a:noFill/>
          </p:spPr>
          <p:txBody>
            <a:bodyPr wrap="none" rtlCol="0">
              <a:spAutoFit/>
            </a:bodyPr>
            <a:lstStyle/>
            <a:p>
              <a:pPr algn="l">
                <a:lnSpc>
                  <a:spcPct val="120000"/>
                </a:lnSpc>
              </a:pPr>
              <a:r>
                <a:rPr lang="en-GB" sz="2000" b="1" dirty="0"/>
                <a:t>Observed sample</a:t>
              </a:r>
            </a:p>
          </p:txBody>
        </p:sp>
        <p:sp>
          <p:nvSpPr>
            <p:cNvPr id="1058" name="TextBox 1057">
              <a:extLst>
                <a:ext uri="{FF2B5EF4-FFF2-40B4-BE49-F238E27FC236}">
                  <a16:creationId xmlns:a16="http://schemas.microsoft.com/office/drawing/2014/main" id="{28034CFD-D84D-FC61-7B8C-959408A90FB4}"/>
                </a:ext>
              </a:extLst>
            </p:cNvPr>
            <p:cNvSpPr txBox="1"/>
            <p:nvPr/>
          </p:nvSpPr>
          <p:spPr>
            <a:xfrm>
              <a:off x="8882605" y="455613"/>
              <a:ext cx="1536389" cy="817434"/>
            </a:xfrm>
            <a:prstGeom prst="rect">
              <a:avLst/>
            </a:prstGeom>
            <a:noFill/>
          </p:spPr>
          <p:txBody>
            <a:bodyPr wrap="none" rtlCol="0">
              <a:spAutoFit/>
            </a:bodyPr>
            <a:lstStyle/>
            <a:p>
              <a:pPr algn="l">
                <a:lnSpc>
                  <a:spcPct val="120000"/>
                </a:lnSpc>
              </a:pPr>
              <a:r>
                <a:rPr lang="en-GB" sz="1800" b="1" dirty="0"/>
                <a:t>Expected </a:t>
              </a:r>
              <a:br>
                <a:rPr lang="en-GB" sz="1800" b="1" dirty="0"/>
              </a:br>
              <a:r>
                <a:rPr lang="en-GB" sz="1800" b="1" dirty="0"/>
                <a:t>probability</a:t>
              </a:r>
            </a:p>
          </p:txBody>
        </p:sp>
      </p:grpSp>
    </p:spTree>
    <p:extLst>
      <p:ext uri="{BB962C8B-B14F-4D97-AF65-F5344CB8AC3E}">
        <p14:creationId xmlns:p14="http://schemas.microsoft.com/office/powerpoint/2010/main" val="428774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3EB0-E983-CD7B-7416-C96693605B57}"/>
              </a:ext>
            </a:extLst>
          </p:cNvPr>
          <p:cNvSpPr>
            <a:spLocks noGrp="1"/>
          </p:cNvSpPr>
          <p:nvPr>
            <p:ph type="title"/>
          </p:nvPr>
        </p:nvSpPr>
        <p:spPr/>
        <p:txBody>
          <a:bodyPr/>
          <a:lstStyle/>
          <a:p>
            <a:r>
              <a:rPr lang="en-GB" dirty="0"/>
              <a:t>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6AB669-1CB8-8EDF-E465-88702ABA2046}"/>
                  </a:ext>
                </a:extLst>
              </p:cNvPr>
              <p:cNvSpPr>
                <a:spLocks noGrp="1"/>
              </p:cNvSpPr>
              <p:nvPr>
                <p:ph idx="1"/>
              </p:nvPr>
            </p:nvSpPr>
            <p:spPr/>
            <p:txBody>
              <a:bodyPr>
                <a:normAutofit fontScale="77500" lnSpcReduction="20000"/>
              </a:bodyPr>
              <a:lstStyle/>
              <a:p>
                <a:pPr marL="60748" indent="0">
                  <a:buNone/>
                </a:pPr>
                <a:r>
                  <a:rPr lang="en-GB" b="1" dirty="0"/>
                  <a:t>VoomCLR</a:t>
                </a:r>
              </a:p>
              <a:p>
                <a:pPr>
                  <a:buFont typeface="Arial" panose="020B0604020202020204" pitchFamily="34" charset="0"/>
                  <a:buChar char="•"/>
                </a:pPr>
                <a:r>
                  <a:rPr lang="en-GB" dirty="0">
                    <a:solidFill>
                      <a:schemeClr val="accent2"/>
                    </a:solidFill>
                  </a:rPr>
                  <a:t>CLR transform the data: </a:t>
                </a:r>
                <a14:m>
                  <m:oMath xmlns:m="http://schemas.openxmlformats.org/officeDocument/2006/math">
                    <m:func>
                      <m:funcPr>
                        <m:ctrlPr>
                          <a:rPr lang="en-US" b="0" i="1" smtClean="0">
                            <a:solidFill>
                              <a:schemeClr val="accent2"/>
                            </a:solidFill>
                            <a:latin typeface="Cambria Math" panose="02040503050406030204" pitchFamily="18" charset="0"/>
                          </a:rPr>
                        </m:ctrlPr>
                      </m:funcPr>
                      <m:fName>
                        <m:r>
                          <a:rPr lang="en-US" b="0" i="1" smtClean="0">
                            <a:solidFill>
                              <a:schemeClr val="accent2"/>
                            </a:solidFill>
                            <a:latin typeface="Cambria Math" panose="02040503050406030204" pitchFamily="18" charset="0"/>
                          </a:rPr>
                          <m:t>𝑙𝑜𝑔</m:t>
                        </m:r>
                      </m:fName>
                      <m:e>
                        <m:d>
                          <m:dPr>
                            <m:ctrlPr>
                              <a:rPr lang="en-US" b="0" i="1" smtClean="0">
                                <a:solidFill>
                                  <a:schemeClr val="accent2"/>
                                </a:solidFill>
                                <a:latin typeface="Cambria Math" panose="02040503050406030204" pitchFamily="18" charset="0"/>
                              </a:rPr>
                            </m:ctrlPr>
                          </m:dPr>
                          <m:e>
                            <m:f>
                              <m:fPr>
                                <m:ctrlPr>
                                  <a:rPr lang="en-US" b="0" i="1" smtClean="0">
                                    <a:solidFill>
                                      <a:schemeClr val="accent2"/>
                                    </a:solidFill>
                                    <a:latin typeface="Cambria Math" panose="02040503050406030204" pitchFamily="18" charset="0"/>
                                  </a:rPr>
                                </m:ctrlPr>
                              </m:fPr>
                              <m:num>
                                <m:sSub>
                                  <m:sSubPr>
                                    <m:ctrlPr>
                                      <a:rPr lang="en-US" b="0"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𝑌</m:t>
                                    </m:r>
                                  </m:e>
                                  <m:sub>
                                    <m:r>
                                      <a:rPr lang="en-US" i="1">
                                        <a:solidFill>
                                          <a:schemeClr val="accent2"/>
                                        </a:solidFill>
                                        <a:latin typeface="Cambria Math" panose="02040503050406030204" pitchFamily="18" charset="0"/>
                                      </a:rPr>
                                      <m:t>𝑖𝑝𝑐</m:t>
                                    </m:r>
                                  </m:sub>
                                </m:sSub>
                              </m:num>
                              <m:den>
                                <m:sSup>
                                  <m:sSupPr>
                                    <m:ctrlPr>
                                      <a:rPr lang="en-US" b="0" i="1" smtClean="0">
                                        <a:solidFill>
                                          <a:schemeClr val="accent2"/>
                                        </a:solidFill>
                                        <a:latin typeface="Cambria Math" panose="02040503050406030204" pitchFamily="18" charset="0"/>
                                      </a:rPr>
                                    </m:ctrlPr>
                                  </m:sSupPr>
                                  <m:e>
                                    <m:r>
                                      <a:rPr lang="en-US" i="1">
                                        <a:solidFill>
                                          <a:schemeClr val="accent2"/>
                                        </a:solidFill>
                                        <a:latin typeface="Cambria Math" panose="02040503050406030204" pitchFamily="18" charset="0"/>
                                      </a:rPr>
                                      <m:t>(</m:t>
                                    </m:r>
                                    <m:nary>
                                      <m:naryPr>
                                        <m:chr m:val="∏"/>
                                        <m:ctrlPr>
                                          <a:rPr lang="en-US" i="1">
                                            <a:solidFill>
                                              <a:schemeClr val="accent2"/>
                                            </a:solidFill>
                                            <a:latin typeface="Cambria Math" panose="02040503050406030204" pitchFamily="18" charset="0"/>
                                          </a:rPr>
                                        </m:ctrlPr>
                                      </m:naryPr>
                                      <m:sub>
                                        <m:r>
                                          <a:rPr lang="en-US" b="0" i="1" smtClean="0">
                                            <a:solidFill>
                                              <a:schemeClr val="accent2"/>
                                            </a:solidFill>
                                            <a:latin typeface="Cambria Math" panose="02040503050406030204" pitchFamily="18" charset="0"/>
                                          </a:rPr>
                                          <m:t>𝑝</m:t>
                                        </m:r>
                                        <m:r>
                                          <a:rPr lang="en-US" b="0" i="1" smtClean="0">
                                            <a:solidFill>
                                              <a:schemeClr val="accent2"/>
                                            </a:solidFill>
                                            <a:latin typeface="Cambria Math" panose="02040503050406030204" pitchFamily="18" charset="0"/>
                                          </a:rPr>
                                          <m:t>=1</m:t>
                                        </m:r>
                                      </m:sub>
                                      <m:sup>
                                        <m:r>
                                          <a:rPr lang="en-US" i="1">
                                            <a:solidFill>
                                              <a:schemeClr val="accent2"/>
                                            </a:solidFill>
                                            <a:latin typeface="Cambria Math" panose="02040503050406030204" pitchFamily="18" charset="0"/>
                                          </a:rPr>
                                          <m:t>𝐾</m:t>
                                        </m:r>
                                      </m:sup>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𝑌</m:t>
                                            </m:r>
                                          </m:e>
                                          <m:sub>
                                            <m:r>
                                              <a:rPr lang="en-US" i="1">
                                                <a:solidFill>
                                                  <a:schemeClr val="accent2"/>
                                                </a:solidFill>
                                                <a:latin typeface="Cambria Math" panose="02040503050406030204" pitchFamily="18" charset="0"/>
                                              </a:rPr>
                                              <m:t>𝑖𝑐</m:t>
                                            </m:r>
                                          </m:sub>
                                        </m:sSub>
                                        <m:r>
                                          <a:rPr lang="en-US" i="1">
                                            <a:solidFill>
                                              <a:schemeClr val="accent2"/>
                                            </a:solidFill>
                                            <a:latin typeface="Cambria Math" panose="02040503050406030204" pitchFamily="18" charset="0"/>
                                          </a:rPr>
                                          <m:t>) </m:t>
                                        </m:r>
                                      </m:e>
                                    </m:nary>
                                  </m:e>
                                  <m:sup>
                                    <m:f>
                                      <m:fPr>
                                        <m:ctrlPr>
                                          <a:rPr lang="en-US" b="0" i="1" smtClean="0">
                                            <a:solidFill>
                                              <a:schemeClr val="accent2"/>
                                            </a:solidFill>
                                            <a:latin typeface="Cambria Math" panose="02040503050406030204" pitchFamily="18" charset="0"/>
                                          </a:rPr>
                                        </m:ctrlPr>
                                      </m:fPr>
                                      <m:num>
                                        <m:r>
                                          <a:rPr lang="en-US" b="0" i="1" smtClean="0">
                                            <a:solidFill>
                                              <a:schemeClr val="accent2"/>
                                            </a:solidFill>
                                            <a:latin typeface="Cambria Math" panose="02040503050406030204" pitchFamily="18" charset="0"/>
                                          </a:rPr>
                                          <m:t>1</m:t>
                                        </m:r>
                                      </m:num>
                                      <m:den>
                                        <m:r>
                                          <a:rPr lang="en-US" b="0" i="1" smtClean="0">
                                            <a:solidFill>
                                              <a:schemeClr val="accent2"/>
                                            </a:solidFill>
                                            <a:latin typeface="Cambria Math" panose="02040503050406030204" pitchFamily="18" charset="0"/>
                                          </a:rPr>
                                          <m:t>𝐾</m:t>
                                        </m:r>
                                      </m:den>
                                    </m:f>
                                  </m:sup>
                                </m:sSup>
                              </m:den>
                            </m:f>
                          </m:e>
                        </m:d>
                      </m:e>
                    </m:func>
                  </m:oMath>
                </a14:m>
                <a:endParaRPr lang="en-GB" i="1" dirty="0"/>
              </a:p>
              <a:p>
                <a:pPr>
                  <a:buFont typeface="Arial" panose="020B0604020202020204" pitchFamily="34" charset="0"/>
                  <a:buChar char="•"/>
                </a:pPr>
                <a:r>
                  <a:rPr lang="en-GB" dirty="0"/>
                  <a:t>Estimate a mean-variance trend across cell types</a:t>
                </a:r>
              </a:p>
              <a:p>
                <a:pPr>
                  <a:buFont typeface="Arial" panose="020B0604020202020204" pitchFamily="34" charset="0"/>
                  <a:buChar char="•"/>
                </a:pPr>
                <a:r>
                  <a:rPr lang="en-GB" dirty="0"/>
                  <a:t>Calculate observation-level variances using the estimated mean-variance trend</a:t>
                </a:r>
              </a:p>
              <a:p>
                <a:pPr>
                  <a:buFont typeface="Arial" panose="020B0604020202020204" pitchFamily="34" charset="0"/>
                  <a:buChar char="•"/>
                </a:pPr>
                <a:r>
                  <a:rPr lang="en-GB" dirty="0"/>
                  <a:t>Fit cell-type-wise linear models using weighted least squares</a:t>
                </a:r>
              </a:p>
              <a:p>
                <a:pPr>
                  <a:buFont typeface="Arial" panose="020B0604020202020204" pitchFamily="34" charset="0"/>
                  <a:buChar char="•"/>
                </a:pPr>
                <a:r>
                  <a:rPr lang="en-GB" dirty="0">
                    <a:solidFill>
                      <a:schemeClr val="accent2"/>
                    </a:solidFill>
                  </a:rPr>
                  <a:t>Bias correction on linear model parameters (mode)</a:t>
                </a:r>
              </a:p>
              <a:p>
                <a:pPr>
                  <a:buFont typeface="Arial" panose="020B0604020202020204" pitchFamily="34" charset="0"/>
                  <a:buChar char="•"/>
                </a:pPr>
                <a:r>
                  <a:rPr lang="en-GB" dirty="0"/>
                  <a:t>Perform Empirical Bayes shrinkage on residual variance of the linear model</a:t>
                </a:r>
              </a:p>
              <a:p>
                <a:pPr>
                  <a:buFont typeface="Arial" panose="020B0604020202020204" pitchFamily="34" charset="0"/>
                  <a:buChar char="•"/>
                </a:pPr>
                <a:r>
                  <a:rPr lang="en-GB" dirty="0"/>
                  <a:t>Moderated t-test / F-test on the parameters</a:t>
                </a:r>
              </a:p>
            </p:txBody>
          </p:sp>
        </mc:Choice>
        <mc:Fallback xmlns="">
          <p:sp>
            <p:nvSpPr>
              <p:cNvPr id="3" name="Content Placeholder 2">
                <a:extLst>
                  <a:ext uri="{FF2B5EF4-FFF2-40B4-BE49-F238E27FC236}">
                    <a16:creationId xmlns:a16="http://schemas.microsoft.com/office/drawing/2014/main" id="{D46AB669-1CB8-8EDF-E465-88702ABA2046}"/>
                  </a:ext>
                </a:extLst>
              </p:cNvPr>
              <p:cNvSpPr>
                <a:spLocks noGrp="1" noRot="1" noChangeAspect="1" noMove="1" noResize="1" noEditPoints="1" noAdjustHandles="1" noChangeArrowheads="1" noChangeShapeType="1" noTextEdit="1"/>
              </p:cNvSpPr>
              <p:nvPr>
                <p:ph idx="1"/>
              </p:nvPr>
            </p:nvSpPr>
            <p:spPr>
              <a:blipFill>
                <a:blip r:embed="rId3"/>
                <a:stretch>
                  <a:fillRect l="-442" t="-1166"/>
                </a:stretch>
              </a:blipFill>
            </p:spPr>
            <p:txBody>
              <a:bodyPr/>
              <a:lstStyle/>
              <a:p>
                <a:r>
                  <a:rPr lang="en-GB">
                    <a:noFill/>
                  </a:rPr>
                  <a:t> </a:t>
                </a:r>
              </a:p>
            </p:txBody>
          </p:sp>
        </mc:Fallback>
      </mc:AlternateContent>
    </p:spTree>
    <p:extLst>
      <p:ext uri="{BB962C8B-B14F-4D97-AF65-F5344CB8AC3E}">
        <p14:creationId xmlns:p14="http://schemas.microsoft.com/office/powerpoint/2010/main" val="91578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769DC-E96F-53C8-F7B0-348405C6EF0A}"/>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17BCE060-576E-D676-9591-C57F3A2ECDEE}"/>
              </a:ext>
            </a:extLst>
          </p:cNvPr>
          <p:cNvSpPr>
            <a:spLocks noGrp="1"/>
          </p:cNvSpPr>
          <p:nvPr>
            <p:ph idx="1"/>
          </p:nvPr>
        </p:nvSpPr>
        <p:spPr>
          <a:xfrm>
            <a:off x="587726" y="839787"/>
            <a:ext cx="11039437" cy="5174151"/>
          </a:xfrm>
        </p:spPr>
        <p:txBody>
          <a:bodyPr>
            <a:normAutofit/>
          </a:bodyPr>
          <a:lstStyle/>
          <a:p>
            <a:pPr marL="60748" indent="0">
              <a:buNone/>
            </a:pPr>
            <a:r>
              <a:rPr lang="en-GB" b="1" dirty="0"/>
              <a:t>Causal Inference</a:t>
            </a:r>
          </a:p>
          <a:p>
            <a:pPr>
              <a:buFont typeface="Arial" panose="020B0604020202020204" pitchFamily="34" charset="0"/>
              <a:buChar char="•"/>
            </a:pPr>
            <a:r>
              <a:rPr lang="en-GB" dirty="0"/>
              <a:t>Find cause-and-effect relationships between variables</a:t>
            </a:r>
          </a:p>
          <a:p>
            <a:pPr>
              <a:buFont typeface="Arial" panose="020B0604020202020204" pitchFamily="34" charset="0"/>
              <a:buChar char="•"/>
            </a:pPr>
            <a:r>
              <a:rPr lang="en-GB" i="1" dirty="0"/>
              <a:t>ATE = E(Y|A=1) – E(Y|A=0)</a:t>
            </a:r>
          </a:p>
          <a:p>
            <a:pPr>
              <a:buFont typeface="Arial" panose="020B0604020202020204" pitchFamily="34" charset="0"/>
              <a:buChar char="•"/>
            </a:pPr>
            <a:r>
              <a:rPr lang="en-GB" dirty="0"/>
              <a:t>Techniques:</a:t>
            </a:r>
          </a:p>
          <a:p>
            <a:pPr lvl="1">
              <a:buFont typeface="Arial" panose="020B0604020202020204" pitchFamily="34" charset="0"/>
              <a:buChar char="•"/>
            </a:pPr>
            <a:r>
              <a:rPr lang="en-GB" dirty="0"/>
              <a:t>Inverse Probability Weighting</a:t>
            </a:r>
          </a:p>
          <a:p>
            <a:pPr lvl="1">
              <a:buFont typeface="Arial" panose="020B0604020202020204" pitchFamily="34" charset="0"/>
              <a:buChar char="•"/>
            </a:pPr>
            <a:r>
              <a:rPr lang="en-GB" dirty="0"/>
              <a:t>G-computation</a:t>
            </a:r>
          </a:p>
          <a:p>
            <a:pPr lvl="1">
              <a:buFont typeface="Arial" panose="020B0604020202020204" pitchFamily="34" charset="0"/>
              <a:buChar char="•"/>
            </a:pPr>
            <a:r>
              <a:rPr lang="en-GB" dirty="0"/>
              <a:t>Targeted Maximum Likelihood Estimation</a:t>
            </a:r>
          </a:p>
        </p:txBody>
      </p:sp>
    </p:spTree>
    <p:extLst>
      <p:ext uri="{BB962C8B-B14F-4D97-AF65-F5344CB8AC3E}">
        <p14:creationId xmlns:p14="http://schemas.microsoft.com/office/powerpoint/2010/main" val="410506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87C93-BF5A-FA74-B329-07051B2FB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438177-ECC4-DC52-0B94-073026C49D88}"/>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8831EFB4-F778-ACC2-FA3F-745B6A205F51}"/>
              </a:ext>
            </a:extLst>
          </p:cNvPr>
          <p:cNvSpPr>
            <a:spLocks noGrp="1"/>
          </p:cNvSpPr>
          <p:nvPr>
            <p:ph idx="1"/>
          </p:nvPr>
        </p:nvSpPr>
        <p:spPr>
          <a:xfrm>
            <a:off x="587726" y="839787"/>
            <a:ext cx="11039437" cy="5116513"/>
          </a:xfrm>
        </p:spPr>
        <p:txBody>
          <a:bodyPr>
            <a:normAutofit fontScale="92500" lnSpcReduction="10000"/>
          </a:bodyPr>
          <a:lstStyle/>
          <a:p>
            <a:pPr marL="60748" indent="0">
              <a:buNone/>
            </a:pPr>
            <a:r>
              <a:rPr lang="en-GB" b="1" dirty="0"/>
              <a:t>Causal Inference – Identifiability assumptions</a:t>
            </a:r>
            <a:br>
              <a:rPr lang="en-GB" b="1" dirty="0"/>
            </a:br>
            <a:endParaRPr lang="en-GB" b="1" dirty="0"/>
          </a:p>
          <a:p>
            <a:pPr marL="1020582" lvl="1" indent="-514350">
              <a:buFont typeface="+mj-lt"/>
              <a:buAutoNum type="arabicPeriod"/>
            </a:pPr>
            <a:r>
              <a:rPr lang="en-GB" i="1" dirty="0"/>
              <a:t>Consistency</a:t>
            </a:r>
          </a:p>
          <a:p>
            <a:pPr marL="1020582" lvl="1" indent="-514350">
              <a:buFont typeface="+mj-lt"/>
              <a:buAutoNum type="arabicPeriod"/>
            </a:pPr>
            <a:r>
              <a:rPr lang="en-GB" i="1" dirty="0"/>
              <a:t>Positivity</a:t>
            </a:r>
          </a:p>
          <a:p>
            <a:pPr marL="1020582" lvl="1" indent="-514350">
              <a:buFont typeface="+mj-lt"/>
              <a:buAutoNum type="arabicPeriod"/>
            </a:pPr>
            <a:r>
              <a:rPr lang="en-GB" i="1" dirty="0"/>
              <a:t>Exchangeability</a:t>
            </a:r>
          </a:p>
          <a:p>
            <a:pPr marL="1020582" lvl="1" indent="-514350">
              <a:buFont typeface="+mj-lt"/>
              <a:buAutoNum type="arabicPeriod"/>
            </a:pPr>
            <a:r>
              <a:rPr lang="en-GB" i="1" dirty="0"/>
              <a:t>Correct model specification</a:t>
            </a:r>
            <a:br>
              <a:rPr lang="en-GB" i="1" dirty="0"/>
            </a:br>
            <a:endParaRPr lang="en-GB" i="1" dirty="0"/>
          </a:p>
          <a:p>
            <a:pPr>
              <a:buFont typeface="Arial" panose="020B0604020202020204" pitchFamily="34" charset="0"/>
              <a:buChar char="•"/>
            </a:pPr>
            <a:r>
              <a:rPr lang="en-GB" dirty="0"/>
              <a:t>Violation of at least one of these assumptions leads to biased results.</a:t>
            </a:r>
          </a:p>
        </p:txBody>
      </p:sp>
    </p:spTree>
    <p:extLst>
      <p:ext uri="{BB962C8B-B14F-4D97-AF65-F5344CB8AC3E}">
        <p14:creationId xmlns:p14="http://schemas.microsoft.com/office/powerpoint/2010/main" val="179805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F6875-73CD-9C50-D378-A2ED935A4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FBBEDD-123A-4A83-820B-39051A4A9BBA}"/>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D1C49F1C-935B-BBBB-FF68-83611ADE37B2}"/>
              </a:ext>
            </a:extLst>
          </p:cNvPr>
          <p:cNvSpPr>
            <a:spLocks noGrp="1"/>
          </p:cNvSpPr>
          <p:nvPr>
            <p:ph idx="1"/>
          </p:nvPr>
        </p:nvSpPr>
        <p:spPr/>
        <p:txBody>
          <a:bodyPr>
            <a:normAutofit/>
          </a:bodyPr>
          <a:lstStyle/>
          <a:p>
            <a:pPr marL="60748" indent="0">
              <a:buNone/>
            </a:pPr>
            <a:r>
              <a:rPr lang="en-US" sz="3380" b="1" i="0" dirty="0">
                <a:solidFill>
                  <a:srgbClr val="212121"/>
                </a:solidFill>
                <a:effectLst/>
              </a:rPr>
              <a:t>Data Exploration</a:t>
            </a:r>
          </a:p>
          <a:p>
            <a:pPr marL="60748" indent="0">
              <a:buNone/>
            </a:pPr>
            <a:endParaRPr lang="en-US" sz="3380" i="0" dirty="0">
              <a:solidFill>
                <a:srgbClr val="212121"/>
              </a:solidFill>
              <a:effectLst/>
            </a:endParaRPr>
          </a:p>
          <a:p>
            <a:pPr marL="60748" indent="0">
              <a:buNone/>
            </a:pPr>
            <a:endParaRPr lang="en-US" sz="3380" dirty="0">
              <a:solidFill>
                <a:srgbClr val="212121"/>
              </a:solidFill>
            </a:endParaRPr>
          </a:p>
          <a:p>
            <a:pPr marL="60748" indent="0">
              <a:buNone/>
            </a:pPr>
            <a:endParaRPr lang="en-GB" sz="3380" dirty="0"/>
          </a:p>
        </p:txBody>
      </p:sp>
      <p:pic>
        <p:nvPicPr>
          <p:cNvPr id="8" name="Picture 7">
            <a:extLst>
              <a:ext uri="{FF2B5EF4-FFF2-40B4-BE49-F238E27FC236}">
                <a16:creationId xmlns:a16="http://schemas.microsoft.com/office/drawing/2014/main" id="{36632648-7329-804D-F19A-C57D55D51331}"/>
              </a:ext>
            </a:extLst>
          </p:cNvPr>
          <p:cNvPicPr>
            <a:picLocks noChangeAspect="1"/>
          </p:cNvPicPr>
          <p:nvPr/>
        </p:nvPicPr>
        <p:blipFill>
          <a:blip r:embed="rId3"/>
          <a:stretch>
            <a:fillRect/>
          </a:stretch>
        </p:blipFill>
        <p:spPr>
          <a:xfrm>
            <a:off x="6487670" y="1803400"/>
            <a:ext cx="4552756" cy="4539104"/>
          </a:xfrm>
          <a:prstGeom prst="rect">
            <a:avLst/>
          </a:prstGeom>
        </p:spPr>
      </p:pic>
      <p:pic>
        <p:nvPicPr>
          <p:cNvPr id="10" name="Picture 9">
            <a:extLst>
              <a:ext uri="{FF2B5EF4-FFF2-40B4-BE49-F238E27FC236}">
                <a16:creationId xmlns:a16="http://schemas.microsoft.com/office/drawing/2014/main" id="{C8B98C30-868C-BB03-2E9D-F0DECDC1DFFF}"/>
              </a:ext>
            </a:extLst>
          </p:cNvPr>
          <p:cNvPicPr>
            <a:picLocks noChangeAspect="1"/>
          </p:cNvPicPr>
          <p:nvPr/>
        </p:nvPicPr>
        <p:blipFill>
          <a:blip r:embed="rId4"/>
          <a:stretch>
            <a:fillRect/>
          </a:stretch>
        </p:blipFill>
        <p:spPr>
          <a:xfrm>
            <a:off x="1742632" y="1780116"/>
            <a:ext cx="4581968" cy="4616367"/>
          </a:xfrm>
          <a:prstGeom prst="rect">
            <a:avLst/>
          </a:prstGeom>
        </p:spPr>
      </p:pic>
    </p:spTree>
    <p:extLst>
      <p:ext uri="{BB962C8B-B14F-4D97-AF65-F5344CB8AC3E}">
        <p14:creationId xmlns:p14="http://schemas.microsoft.com/office/powerpoint/2010/main" val="262407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AA77-2ABF-AFE5-5D33-DFDD24D10111}"/>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1D9C09EC-90C7-AD96-7666-4A50BDBAEB43}"/>
              </a:ext>
            </a:extLst>
          </p:cNvPr>
          <p:cNvSpPr>
            <a:spLocks noGrp="1"/>
          </p:cNvSpPr>
          <p:nvPr>
            <p:ph idx="1"/>
          </p:nvPr>
        </p:nvSpPr>
        <p:spPr>
          <a:xfrm>
            <a:off x="549626" y="1017587"/>
            <a:ext cx="11039437" cy="4708125"/>
          </a:xfrm>
        </p:spPr>
        <p:txBody>
          <a:bodyPr/>
          <a:lstStyle/>
          <a:p>
            <a:pPr marL="60748" indent="0">
              <a:buNone/>
            </a:pPr>
            <a:r>
              <a:rPr lang="en-GB" b="1" dirty="0"/>
              <a:t>Data exploration</a:t>
            </a:r>
          </a:p>
          <a:p>
            <a:pPr marL="60748" indent="0">
              <a:buNone/>
            </a:pPr>
            <a:endParaRPr lang="en-GB" dirty="0"/>
          </a:p>
          <a:p>
            <a:pPr marL="60748" indent="0">
              <a:buNone/>
            </a:pPr>
            <a:r>
              <a:rPr lang="en-GB" dirty="0"/>
              <a:t>CLR-transformed</a:t>
            </a:r>
            <a:br>
              <a:rPr lang="en-GB" dirty="0"/>
            </a:br>
            <a:r>
              <a:rPr lang="en-GB" dirty="0"/>
              <a:t>counts show slight</a:t>
            </a:r>
            <a:br>
              <a:rPr lang="en-GB" dirty="0"/>
            </a:br>
            <a:r>
              <a:rPr lang="en-GB" dirty="0"/>
              <a:t>differences between</a:t>
            </a:r>
            <a:br>
              <a:rPr lang="en-GB" dirty="0"/>
            </a:br>
            <a:r>
              <a:rPr lang="en-GB" dirty="0"/>
              <a:t>ethnicities.</a:t>
            </a:r>
          </a:p>
        </p:txBody>
      </p:sp>
      <p:pic>
        <p:nvPicPr>
          <p:cNvPr id="5" name="Picture 4">
            <a:extLst>
              <a:ext uri="{FF2B5EF4-FFF2-40B4-BE49-F238E27FC236}">
                <a16:creationId xmlns:a16="http://schemas.microsoft.com/office/drawing/2014/main" id="{A00B6DF0-9A04-C3EE-C49B-D2271C775775}"/>
              </a:ext>
            </a:extLst>
          </p:cNvPr>
          <p:cNvPicPr>
            <a:picLocks noChangeAspect="1"/>
          </p:cNvPicPr>
          <p:nvPr/>
        </p:nvPicPr>
        <p:blipFill>
          <a:blip r:embed="rId3"/>
          <a:stretch>
            <a:fillRect/>
          </a:stretch>
        </p:blipFill>
        <p:spPr>
          <a:xfrm>
            <a:off x="5209695" y="292099"/>
            <a:ext cx="6423505" cy="6316743"/>
          </a:xfrm>
          <a:prstGeom prst="rect">
            <a:avLst/>
          </a:prstGeom>
        </p:spPr>
      </p:pic>
    </p:spTree>
    <p:extLst>
      <p:ext uri="{BB962C8B-B14F-4D97-AF65-F5344CB8AC3E}">
        <p14:creationId xmlns:p14="http://schemas.microsoft.com/office/powerpoint/2010/main" val="2046705048"/>
      </p:ext>
    </p:extLst>
  </p:cSld>
  <p:clrMapOvr>
    <a:masterClrMapping/>
  </p:clrMapOvr>
</p:sld>
</file>

<file path=ppt/theme/theme1.xml><?xml version="1.0" encoding="utf-8"?>
<a:theme xmlns:a="http://schemas.openxmlformats.org/drawingml/2006/main" name="Kantoorthema">
  <a:themeElements>
    <a:clrScheme name="UGent WE">
      <a:dk1>
        <a:sysClr val="windowText" lastClr="000000"/>
      </a:dk1>
      <a:lt1>
        <a:sysClr val="window" lastClr="FFFFFF"/>
      </a:lt1>
      <a:dk2>
        <a:srgbClr val="1E64C8"/>
      </a:dk2>
      <a:lt2>
        <a:srgbClr val="E9F0FA"/>
      </a:lt2>
      <a:accent1>
        <a:srgbClr val="2D8CA8"/>
      </a:accent1>
      <a:accent2>
        <a:srgbClr val="4298B1"/>
      </a:accent2>
      <a:accent3>
        <a:srgbClr val="57A3B9"/>
      </a:accent3>
      <a:accent4>
        <a:srgbClr val="6CAFC2"/>
      </a:accent4>
      <a:accent5>
        <a:srgbClr val="81BACB"/>
      </a:accent5>
      <a:accent6>
        <a:srgbClr val="96C6D4"/>
      </a:accent6>
      <a:hlink>
        <a:srgbClr val="1E64C8"/>
      </a:hlink>
      <a:folHlink>
        <a:srgbClr val="1E64C8"/>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1E64C8"/>
          </a:solidFill>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342900" indent="-342900" algn="l">
          <a:lnSpc>
            <a:spcPct val="120000"/>
          </a:lnSpc>
          <a:buFont typeface="Arial" panose="020B0604020202020204" pitchFamily="34" charset="0"/>
          <a:buChar char="‒"/>
          <a:defRPr sz="2500" smtClean="0"/>
        </a:defPPr>
      </a:lstStyle>
    </a:txDef>
  </a:objectDefaults>
  <a:extraClrSchemeLst/>
  <a:extLst>
    <a:ext uri="{05A4C25C-085E-4340-85A3-A5531E510DB2}">
      <thm15:themeFamily xmlns:thm15="http://schemas.microsoft.com/office/thememl/2012/main" name="Presentatie2" id="{78E66E57-0B34-4A8A-94DD-A4AC10F86964}" vid="{49F421C6-4CD1-4B08-86D8-1ED021642C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PowerPoint_UGent_EN_WE_Arial</Template>
  <TotalTime>675</TotalTime>
  <Words>1002</Words>
  <Application>Microsoft Office PowerPoint</Application>
  <PresentationFormat>Widescreen</PresentationFormat>
  <Paragraphs>156</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Cambria Math</vt:lpstr>
      <vt:lpstr>Merriweather</vt:lpstr>
      <vt:lpstr>Wingdings</vt:lpstr>
      <vt:lpstr>Kantoorthema</vt:lpstr>
      <vt:lpstr>Causal analysis of immune cell composition in systemic lupus erythematosus disease</vt:lpstr>
      <vt:lpstr>Introduction</vt:lpstr>
      <vt:lpstr>Introduction</vt:lpstr>
      <vt:lpstr>Introduction</vt:lpstr>
      <vt:lpstr>Methods</vt:lpstr>
      <vt:lpstr>Methods</vt:lpstr>
      <vt:lpstr>Methods</vt:lpstr>
      <vt:lpstr>Results</vt:lpstr>
      <vt:lpstr>Results</vt:lpstr>
      <vt:lpstr>Results</vt:lpstr>
      <vt:lpstr>Conclusions</vt:lpstr>
      <vt:lpstr>Robbe Dufoort  Supervisors:     Prof. Dr. Oliver Dukes     Dr. Koen Van den Berge</vt:lpstr>
      <vt:lpstr>Linear Models</vt:lpstr>
      <vt:lpstr>TMLE in more detail</vt:lpstr>
      <vt:lpstr>Corrections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analysis of immune cell composition in systemic lupus erythematosus disease</dc:title>
  <dc:creator>Robbe Dufoort</dc:creator>
  <cp:lastModifiedBy>Robbe Dufoort</cp:lastModifiedBy>
  <cp:revision>18</cp:revision>
  <dcterms:created xsi:type="dcterms:W3CDTF">2025-01-19T15:37:08Z</dcterms:created>
  <dcterms:modified xsi:type="dcterms:W3CDTF">2025-01-29T18:19:47Z</dcterms:modified>
</cp:coreProperties>
</file>