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94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AEFAA-B992-4F9C-8F69-CC1DEB8893EB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FF591-68F8-4282-9E1F-34A9D0D2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0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Extract Data from Relational DB</a:t>
            </a:r>
            <a:endParaRPr lang="en-US" dirty="0" smtClean="0"/>
          </a:p>
          <a:p>
            <a:r>
              <a:rPr lang="en-US" dirty="0" smtClean="0"/>
              <a:t>Retrieve data from MySQL, PostgreSQL, etc.</a:t>
            </a:r>
          </a:p>
          <a:p>
            <a:r>
              <a:rPr lang="en-US" dirty="0" smtClean="0"/>
              <a:t>Ensure data integrity with optimized queries.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Transform Data</a:t>
            </a:r>
            <a:r>
              <a:rPr lang="en-US" dirty="0" smtClean="0"/>
              <a:t> (Cleaning, Normalization, Feature Engineering)</a:t>
            </a:r>
          </a:p>
          <a:p>
            <a:r>
              <a:rPr lang="en-US" dirty="0" smtClean="0"/>
              <a:t>Handle missing values, duplicates, and outliers.</a:t>
            </a:r>
          </a:p>
          <a:p>
            <a:r>
              <a:rPr lang="en-US" dirty="0" smtClean="0"/>
              <a:t>Normalize data for consistency.</a:t>
            </a:r>
          </a:p>
          <a:p>
            <a:r>
              <a:rPr lang="en-US" b="1" dirty="0" smtClean="0"/>
              <a:t>Store in DB for Analytics</a:t>
            </a:r>
            <a:endParaRPr lang="en-US" dirty="0" smtClean="0"/>
          </a:p>
          <a:p>
            <a:r>
              <a:rPr lang="en-US" dirty="0" smtClean="0"/>
              <a:t>Load cleaned data into a data warehouse.</a:t>
            </a:r>
          </a:p>
          <a:p>
            <a:r>
              <a:rPr lang="en-US" dirty="0" smtClean="0"/>
              <a:t>Enable efficient queries and reporting.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FF591-68F8-4282-9E1F-34A9D0D20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0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Historical Data – No Real-time Ingestion</a:t>
            </a:r>
            <a:endParaRPr lang="en-US" dirty="0" smtClean="0"/>
          </a:p>
          <a:p>
            <a:r>
              <a:rPr lang="en-US" dirty="0" smtClean="0"/>
              <a:t>Data remains static, eliminating the need for real-time streaming.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Periodic Batch Updates (Daily/Hourly)</a:t>
            </a:r>
            <a:endParaRPr lang="en-US" dirty="0" smtClean="0"/>
          </a:p>
          <a:p>
            <a:r>
              <a:rPr lang="en-US" dirty="0" smtClean="0"/>
              <a:t>Ensures efficient processing without overwhelming resources.</a:t>
            </a:r>
          </a:p>
          <a:p>
            <a:r>
              <a:rPr lang="en-US" b="1" dirty="0" smtClean="0"/>
              <a:t>Optimized for Analytics &amp; Machine Learning</a:t>
            </a:r>
            <a:endParaRPr lang="en-US" dirty="0" smtClean="0"/>
          </a:p>
          <a:p>
            <a:r>
              <a:rPr lang="en-US" dirty="0" smtClean="0"/>
              <a:t>Structured for insightful analysis and model training.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FF591-68F8-4282-9E1F-34A9D0D200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Stored in Another PostgreSQL Table</a:t>
            </a:r>
            <a:endParaRPr lang="en-US" dirty="0" smtClean="0"/>
          </a:p>
          <a:p>
            <a:r>
              <a:rPr lang="en-US" dirty="0" smtClean="0"/>
              <a:t>Processed data is kept separate from raw data to maintain clarity and version control.</a:t>
            </a:r>
          </a:p>
          <a:p>
            <a:r>
              <a:rPr lang="en-US" dirty="0" smtClean="0"/>
              <a:t>Helps in organizing structured datasets for further analysis.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Easy Querying &amp; BI Tool Integration</a:t>
            </a:r>
            <a:endParaRPr lang="en-US" dirty="0" smtClean="0"/>
          </a:p>
          <a:p>
            <a:r>
              <a:rPr lang="en-US" dirty="0" smtClean="0"/>
              <a:t>Indexing allows faster searches and optimized queries.</a:t>
            </a:r>
          </a:p>
          <a:p>
            <a:r>
              <a:rPr lang="en-US" dirty="0" smtClean="0"/>
              <a:t>Easily connects with Business Intelligence (BI) tools like Tableau and Power BI for visualization.</a:t>
            </a:r>
          </a:p>
          <a:p>
            <a:r>
              <a:rPr lang="en-US" b="1" dirty="0" smtClean="0"/>
              <a:t>Schema Enforcement &amp; Consistency</a:t>
            </a:r>
            <a:endParaRPr lang="en-US" dirty="0" smtClean="0"/>
          </a:p>
          <a:p>
            <a:r>
              <a:rPr lang="en-US" dirty="0" smtClean="0"/>
              <a:t>Ensures that data follows a strict format to avoid inconsistencies.</a:t>
            </a:r>
          </a:p>
          <a:p>
            <a:r>
              <a:rPr lang="en-US" dirty="0" smtClean="0"/>
              <a:t>Supports ACID (Atomicity, Consistency, Isolation, Durability) properties for reliable transactions.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FF591-68F8-4282-9E1F-34A9D0D200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20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Missing Values</a:t>
            </a:r>
            <a:endParaRPr lang="en-US" dirty="0" smtClean="0"/>
          </a:p>
          <a:p>
            <a:r>
              <a:rPr lang="en-US" dirty="0" smtClean="0"/>
              <a:t>Identify and fill gaps in key columns to prevent incomplete analysis.</a:t>
            </a:r>
          </a:p>
          <a:p>
            <a:r>
              <a:rPr lang="en-US" b="1" dirty="0" smtClean="0"/>
              <a:t>Outliers</a:t>
            </a:r>
            <a:endParaRPr lang="en-US" dirty="0" smtClean="0"/>
          </a:p>
          <a:p>
            <a:r>
              <a:rPr lang="en-US" dirty="0" smtClean="0"/>
              <a:t>Detect extreme values in </a:t>
            </a:r>
            <a:r>
              <a:rPr lang="en-US" dirty="0" err="1" smtClean="0"/>
              <a:t>cnt</a:t>
            </a:r>
            <a:r>
              <a:rPr lang="en-US" dirty="0" smtClean="0"/>
              <a:t>, casual, etc., to avoid skewed insights.</a:t>
            </a:r>
          </a:p>
          <a:p>
            <a:r>
              <a:rPr lang="en-US" b="1" dirty="0" smtClean="0"/>
              <a:t>Categorical Consistency</a:t>
            </a:r>
            <a:endParaRPr lang="en-US" dirty="0" smtClean="0"/>
          </a:p>
          <a:p>
            <a:r>
              <a:rPr lang="en-US" dirty="0" smtClean="0"/>
              <a:t>Ensure category values match predefined labels to maintain data integrity.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FF591-68F8-4282-9E1F-34A9D0D200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6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Schema Validation</a:t>
            </a:r>
            <a:endParaRPr lang="en-US" dirty="0" smtClean="0"/>
          </a:p>
          <a:p>
            <a:r>
              <a:rPr lang="en-US" dirty="0" smtClean="0"/>
              <a:t>Regularly verify column names and data types to prevent structural issues.</a:t>
            </a:r>
          </a:p>
          <a:p>
            <a:r>
              <a:rPr lang="en-US" b="1" dirty="0" smtClean="0"/>
              <a:t>Distribution Monitoring</a:t>
            </a:r>
            <a:endParaRPr lang="en-US" dirty="0" smtClean="0"/>
          </a:p>
          <a:p>
            <a:r>
              <a:rPr lang="en-US" dirty="0" smtClean="0"/>
              <a:t>Track mean, median, and category frequencies to detect data drift.</a:t>
            </a:r>
          </a:p>
          <a:p>
            <a:r>
              <a:rPr lang="en-US" b="1" dirty="0" smtClean="0"/>
              <a:t>Automated Alerts</a:t>
            </a:r>
            <a:endParaRPr lang="en-US" dirty="0" smtClean="0"/>
          </a:p>
          <a:p>
            <a:r>
              <a:rPr lang="en-US" dirty="0" smtClean="0"/>
              <a:t>Implement anomaly detection to flag unexpected changes in data patterns.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BFF591-68F8-4282-9E1F-34A9D0D200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413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116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54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9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2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7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2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AF9F4-1CC9-475A-80B1-4F620E4E6FD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F9C536-87E9-4559-BAD6-EDD57D193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3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Pipeline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Pipeline Architecture, Processing Strategy, and Storage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13840" y="436880"/>
            <a:ext cx="9408160" cy="59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Extract Data from Relational DB</a:t>
            </a:r>
          </a:p>
          <a:p>
            <a:r>
              <a:rPr lang="en-US" dirty="0"/>
              <a:t>2. Transform Data (Cleaning, Normalization, Feature Engineering)</a:t>
            </a:r>
          </a:p>
          <a:p>
            <a:r>
              <a:rPr lang="en-US" dirty="0"/>
              <a:t>3. Store in </a:t>
            </a:r>
            <a:r>
              <a:rPr lang="en-US" dirty="0" smtClean="0"/>
              <a:t>DB </a:t>
            </a:r>
            <a:r>
              <a:rPr lang="en-US" dirty="0"/>
              <a:t>for Analytics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Type: Batch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The data is historical and does not require real-time ingestion.</a:t>
            </a:r>
          </a:p>
          <a:p>
            <a:r>
              <a:rPr lang="en-US" dirty="0"/>
              <a:t>• Periodic batch updates (daily/hourly) ensure efficient processing.</a:t>
            </a:r>
          </a:p>
          <a:p>
            <a:r>
              <a:rPr lang="en-US" dirty="0"/>
              <a:t>• Suitable for analytics and machine learning workflows.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 Format: PostgreSQL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Processed data will be stored in another PostgreSQL table.</a:t>
            </a:r>
          </a:p>
          <a:p>
            <a:r>
              <a:rPr lang="en-US" dirty="0"/>
              <a:t>• Enables easy querying, indexing, and integration with BI tools.</a:t>
            </a:r>
          </a:p>
          <a:p>
            <a:r>
              <a:rPr lang="en-US" dirty="0"/>
              <a:t>• Supports schema enforcement and transactional consistency.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6CC"/>
                </a:solidFill>
              </a:rPr>
              <a:t>Three Key Data Quality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23232"/>
                </a:solidFill>
              </a:rPr>
              <a:t>✅ Missing Values: Ensure no gaps exist in critical columns.</a:t>
            </a:r>
          </a:p>
          <a:p>
            <a:endParaRPr lang="en-US" dirty="0">
              <a:solidFill>
                <a:srgbClr val="323232"/>
              </a:solidFill>
            </a:endParaRPr>
          </a:p>
          <a:p>
            <a:r>
              <a:rPr lang="en-US" dirty="0">
                <a:solidFill>
                  <a:srgbClr val="323232"/>
                </a:solidFill>
              </a:rPr>
              <a:t>🚨 Outliers: Detect extreme values in '</a:t>
            </a:r>
            <a:r>
              <a:rPr lang="en-US" dirty="0" err="1">
                <a:solidFill>
                  <a:srgbClr val="323232"/>
                </a:solidFill>
              </a:rPr>
              <a:t>cnt</a:t>
            </a:r>
            <a:r>
              <a:rPr lang="en-US" dirty="0">
                <a:solidFill>
                  <a:srgbClr val="323232"/>
                </a:solidFill>
              </a:rPr>
              <a:t>', 'casual', etc.</a:t>
            </a:r>
          </a:p>
          <a:p>
            <a:endParaRPr lang="en-US" dirty="0">
              <a:solidFill>
                <a:srgbClr val="323232"/>
              </a:solidFill>
            </a:endParaRPr>
          </a:p>
          <a:p>
            <a:r>
              <a:rPr lang="en-US" dirty="0">
                <a:solidFill>
                  <a:srgbClr val="323232"/>
                </a:solidFill>
              </a:rPr>
              <a:t>📊 Categorical Consistency: Validate predefined category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6CC"/>
                </a:solidFill>
              </a:rPr>
              <a:t>Validation and Monitoring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4996" y="1905000"/>
            <a:ext cx="7358510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6CC"/>
                </a:solidFill>
              </a:rPr>
              <a:t>Detecting Data Drift and Schema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23232"/>
                </a:solidFill>
              </a:rPr>
              <a:t>📌 **Schema Validation**: Regularly check column names and data types.</a:t>
            </a:r>
          </a:p>
          <a:p>
            <a:endParaRPr lang="en-US" dirty="0">
              <a:solidFill>
                <a:srgbClr val="323232"/>
              </a:solidFill>
            </a:endParaRPr>
          </a:p>
          <a:p>
            <a:r>
              <a:rPr lang="en-US" dirty="0">
                <a:solidFill>
                  <a:srgbClr val="323232"/>
                </a:solidFill>
              </a:rPr>
              <a:t>📈 **Distribution Monitoring**: Track mean, median, and category frequencies.</a:t>
            </a:r>
          </a:p>
          <a:p>
            <a:endParaRPr lang="en-US" dirty="0">
              <a:solidFill>
                <a:srgbClr val="323232"/>
              </a:solidFill>
            </a:endParaRPr>
          </a:p>
          <a:p>
            <a:r>
              <a:rPr lang="en-US" dirty="0">
                <a:solidFill>
                  <a:srgbClr val="323232"/>
                </a:solidFill>
              </a:rPr>
              <a:t>⚠ **Automated Alerts**: Implement anomaly detection to flag unexpected changes.</a:t>
            </a:r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9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" y="487680"/>
            <a:ext cx="10861040" cy="618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2990</TotalTime>
  <Words>495</Words>
  <Application>Microsoft Office PowerPoint</Application>
  <PresentationFormat>Widescreen</PresentationFormat>
  <Paragraphs>68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Data Pipeline Design</vt:lpstr>
      <vt:lpstr>PowerPoint Presentation</vt:lpstr>
      <vt:lpstr>Data Pipeline Overview</vt:lpstr>
      <vt:lpstr>Pipeline Type: Batch Processing</vt:lpstr>
      <vt:lpstr>Chosen Data Format: PostgreSQL Table</vt:lpstr>
      <vt:lpstr>Three Key Data Quality Issues</vt:lpstr>
      <vt:lpstr>Validation and Monitoring</vt:lpstr>
      <vt:lpstr>Detecting Data Drift and Schema Changes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 Design</dc:title>
  <dc:creator>Rabin Acharya</dc:creator>
  <cp:lastModifiedBy>Rabin Acharya</cp:lastModifiedBy>
  <cp:revision>4</cp:revision>
  <dcterms:created xsi:type="dcterms:W3CDTF">2025-01-31T19:41:07Z</dcterms:created>
  <dcterms:modified xsi:type="dcterms:W3CDTF">2025-02-02T21:31:53Z</dcterms:modified>
</cp:coreProperties>
</file>