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5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0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96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6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6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E18DC6-5D76-445A-A4F2-3150131B7B63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1AD0DA-0369-40FF-8B48-84A648AA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75/bike+sharing+datase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10640"/>
            <a:ext cx="7766936" cy="1676400"/>
          </a:xfrm>
        </p:spPr>
        <p:txBody>
          <a:bodyPr/>
          <a:lstStyle/>
          <a:p>
            <a:r>
              <a:rPr lang="en-US" sz="3600" b="1" dirty="0" smtClean="0"/>
              <a:t>Data Engineering</a:t>
            </a:r>
            <a:br>
              <a:rPr lang="en-US" sz="3600" b="1" dirty="0" smtClean="0"/>
            </a:br>
            <a:r>
              <a:rPr lang="en-US" sz="3600" b="1" dirty="0" smtClean="0"/>
              <a:t>Week 2 Assignment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0" y="3901441"/>
            <a:ext cx="6004560" cy="1246292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by: Rabin Acharya</a:t>
            </a:r>
          </a:p>
          <a:p>
            <a:r>
              <a:rPr lang="en-US" dirty="0" smtClean="0"/>
              <a:t> Submitted to: Christy Pearson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8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70559"/>
            <a:ext cx="8001000" cy="129032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Introduction to dataset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(Bike </a:t>
            </a:r>
            <a:r>
              <a:rPr lang="en-US" sz="4000" dirty="0"/>
              <a:t>rental </a:t>
            </a:r>
            <a:r>
              <a:rPr lang="en-US" sz="4000" dirty="0" smtClean="0"/>
              <a:t>data)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2072640"/>
            <a:ext cx="9831388" cy="4287520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: Contains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hourly bike rental data, combining temporal (e.g., season, hour, weekday), weather (e.g., temperature, humidity), and user-related features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Variable 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:cnt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(total bike rentals), representing the combined count of casual and registered users. </a:t>
            </a:r>
            <a:endParaRPr lang="en-US" altLang="en-US" sz="23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Supports predictive modeling to optimize bike allocation, analyze demand trends, and improve operational efficiency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archive.ics.uci.edu/dataset/275/bike+sharing+dataset</a:t>
            </a:r>
            <a:endParaRPr lang="en-US" altLang="en-US" sz="23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Description: Given below on a table</a:t>
            </a:r>
          </a:p>
          <a:p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7767226"/>
              </p:ext>
            </p:extLst>
          </p:nvPr>
        </p:nvGraphicFramePr>
        <p:xfrm>
          <a:off x="1056323" y="0"/>
          <a:ext cx="900207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07">
                  <a:extLst>
                    <a:ext uri="{9D8B030D-6E8A-4147-A177-3AD203B41FA5}">
                      <a16:colId xmlns:a16="http://schemas.microsoft.com/office/drawing/2014/main" val="3274652938"/>
                    </a:ext>
                  </a:extLst>
                </a:gridCol>
                <a:gridCol w="4468621">
                  <a:extLst>
                    <a:ext uri="{9D8B030D-6E8A-4147-A177-3AD203B41FA5}">
                      <a16:colId xmlns:a16="http://schemas.microsoft.com/office/drawing/2014/main" val="4252851211"/>
                    </a:ext>
                  </a:extLst>
                </a:gridCol>
                <a:gridCol w="1452303">
                  <a:extLst>
                    <a:ext uri="{9D8B030D-6E8A-4147-A177-3AD203B41FA5}">
                      <a16:colId xmlns:a16="http://schemas.microsoft.com/office/drawing/2014/main" val="2914416441"/>
                    </a:ext>
                  </a:extLst>
                </a:gridCol>
                <a:gridCol w="1460946">
                  <a:extLst>
                    <a:ext uri="{9D8B030D-6E8A-4147-A177-3AD203B41FA5}">
                      <a16:colId xmlns:a16="http://schemas.microsoft.com/office/drawing/2014/main" val="1731492975"/>
                    </a:ext>
                  </a:extLst>
                </a:gridCol>
              </a:tblGrid>
              <a:tr h="619218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6273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r>
                        <a:rPr lang="en-US" dirty="0" smtClean="0"/>
                        <a:t>instant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index (row number).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887810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dteday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the record.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168229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 of the year (1: Spring, 2: Summer, 3: Fall, 4: Winter).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71395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(0: 2011, 1: 2012).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94248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(1 to 12).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1, 2, ..., 12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751535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of the day (0 to 23).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0, 1, ..., 23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458397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smtClean="0"/>
                        <a:t>holiday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day is a holiday (1: Yes, 0: No).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43034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smtClean="0"/>
                        <a:t>weekday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of the week (0: Sunday to 6: Saturday).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0, 1, ..., 6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297773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workingday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day is a working day (1: Yes, 0: No).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55685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weathersit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Weather condition (1: Clear, 2: Mist, 3: Light rain, 4: Heavy rain).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178549"/>
                  </a:ext>
                </a:extLst>
              </a:tr>
              <a:tr h="619218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temperature in Celsius (divided by 41).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0.2, 0.5, ...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9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0079265"/>
              </p:ext>
            </p:extLst>
          </p:nvPr>
        </p:nvGraphicFramePr>
        <p:xfrm>
          <a:off x="1951038" y="631825"/>
          <a:ext cx="8889682" cy="492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136">
                  <a:extLst>
                    <a:ext uri="{9D8B030D-6E8A-4147-A177-3AD203B41FA5}">
                      <a16:colId xmlns:a16="http://schemas.microsoft.com/office/drawing/2014/main" val="727250924"/>
                    </a:ext>
                  </a:extLst>
                </a:gridCol>
                <a:gridCol w="4043431">
                  <a:extLst>
                    <a:ext uri="{9D8B030D-6E8A-4147-A177-3AD203B41FA5}">
                      <a16:colId xmlns:a16="http://schemas.microsoft.com/office/drawing/2014/main" val="1255314205"/>
                    </a:ext>
                  </a:extLst>
                </a:gridCol>
                <a:gridCol w="1806394">
                  <a:extLst>
                    <a:ext uri="{9D8B030D-6E8A-4147-A177-3AD203B41FA5}">
                      <a16:colId xmlns:a16="http://schemas.microsoft.com/office/drawing/2014/main" val="491482992"/>
                    </a:ext>
                  </a:extLst>
                </a:gridCol>
                <a:gridCol w="1208721">
                  <a:extLst>
                    <a:ext uri="{9D8B030D-6E8A-4147-A177-3AD203B41FA5}">
                      <a16:colId xmlns:a16="http://schemas.microsoft.com/office/drawing/2014/main" val="2615365519"/>
                    </a:ext>
                  </a:extLst>
                </a:gridCol>
              </a:tblGrid>
              <a:tr h="30059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33257"/>
                  </a:ext>
                </a:extLst>
              </a:tr>
              <a:tr h="722430">
                <a:tc>
                  <a:txBody>
                    <a:bodyPr/>
                    <a:lstStyle/>
                    <a:p>
                      <a:r>
                        <a:rPr lang="en-US" dirty="0" err="1"/>
                        <a:t>atemp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"feels like" temperature in Celsius (divided by 50).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0.3, 0.6, ...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412853"/>
                  </a:ext>
                </a:extLst>
              </a:tr>
              <a:tr h="555716">
                <a:tc>
                  <a:txBody>
                    <a:bodyPr/>
                    <a:lstStyle/>
                    <a:p>
                      <a:r>
                        <a:rPr lang="en-US" dirty="0" smtClean="0"/>
                        <a:t>hum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humidity (divided by 100).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0.4, 0.8, ...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257107"/>
                  </a:ext>
                </a:extLst>
              </a:tr>
              <a:tr h="5557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wind speed (divided by 67).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0.1, 0.3, ...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493469"/>
                  </a:ext>
                </a:extLst>
              </a:tr>
              <a:tr h="526036">
                <a:tc>
                  <a:txBody>
                    <a:bodyPr/>
                    <a:lstStyle/>
                    <a:p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 of registered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Integer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50, 100, ...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886039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registered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200, 400, ...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56344"/>
                  </a:ext>
                </a:extLst>
              </a:tr>
              <a:tr h="555716">
                <a:tc>
                  <a:txBody>
                    <a:bodyPr/>
                    <a:lstStyle/>
                    <a:p>
                      <a:r>
                        <a:rPr lang="en-US" dirty="0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bike rentals (sum of casual and registered users).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250, 500, ...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86211"/>
                  </a:ext>
                </a:extLst>
              </a:tr>
              <a:tr h="300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6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7554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1949515"/>
            <a:ext cx="98399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machine learning model to predict hourly bike rental demand, supporting   better resource allocation and improved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Alignment: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Collaborate with operators to align with business goals (e.g., optimize bike distribution, reduce wait times).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Feasibility Analysis: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data availability (temporal, weather, user-related features).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technical constraints for scalability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 Clarity: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accurate predictions for total rentals(cnt)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clear success metrics to drive data-informed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47920"/>
            <a:ext cx="8534400" cy="1046479"/>
          </a:xfrm>
        </p:spPr>
        <p:txBody>
          <a:bodyPr/>
          <a:lstStyle/>
          <a:p>
            <a:r>
              <a:rPr lang="en-US" dirty="0" smtClean="0"/>
              <a:t>MLS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240" y="685800"/>
            <a:ext cx="10027920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6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370840"/>
            <a:ext cx="10647680" cy="62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683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1464</TotalTime>
  <Words>511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Data Engineering Week 2 Assignment</vt:lpstr>
      <vt:lpstr>Introduction to dataset  (Bike rental data)</vt:lpstr>
      <vt:lpstr>PowerPoint Presentation</vt:lpstr>
      <vt:lpstr>PowerPoint Presentation</vt:lpstr>
      <vt:lpstr>Problem Statement</vt:lpstr>
      <vt:lpstr>MLS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Rabin Acharya</dc:creator>
  <cp:lastModifiedBy>Rabin Acharya</cp:lastModifiedBy>
  <cp:revision>13</cp:revision>
  <dcterms:created xsi:type="dcterms:W3CDTF">2025-01-26T03:18:21Z</dcterms:created>
  <dcterms:modified xsi:type="dcterms:W3CDTF">2025-01-27T03:42:47Z</dcterms:modified>
</cp:coreProperties>
</file>