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Arimo"/>
      <p:regular r:id="rId24"/>
      <p:bold r:id="rId25"/>
      <p:italic r:id="rId26"/>
      <p:boldItalic r:id="rId27"/>
    </p:embeddedFont>
    <p:embeddedFont>
      <p:font typeface="EB Garamond"/>
      <p:regular r:id="rId28"/>
      <p:bold r:id="rId29"/>
      <p:italic r:id="rId30"/>
      <p:boldItalic r:id="rId31"/>
    </p:embeddedFont>
    <p:embeddedFont>
      <p:font typeface="Quattrocento Sans"/>
      <p:bold r:id="rId32"/>
      <p:boldItalic r:id="rId33"/>
    </p:embeddedFont>
    <p:embeddedFont>
      <p:font typeface="Bell MT"/>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42" roundtripDataSignature="AMtx7mhWvi5CHrRIuYCzNENLxDfkT2FP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rim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imo-italic.fntdata"/><Relationship Id="rId25" Type="http://schemas.openxmlformats.org/officeDocument/2006/relationships/font" Target="fonts/Arimo-bold.fntdata"/><Relationship Id="rId28" Type="http://schemas.openxmlformats.org/officeDocument/2006/relationships/font" Target="fonts/EBGaramond-regular.fntdata"/><Relationship Id="rId27" Type="http://schemas.openxmlformats.org/officeDocument/2006/relationships/font" Target="fonts/Arim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BGaramon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BGaramond-boldItalic.fntdata"/><Relationship Id="rId30" Type="http://schemas.openxmlformats.org/officeDocument/2006/relationships/font" Target="fonts/EBGaramond-italic.fntdata"/><Relationship Id="rId11" Type="http://schemas.openxmlformats.org/officeDocument/2006/relationships/slide" Target="slides/slide6.xml"/><Relationship Id="rId33" Type="http://schemas.openxmlformats.org/officeDocument/2006/relationships/font" Target="fonts/QuattrocentoSans-boldItalic.fntdata"/><Relationship Id="rId10" Type="http://schemas.openxmlformats.org/officeDocument/2006/relationships/slide" Target="slides/slide5.xml"/><Relationship Id="rId32" Type="http://schemas.openxmlformats.org/officeDocument/2006/relationships/font" Target="fonts/QuattrocentoSans-bold.fntdata"/><Relationship Id="rId13" Type="http://schemas.openxmlformats.org/officeDocument/2006/relationships/slide" Target="slides/slide8.xml"/><Relationship Id="rId35" Type="http://schemas.openxmlformats.org/officeDocument/2006/relationships/font" Target="fonts/BellMT-bold.fntdata"/><Relationship Id="rId12" Type="http://schemas.openxmlformats.org/officeDocument/2006/relationships/slide" Target="slides/slide7.xml"/><Relationship Id="rId34" Type="http://schemas.openxmlformats.org/officeDocument/2006/relationships/font" Target="fonts/BellMT-regular.fntdata"/><Relationship Id="rId15" Type="http://schemas.openxmlformats.org/officeDocument/2006/relationships/slide" Target="slides/slide10.xml"/><Relationship Id="rId37" Type="http://schemas.openxmlformats.org/officeDocument/2006/relationships/font" Target="fonts/BellMT-boldItalic.fntdata"/><Relationship Id="rId14" Type="http://schemas.openxmlformats.org/officeDocument/2006/relationships/slide" Target="slides/slide9.xml"/><Relationship Id="rId36" Type="http://schemas.openxmlformats.org/officeDocument/2006/relationships/font" Target="fonts/BellMT-italic.fntdata"/><Relationship Id="rId17" Type="http://schemas.openxmlformats.org/officeDocument/2006/relationships/slide" Target="slides/slide12.xml"/><Relationship Id="rId39" Type="http://schemas.openxmlformats.org/officeDocument/2006/relationships/font" Target="fonts/OpenSans-bold.fntdata"/><Relationship Id="rId16" Type="http://schemas.openxmlformats.org/officeDocument/2006/relationships/slide" Target="slides/slide11.xml"/><Relationship Id="rId38" Type="http://schemas.openxmlformats.org/officeDocument/2006/relationships/font" Target="fonts/OpenSans-regular.fntdata"/><Relationship Id="rId19" Type="http://schemas.openxmlformats.org/officeDocument/2006/relationships/slide" Target="slides/slide14.xml"/><Relationship Id="rId18"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precision</a:t>
            </a:r>
            <a:endParaRPr lang="en-US" dirty="0"/>
          </a:p>
        </c:rich>
      </c:tx>
      <c:layout>
        <c:manualLayout>
          <c:xMode val="edge"/>
          <c:yMode val="edge"/>
          <c:x val="0.55432418799212602"/>
          <c:y val="0"/>
        </c:manualLayout>
      </c:layout>
      <c:overlay val="0"/>
    </c:title>
    <c:autoTitleDeleted val="0"/>
    <c:view3D>
      <c:rotX val="77"/>
      <c:rotY val="70"/>
      <c:depthPercent val="100"/>
      <c:rAngAx val="1"/>
    </c:view3D>
    <c:floor>
      <c:thickness val="0"/>
    </c:floor>
    <c:sideWall>
      <c:thickness val="0"/>
    </c:sideWall>
    <c:backWall>
      <c:thickness val="0"/>
    </c:backWall>
    <c:plotArea>
      <c:layout>
        <c:manualLayout>
          <c:layoutTarget val="inner"/>
          <c:xMode val="edge"/>
          <c:yMode val="edge"/>
          <c:x val="0.12811860236220474"/>
          <c:y val="0.12012696111423714"/>
          <c:w val="0.74194377460629923"/>
          <c:h val="0.78612304465286387"/>
        </c:manualLayout>
      </c:layout>
      <c:pie3DChart>
        <c:varyColors val="1"/>
        <c:ser>
          <c:idx val="0"/>
          <c:order val="0"/>
          <c:tx>
            <c:strRef>
              <c:f>Sheet1!$B$1</c:f>
              <c:strCache>
                <c:ptCount val="1"/>
                <c:pt idx="0">
                  <c:v>Y-Values</c:v>
                </c:pt>
              </c:strCache>
            </c:strRef>
          </c:tx>
          <c:spPr>
            <a:ln w="28575">
              <a:noFill/>
            </a:ln>
          </c:spPr>
          <c:explosion val="20"/>
          <c:dLbls>
            <c:dLbl>
              <c:idx val="2"/>
              <c:layout/>
              <c:showLegendKey val="0"/>
              <c:showVal val="1"/>
              <c:showCatName val="0"/>
              <c:showSerName val="0"/>
              <c:showPercent val="0"/>
              <c:showBubbleSize val="0"/>
            </c:dLbl>
            <c:showLegendKey val="0"/>
            <c:showVal val="0"/>
            <c:showCatName val="0"/>
            <c:showSerName val="0"/>
            <c:showPercent val="0"/>
            <c:showBubbleSize val="0"/>
          </c:dLbls>
          <c:cat>
            <c:numRef>
              <c:f>Sheet1!$A$2:$A$4</c:f>
              <c:numCache>
                <c:formatCode>General</c:formatCode>
                <c:ptCount val="3"/>
                <c:pt idx="0">
                  <c:v>73</c:v>
                </c:pt>
                <c:pt idx="2">
                  <c:v>20</c:v>
                </c:pt>
              </c:numCache>
            </c:numRef>
          </c:cat>
          <c:val>
            <c:numRef>
              <c:f>Sheet1!$B$2:$B$4</c:f>
              <c:numCache>
                <c:formatCode>General</c:formatCode>
                <c:ptCount val="3"/>
                <c:pt idx="0">
                  <c:v>24</c:v>
                </c:pt>
                <c:pt idx="2">
                  <c:v>83</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Accuracy</a:t>
            </a:r>
          </a:p>
          <a:p>
            <a:pPr>
              <a:defRPr/>
            </a:pPr>
            <a:endParaRPr lang="en-US" dirty="0"/>
          </a:p>
        </c:rich>
      </c:tx>
      <c:layout>
        <c:manualLayout>
          <c:xMode val="edge"/>
          <c:yMode val="edge"/>
          <c:x val="3.1328125000000019E-2"/>
          <c:y val="0"/>
        </c:manualLayout>
      </c:layout>
      <c:overlay val="0"/>
    </c:title>
    <c:autoTitleDeleted val="0"/>
    <c:plotArea>
      <c:layout>
        <c:manualLayout>
          <c:layoutTarget val="inner"/>
          <c:xMode val="edge"/>
          <c:yMode val="edge"/>
          <c:x val="0.11281311515748031"/>
          <c:y val="5.0074307943263535E-2"/>
          <c:w val="0.55203383366141734"/>
          <c:h val="0.82805069955396782"/>
        </c:manualLayout>
      </c:layout>
      <c:doughnutChart>
        <c:varyColors val="1"/>
        <c:ser>
          <c:idx val="0"/>
          <c:order val="0"/>
          <c:tx>
            <c:strRef>
              <c:f>Sheet1!$B$1</c:f>
              <c:strCache>
                <c:ptCount val="1"/>
                <c:pt idx="0">
                  <c:v>accuracy</c:v>
                </c:pt>
              </c:strCache>
            </c:strRef>
          </c:tx>
          <c:cat>
            <c:strRef>
              <c:f>Sheet1!$A$2:$A$5</c:f>
              <c:strCache>
                <c:ptCount val="2"/>
                <c:pt idx="0">
                  <c:v>1st Qtr</c:v>
                </c:pt>
                <c:pt idx="1">
                  <c:v>2nd Qtr</c:v>
                </c:pt>
              </c:strCache>
            </c:strRef>
          </c:cat>
          <c:val>
            <c:numRef>
              <c:f>Sheet1!$B$2:$B$5</c:f>
              <c:numCache>
                <c:formatCode>General</c:formatCode>
                <c:ptCount val="4"/>
                <c:pt idx="0">
                  <c:v>24</c:v>
                </c:pt>
                <c:pt idx="1">
                  <c:v>78</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1" name="Shape 31"/>
        <p:cNvGrpSpPr/>
        <p:nvPr/>
      </p:nvGrpSpPr>
      <p:grpSpPr>
        <a:xfrm>
          <a:off x="0" y="0"/>
          <a:ext cx="0" cy="0"/>
          <a:chOff x="0" y="0"/>
          <a:chExt cx="0" cy="0"/>
        </a:xfrm>
      </p:grpSpPr>
      <p:sp>
        <p:nvSpPr>
          <p:cNvPr id="32" name="Google Shape;3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3"/>
          <p:cNvSpPr/>
          <p:nvPr>
            <p:ph idx="2" type="pic"/>
          </p:nvPr>
        </p:nvSpPr>
        <p:spPr>
          <a:xfrm>
            <a:off x="5183188" y="987425"/>
            <a:ext cx="6172200" cy="4873625"/>
          </a:xfrm>
          <a:prstGeom prst="rect">
            <a:avLst/>
          </a:prstGeom>
          <a:noFill/>
          <a:ln>
            <a:noFill/>
          </a:ln>
        </p:spPr>
      </p:sp>
      <p:sp>
        <p:nvSpPr>
          <p:cNvPr id="34" name="Google Shape;3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5" name="Google Shape;3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6" name="Google Shape;4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8C2F5"/>
            </a:gs>
            <a:gs pos="50000">
              <a:srgbClr val="BFD7F7"/>
            </a:gs>
            <a:gs pos="100000">
              <a:srgbClr val="DFEBFB"/>
            </a:gs>
          </a:gsLst>
          <a:lin ang="5400000" scaled="0"/>
        </a:gra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karthikbrinfopro@gmail.com" TargetMode="External"/><Relationship Id="rId4" Type="http://schemas.openxmlformats.org/officeDocument/2006/relationships/image" Target="../media/image1.jpg"/><Relationship Id="rId5" Type="http://schemas.openxmlformats.org/officeDocument/2006/relationships/image" Target="../media/image3.jpg"/><Relationship Id="rId6"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9.png"/><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hart" Target="../charts/chart1.xml"/><Relationship Id="rId4" Type="http://schemas.openxmlformats.org/officeDocument/2006/relationships/image" Target="../media/image5.png"/><Relationship Id="rId5"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www.kaggle.com/code/apekshakom/sentiment-analysis-of-restaurant-reviews" TargetMode="External"/><Relationship Id="rId4" Type="http://schemas.openxmlformats.org/officeDocument/2006/relationships/hyperlink" Target="https://www.kaggle.com/code/apekshakom/sentiment-analysis-of-restaurant-reviews" TargetMode="External"/><Relationship Id="rId9" Type="http://schemas.openxmlformats.org/officeDocument/2006/relationships/image" Target="../media/image5.png"/><Relationship Id="rId5" Type="http://schemas.openxmlformats.org/officeDocument/2006/relationships/hyperlink" Target="https://www.kaggle.com/code/apekshakom/sentiment-analysis-of-restaurant-reviews" TargetMode="External"/><Relationship Id="rId6" Type="http://schemas.openxmlformats.org/officeDocument/2006/relationships/hyperlink" Target="https://colab.research.google.com/drive/1jRc703higlf4SCG7haitmhTrO8Z29u-O?usp=sharing" TargetMode="External"/><Relationship Id="rId7" Type="http://schemas.openxmlformats.org/officeDocument/2006/relationships/hyperlink" Target="https://www.irjmets.com/uploadedfiles/paper/volume3/issue_4_april_2021/9088/1628083371.pdf" TargetMode="External"/><Relationship Id="rId8" Type="http://schemas.openxmlformats.org/officeDocument/2006/relationships/hyperlink" Target="https://www.geeksforgeeks.org/what-is-sentiment-analysi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p:nvPr/>
        </p:nvSpPr>
        <p:spPr>
          <a:xfrm>
            <a:off x="0" y="0"/>
            <a:ext cx="12192000" cy="6898640"/>
          </a:xfrm>
          <a:prstGeom prst="rect">
            <a:avLst/>
          </a:prstGeom>
          <a:solidFill>
            <a:srgbClr val="000A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1800" u="none" cap="none" strike="noStrike">
                <a:solidFill>
                  <a:srgbClr val="C9C9C9"/>
                </a:solidFill>
                <a:latin typeface="Times New Roman"/>
                <a:ea typeface="Times New Roman"/>
                <a:cs typeface="Times New Roman"/>
                <a:sym typeface="Times New Roman"/>
              </a:rPr>
              <a:t> </a:t>
            </a:r>
            <a:endParaRPr b="0" i="0" sz="1800" u="none" cap="none" strike="noStrike">
              <a:solidFill>
                <a:srgbClr val="C9C9C9"/>
              </a:solidFill>
              <a:latin typeface="Calibri"/>
              <a:ea typeface="Calibri"/>
              <a:cs typeface="Calibri"/>
              <a:sym typeface="Calibri"/>
            </a:endParaRPr>
          </a:p>
        </p:txBody>
      </p:sp>
      <p:sp>
        <p:nvSpPr>
          <p:cNvPr id="90" name="Google Shape;90;p1"/>
          <p:cNvSpPr txBox="1"/>
          <p:nvPr/>
        </p:nvSpPr>
        <p:spPr>
          <a:xfrm>
            <a:off x="385750" y="2749059"/>
            <a:ext cx="11223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3600" u="none" cap="none" strike="noStrike">
                <a:solidFill>
                  <a:srgbClr val="FFFF00"/>
                </a:solidFill>
                <a:latin typeface="Arial"/>
                <a:ea typeface="Arial"/>
                <a:cs typeface="Arial"/>
                <a:sym typeface="Arial"/>
              </a:rPr>
              <a:t>SENTIMENT ANALYSIS OF RE</a:t>
            </a:r>
            <a:r>
              <a:rPr b="1" lang="en-IN" sz="3600">
                <a:solidFill>
                  <a:srgbClr val="FFFF00"/>
                </a:solidFill>
              </a:rPr>
              <a:t>S</a:t>
            </a:r>
            <a:r>
              <a:rPr b="1" i="0" lang="en-IN" sz="3600" u="none" cap="none" strike="noStrike">
                <a:solidFill>
                  <a:srgbClr val="FFFF00"/>
                </a:solidFill>
                <a:latin typeface="Arial"/>
                <a:ea typeface="Arial"/>
                <a:cs typeface="Arial"/>
                <a:sym typeface="Arial"/>
              </a:rPr>
              <a:t>TAURANT REVIEW </a:t>
            </a:r>
            <a:endParaRPr b="1" sz="2400">
              <a:solidFill>
                <a:srgbClr val="FFFF00"/>
              </a:solidFill>
              <a:latin typeface="Arial"/>
              <a:ea typeface="Arial"/>
              <a:cs typeface="Arial"/>
              <a:sym typeface="Arial"/>
            </a:endParaRPr>
          </a:p>
        </p:txBody>
      </p:sp>
      <p:sp>
        <p:nvSpPr>
          <p:cNvPr descr="Cambridge Institute of Technology North Campus - Home | Facebook" id="91" name="Google Shape;91;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Cambridge Institute of Technology North Campus - Home | Facebook" id="92" name="Google Shape;92;p1"/>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Cambridge Institute of Technology North Campus - Home | Facebook" id="93" name="Google Shape;93;p1"/>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1"/>
          <p:cNvSpPr txBox="1"/>
          <p:nvPr/>
        </p:nvSpPr>
        <p:spPr>
          <a:xfrm flipH="1">
            <a:off x="245515" y="3604359"/>
            <a:ext cx="63075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IN" sz="2400">
                <a:solidFill>
                  <a:schemeClr val="lt1"/>
                </a:solidFill>
                <a:latin typeface="EB Garamond"/>
                <a:ea typeface="EB Garamond"/>
                <a:cs typeface="EB Garamond"/>
                <a:sym typeface="EB Garamond"/>
              </a:rPr>
              <a:t>Presentation By:</a:t>
            </a:r>
            <a:endParaRPr/>
          </a:p>
          <a:p>
            <a:pPr indent="0" lvl="0" marL="0" marR="0" rtl="0" algn="l">
              <a:spcBef>
                <a:spcPts val="0"/>
              </a:spcBef>
              <a:spcAft>
                <a:spcPts val="0"/>
              </a:spcAft>
              <a:buNone/>
            </a:pPr>
            <a:r>
              <a:t/>
            </a:r>
            <a:endParaRPr i="1" sz="2400">
              <a:solidFill>
                <a:schemeClr val="lt1"/>
              </a:solidFill>
              <a:latin typeface="EB Garamond"/>
              <a:ea typeface="EB Garamond"/>
              <a:cs typeface="EB Garamond"/>
              <a:sym typeface="EB Garamond"/>
            </a:endParaRPr>
          </a:p>
        </p:txBody>
      </p:sp>
      <p:sp>
        <p:nvSpPr>
          <p:cNvPr id="95" name="Google Shape;95;p1"/>
          <p:cNvSpPr txBox="1"/>
          <p:nvPr/>
        </p:nvSpPr>
        <p:spPr>
          <a:xfrm>
            <a:off x="859382" y="4025621"/>
            <a:ext cx="7943793"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IN" sz="2400">
                <a:solidFill>
                  <a:schemeClr val="lt1"/>
                </a:solidFill>
                <a:latin typeface="Bell MT"/>
                <a:ea typeface="Bell MT"/>
                <a:cs typeface="Bell MT"/>
                <a:sym typeface="Bell MT"/>
              </a:rPr>
              <a:t> </a:t>
            </a:r>
            <a:r>
              <a:rPr b="1" lang="en-IN" sz="2400">
                <a:solidFill>
                  <a:schemeClr val="lt1"/>
                </a:solidFill>
                <a:latin typeface="Bell MT"/>
                <a:ea typeface="Bell MT"/>
                <a:cs typeface="Bell MT"/>
                <a:sym typeface="Bell MT"/>
              </a:rPr>
              <a:t>KARTHIK  BR</a:t>
            </a:r>
            <a:endParaRPr/>
          </a:p>
          <a:p>
            <a:pPr indent="0" lvl="0" marL="0" marR="0" rtl="0" algn="l">
              <a:spcBef>
                <a:spcPts val="0"/>
              </a:spcBef>
              <a:spcAft>
                <a:spcPts val="0"/>
              </a:spcAft>
              <a:buNone/>
            </a:pPr>
            <a:r>
              <a:rPr b="1" i="1" lang="en-IN" sz="2400">
                <a:solidFill>
                  <a:schemeClr val="lt1"/>
                </a:solidFill>
                <a:latin typeface="Bell MT"/>
                <a:ea typeface="Bell MT"/>
                <a:cs typeface="Bell MT"/>
                <a:sym typeface="Bell MT"/>
              </a:rPr>
              <a:t>Computer Science Engineering</a:t>
            </a:r>
            <a:endParaRPr/>
          </a:p>
          <a:p>
            <a:pPr indent="0" lvl="0" marL="0" marR="0" rtl="0" algn="l">
              <a:spcBef>
                <a:spcPts val="0"/>
              </a:spcBef>
              <a:spcAft>
                <a:spcPts val="0"/>
              </a:spcAft>
              <a:buNone/>
            </a:pPr>
            <a:r>
              <a:rPr b="1" i="1" lang="en-IN" sz="2400" u="sng">
                <a:solidFill>
                  <a:schemeClr val="lt1"/>
                </a:solidFill>
                <a:latin typeface="Bell MT"/>
                <a:ea typeface="Bell MT"/>
                <a:cs typeface="Bell MT"/>
                <a:sym typeface="Bell MT"/>
                <a:hlinkClick r:id="rId3">
                  <a:extLst>
                    <a:ext uri="{A12FA001-AC4F-418D-AE19-62706E023703}">
                      <ahyp:hlinkClr val="tx"/>
                    </a:ext>
                  </a:extLst>
                </a:hlinkClick>
              </a:rPr>
              <a:t>karthikbrinfopro@gmail.com</a:t>
            </a:r>
            <a:endParaRPr b="1" i="1" sz="2400">
              <a:solidFill>
                <a:schemeClr val="lt1"/>
              </a:solidFill>
              <a:latin typeface="Bell MT"/>
              <a:ea typeface="Bell MT"/>
              <a:cs typeface="Bell MT"/>
              <a:sym typeface="Bell MT"/>
            </a:endParaRPr>
          </a:p>
          <a:p>
            <a:pPr indent="0" lvl="0" marL="0" marR="0" rtl="0" algn="l">
              <a:spcBef>
                <a:spcPts val="0"/>
              </a:spcBef>
              <a:spcAft>
                <a:spcPts val="0"/>
              </a:spcAft>
              <a:buNone/>
            </a:pPr>
            <a:r>
              <a:rPr b="1" lang="en-IN" sz="2400">
                <a:solidFill>
                  <a:schemeClr val="lt1"/>
                </a:solidFill>
                <a:latin typeface="Bell MT"/>
                <a:ea typeface="Bell MT"/>
                <a:cs typeface="Bell MT"/>
                <a:sym typeface="Bell MT"/>
              </a:rPr>
              <a:t>CAMBRIDGE  INSTITUTE OF TECHNOLOGY</a:t>
            </a:r>
            <a:endParaRPr/>
          </a:p>
          <a:p>
            <a:pPr indent="0" lvl="0" marL="0" marR="0" rtl="0" algn="l">
              <a:spcBef>
                <a:spcPts val="0"/>
              </a:spcBef>
              <a:spcAft>
                <a:spcPts val="0"/>
              </a:spcAft>
              <a:buNone/>
            </a:pPr>
            <a:r>
              <a:rPr b="1" lang="en-IN" sz="2400">
                <a:solidFill>
                  <a:schemeClr val="lt1"/>
                </a:solidFill>
                <a:latin typeface="Bell MT"/>
                <a:ea typeface="Bell MT"/>
                <a:cs typeface="Bell MT"/>
                <a:sym typeface="Bell MT"/>
              </a:rPr>
              <a:t>Banglore , Karnataka .</a:t>
            </a:r>
            <a:endParaRPr b="1" sz="2400">
              <a:solidFill>
                <a:schemeClr val="lt1"/>
              </a:solidFill>
              <a:latin typeface="Bell MT"/>
              <a:ea typeface="Bell MT"/>
              <a:cs typeface="Bell MT"/>
              <a:sym typeface="Bell MT"/>
            </a:endParaRPr>
          </a:p>
          <a:p>
            <a:pPr indent="0" lvl="0" marL="0" marR="0" rtl="0" algn="l">
              <a:spcBef>
                <a:spcPts val="0"/>
              </a:spcBef>
              <a:spcAft>
                <a:spcPts val="0"/>
              </a:spcAft>
              <a:buNone/>
            </a:pPr>
            <a:r>
              <a:rPr b="1" lang="en-IN" sz="2400">
                <a:solidFill>
                  <a:schemeClr val="lt1"/>
                </a:solidFill>
                <a:latin typeface="Bell MT"/>
                <a:ea typeface="Bell MT"/>
                <a:cs typeface="Bell MT"/>
                <a:sym typeface="Bell MT"/>
              </a:rPr>
              <a:t>Artificial  Intelligence  internship </a:t>
            </a:r>
            <a:r>
              <a:rPr b="1" i="1" lang="en-IN" sz="1800">
                <a:solidFill>
                  <a:schemeClr val="lt1"/>
                </a:solidFill>
                <a:latin typeface="Bell MT"/>
                <a:ea typeface="Bell MT"/>
                <a:cs typeface="Bell MT"/>
                <a:sym typeface="Bell MT"/>
              </a:rPr>
              <a:t>(</a:t>
            </a:r>
            <a:r>
              <a:rPr b="1" i="1" lang="en-IN" sz="1600">
                <a:solidFill>
                  <a:schemeClr val="lt1"/>
                </a:solidFill>
                <a:latin typeface="Bell MT"/>
                <a:ea typeface="Bell MT"/>
                <a:cs typeface="Bell MT"/>
                <a:sym typeface="Bell MT"/>
              </a:rPr>
              <a:t>AUG  -  OCT 2023</a:t>
            </a:r>
            <a:r>
              <a:rPr b="1" i="1" lang="en-IN" sz="1800">
                <a:solidFill>
                  <a:schemeClr val="lt1"/>
                </a:solidFill>
                <a:latin typeface="Bell MT"/>
                <a:ea typeface="Bell MT"/>
                <a:cs typeface="Bell MT"/>
                <a:sym typeface="Bell MT"/>
              </a:rPr>
              <a:t>)</a:t>
            </a:r>
            <a:endParaRPr/>
          </a:p>
          <a:p>
            <a:pPr indent="0" lvl="0" marL="0" marR="0" rtl="0" algn="l">
              <a:spcBef>
                <a:spcPts val="0"/>
              </a:spcBef>
              <a:spcAft>
                <a:spcPts val="0"/>
              </a:spcAft>
              <a:buNone/>
            </a:pPr>
            <a:r>
              <a:t/>
            </a:r>
            <a:endParaRPr sz="1800">
              <a:solidFill>
                <a:schemeClr val="lt1"/>
              </a:solidFill>
              <a:latin typeface="Bell MT"/>
              <a:ea typeface="Bell MT"/>
              <a:cs typeface="Bell MT"/>
              <a:sym typeface="Bell MT"/>
            </a:endParaRPr>
          </a:p>
        </p:txBody>
      </p:sp>
      <p:pic>
        <p:nvPicPr>
          <p:cNvPr descr="https://www.theinformationlab.co.uk/wp-content/uploads/2018/12/Sentiment.jpg" id="96" name="Google Shape;96;p1"/>
          <p:cNvPicPr preferRelativeResize="0"/>
          <p:nvPr/>
        </p:nvPicPr>
        <p:blipFill rotWithShape="1">
          <a:blip r:embed="rId4">
            <a:alphaModFix/>
          </a:blip>
          <a:srcRect b="0" l="0" r="0" t="0"/>
          <a:stretch/>
        </p:blipFill>
        <p:spPr>
          <a:xfrm>
            <a:off x="1564640" y="160338"/>
            <a:ext cx="8218002" cy="2379914"/>
          </a:xfrm>
          <a:prstGeom prst="rect">
            <a:avLst/>
          </a:prstGeom>
          <a:noFill/>
          <a:ln>
            <a:noFill/>
          </a:ln>
        </p:spPr>
      </p:pic>
      <p:pic>
        <p:nvPicPr>
          <p:cNvPr descr="https://3.bp.blogspot.com/-HdKetmw3bRY/UdbU9Kw4FuI/AAAAAAAAAKY/TvOyuFax8kwlwdmhdLE6__uWBMQmLgeAQ/s1600/logo%2Bibm.jpg" id="97" name="Google Shape;97;p1"/>
          <p:cNvPicPr preferRelativeResize="0"/>
          <p:nvPr/>
        </p:nvPicPr>
        <p:blipFill rotWithShape="1">
          <a:blip r:embed="rId5">
            <a:alphaModFix/>
          </a:blip>
          <a:srcRect b="0" l="0" r="0" t="0"/>
          <a:stretch/>
        </p:blipFill>
        <p:spPr>
          <a:xfrm>
            <a:off x="9913007" y="27450"/>
            <a:ext cx="2278993" cy="1354318"/>
          </a:xfrm>
          <a:prstGeom prst="rect">
            <a:avLst/>
          </a:prstGeom>
          <a:noFill/>
          <a:ln>
            <a:noFill/>
          </a:ln>
        </p:spPr>
      </p:pic>
      <p:pic>
        <p:nvPicPr>
          <p:cNvPr id="98" name="Google Shape;98;p1"/>
          <p:cNvPicPr preferRelativeResize="0"/>
          <p:nvPr/>
        </p:nvPicPr>
        <p:blipFill rotWithShape="1">
          <a:blip r:embed="rId6">
            <a:alphaModFix/>
          </a:blip>
          <a:srcRect b="0" l="0" r="0" t="0"/>
          <a:stretch/>
        </p:blipFill>
        <p:spPr>
          <a:xfrm>
            <a:off x="8910319" y="3667762"/>
            <a:ext cx="2042161" cy="2661920"/>
          </a:xfrm>
          <a:prstGeom prst="rect">
            <a:avLst/>
          </a:prstGeom>
          <a:noFill/>
          <a:ln>
            <a:noFill/>
          </a:ln>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0"/>
          <p:cNvSpPr txBox="1"/>
          <p:nvPr>
            <p:ph type="title"/>
          </p:nvPr>
        </p:nvSpPr>
        <p:spPr>
          <a:xfrm>
            <a:off x="91440" y="7145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Balthazar"/>
              <a:buNone/>
            </a:pPr>
            <a:r>
              <a:rPr b="1" lang="en-IN">
                <a:latin typeface="Balthazar"/>
                <a:ea typeface="Balthazar"/>
                <a:cs typeface="Balthazar"/>
                <a:sym typeface="Balthazar"/>
              </a:rPr>
              <a:t>Snapshots</a:t>
            </a:r>
            <a:r>
              <a:rPr lang="en-IN"/>
              <a:t>:</a:t>
            </a:r>
            <a:endParaRPr/>
          </a:p>
        </p:txBody>
      </p:sp>
      <p:sp>
        <p:nvSpPr>
          <p:cNvPr id="195" name="Google Shape;195;p10"/>
          <p:cNvSpPr/>
          <p:nvPr/>
        </p:nvSpPr>
        <p:spPr>
          <a:xfrm>
            <a:off x="213360" y="1016021"/>
            <a:ext cx="3647439" cy="45719"/>
          </a:xfrm>
          <a:prstGeom prst="rect">
            <a:avLst/>
          </a:prstGeom>
          <a:solidFill>
            <a:srgbClr val="00A1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96" name="Google Shape;196;p10"/>
          <p:cNvPicPr preferRelativeResize="0"/>
          <p:nvPr/>
        </p:nvPicPr>
        <p:blipFill rotWithShape="1">
          <a:blip r:embed="rId3">
            <a:alphaModFix/>
          </a:blip>
          <a:srcRect b="0" l="0" r="0" t="0"/>
          <a:stretch/>
        </p:blipFill>
        <p:spPr>
          <a:xfrm>
            <a:off x="-1" y="1173497"/>
            <a:ext cx="12191999" cy="5113003"/>
          </a:xfrm>
          <a:prstGeom prst="rect">
            <a:avLst/>
          </a:prstGeom>
          <a:noFill/>
          <a:ln>
            <a:noFill/>
          </a:ln>
        </p:spPr>
      </p:pic>
      <p:sp>
        <p:nvSpPr>
          <p:cNvPr id="197" name="Google Shape;197;p10"/>
          <p:cNvSpPr/>
          <p:nvPr/>
        </p:nvSpPr>
        <p:spPr>
          <a:xfrm>
            <a:off x="0" y="6286500"/>
            <a:ext cx="12192000" cy="571500"/>
          </a:xfrm>
          <a:prstGeom prst="rect">
            <a:avLst/>
          </a:prstGeom>
          <a:solidFill>
            <a:srgbClr val="000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IN" sz="1800">
                <a:solidFill>
                  <a:schemeClr val="lt1"/>
                </a:solidFill>
                <a:latin typeface="Calibri"/>
                <a:ea typeface="Calibri"/>
                <a:cs typeface="Calibri"/>
                <a:sym typeface="Calibri"/>
              </a:rPr>
              <a:t>	Artificial intelligence  - IBM</a:t>
            </a:r>
            <a:endParaRPr/>
          </a:p>
        </p:txBody>
      </p:sp>
      <p:pic>
        <p:nvPicPr>
          <p:cNvPr id="198" name="Google Shape;198;p10"/>
          <p:cNvPicPr preferRelativeResize="0"/>
          <p:nvPr/>
        </p:nvPicPr>
        <p:blipFill rotWithShape="1">
          <a:blip r:embed="rId4">
            <a:alphaModFix/>
          </a:blip>
          <a:srcRect b="0" l="0" r="0" t="0"/>
          <a:stretch/>
        </p:blipFill>
        <p:spPr>
          <a:xfrm>
            <a:off x="9912349" y="0"/>
            <a:ext cx="2279650" cy="1354137"/>
          </a:xfrm>
          <a:prstGeom prst="rect">
            <a:avLst/>
          </a:prstGeom>
          <a:noFill/>
          <a:ln>
            <a:noFill/>
          </a:ln>
        </p:spPr>
      </p:pic>
      <p:sp>
        <p:nvSpPr>
          <p:cNvPr id="199" name="Google Shape;199;p10"/>
          <p:cNvSpPr/>
          <p:nvPr/>
        </p:nvSpPr>
        <p:spPr>
          <a:xfrm>
            <a:off x="3718559" y="215403"/>
            <a:ext cx="54213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5400">
                <a:solidFill>
                  <a:srgbClr val="FEFEFE"/>
                </a:solidFill>
                <a:latin typeface="Calibri"/>
                <a:ea typeface="Calibri"/>
                <a:cs typeface="Calibri"/>
                <a:sym typeface="Calibri"/>
              </a:rPr>
              <a:t>1</a:t>
            </a:r>
            <a:endParaRPr b="1" sz="5400" cap="none">
              <a:solidFill>
                <a:srgbClr val="FEFEFE"/>
              </a:solidFill>
              <a:latin typeface="Calibri"/>
              <a:ea typeface="Calibri"/>
              <a:cs typeface="Calibri"/>
              <a:sym typeface="Calibri"/>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11"/>
          <p:cNvPicPr preferRelativeResize="0"/>
          <p:nvPr/>
        </p:nvPicPr>
        <p:blipFill rotWithShape="1">
          <a:blip r:embed="rId3">
            <a:alphaModFix/>
          </a:blip>
          <a:srcRect b="0" l="0" r="0" t="0"/>
          <a:stretch/>
        </p:blipFill>
        <p:spPr>
          <a:xfrm>
            <a:off x="0" y="1138535"/>
            <a:ext cx="6725920" cy="4958080"/>
          </a:xfrm>
          <a:prstGeom prst="rect">
            <a:avLst/>
          </a:prstGeom>
          <a:noFill/>
          <a:ln>
            <a:noFill/>
          </a:ln>
        </p:spPr>
      </p:pic>
      <p:pic>
        <p:nvPicPr>
          <p:cNvPr id="206" name="Google Shape;206;p11"/>
          <p:cNvPicPr preferRelativeResize="0"/>
          <p:nvPr/>
        </p:nvPicPr>
        <p:blipFill rotWithShape="1">
          <a:blip r:embed="rId4">
            <a:alphaModFix/>
          </a:blip>
          <a:srcRect b="0" l="0" r="0" t="0"/>
          <a:stretch/>
        </p:blipFill>
        <p:spPr>
          <a:xfrm>
            <a:off x="6210777" y="1138535"/>
            <a:ext cx="6004560" cy="4958080"/>
          </a:xfrm>
          <a:prstGeom prst="rect">
            <a:avLst/>
          </a:prstGeom>
          <a:noFill/>
          <a:ln>
            <a:noFill/>
          </a:ln>
        </p:spPr>
      </p:pic>
      <p:sp>
        <p:nvSpPr>
          <p:cNvPr id="207" name="Google Shape;207;p11"/>
          <p:cNvSpPr/>
          <p:nvPr/>
        </p:nvSpPr>
        <p:spPr>
          <a:xfrm>
            <a:off x="-154032" y="215205"/>
            <a:ext cx="105990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5400" cap="none">
                <a:solidFill>
                  <a:srgbClr val="FEFEFE"/>
                </a:solidFill>
                <a:latin typeface="Calibri"/>
                <a:ea typeface="Calibri"/>
                <a:cs typeface="Calibri"/>
                <a:sym typeface="Calibri"/>
              </a:rPr>
              <a:t>  2.</a:t>
            </a:r>
            <a:endParaRPr b="1" sz="5400" cap="none">
              <a:solidFill>
                <a:srgbClr val="FEFEFE"/>
              </a:solidFill>
              <a:latin typeface="Calibri"/>
              <a:ea typeface="Calibri"/>
              <a:cs typeface="Calibri"/>
              <a:sym typeface="Calibri"/>
            </a:endParaRPr>
          </a:p>
        </p:txBody>
      </p:sp>
      <p:pic>
        <p:nvPicPr>
          <p:cNvPr id="208" name="Google Shape;208;p11"/>
          <p:cNvPicPr preferRelativeResize="0"/>
          <p:nvPr/>
        </p:nvPicPr>
        <p:blipFill rotWithShape="1">
          <a:blip r:embed="rId5">
            <a:alphaModFix/>
          </a:blip>
          <a:srcRect b="0" l="0" r="0" t="0"/>
          <a:stretch/>
        </p:blipFill>
        <p:spPr>
          <a:xfrm>
            <a:off x="9912349" y="0"/>
            <a:ext cx="2302988" cy="1368000"/>
          </a:xfrm>
          <a:prstGeom prst="rect">
            <a:avLst/>
          </a:prstGeom>
          <a:noFill/>
          <a:ln>
            <a:noFill/>
          </a:ln>
        </p:spPr>
      </p:pic>
      <p:sp>
        <p:nvSpPr>
          <p:cNvPr id="209" name="Google Shape;209;p11"/>
          <p:cNvSpPr/>
          <p:nvPr/>
        </p:nvSpPr>
        <p:spPr>
          <a:xfrm>
            <a:off x="0" y="6286500"/>
            <a:ext cx="12192000" cy="571500"/>
          </a:xfrm>
          <a:prstGeom prst="rect">
            <a:avLst/>
          </a:prstGeom>
          <a:solidFill>
            <a:srgbClr val="000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IN" sz="1800">
                <a:solidFill>
                  <a:schemeClr val="lt1"/>
                </a:solidFill>
                <a:latin typeface="Calibri"/>
                <a:ea typeface="Calibri"/>
                <a:cs typeface="Calibri"/>
                <a:sym typeface="Calibri"/>
              </a:rPr>
              <a:t>	Artificial intelligence  - IBM</a:t>
            </a:r>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12"/>
          <p:cNvPicPr preferRelativeResize="0"/>
          <p:nvPr/>
        </p:nvPicPr>
        <p:blipFill rotWithShape="1">
          <a:blip r:embed="rId3">
            <a:alphaModFix/>
          </a:blip>
          <a:srcRect b="0" l="0" r="0" t="0"/>
          <a:stretch/>
        </p:blipFill>
        <p:spPr>
          <a:xfrm>
            <a:off x="9912349" y="0"/>
            <a:ext cx="2302988" cy="1368000"/>
          </a:xfrm>
          <a:prstGeom prst="rect">
            <a:avLst/>
          </a:prstGeom>
          <a:noFill/>
          <a:ln>
            <a:noFill/>
          </a:ln>
        </p:spPr>
      </p:pic>
      <p:sp>
        <p:nvSpPr>
          <p:cNvPr id="216" name="Google Shape;216;p12"/>
          <p:cNvSpPr/>
          <p:nvPr/>
        </p:nvSpPr>
        <p:spPr>
          <a:xfrm>
            <a:off x="0" y="6286500"/>
            <a:ext cx="12192000" cy="571500"/>
          </a:xfrm>
          <a:prstGeom prst="rect">
            <a:avLst/>
          </a:prstGeom>
          <a:solidFill>
            <a:srgbClr val="000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IN" sz="1800">
                <a:solidFill>
                  <a:schemeClr val="lt1"/>
                </a:solidFill>
                <a:latin typeface="Calibri"/>
                <a:ea typeface="Calibri"/>
                <a:cs typeface="Calibri"/>
                <a:sym typeface="Calibri"/>
              </a:rPr>
              <a:t>	Artificial intelligence  - IBM</a:t>
            </a:r>
            <a:endParaRPr/>
          </a:p>
        </p:txBody>
      </p:sp>
      <p:sp>
        <p:nvSpPr>
          <p:cNvPr id="217" name="Google Shape;217;p12"/>
          <p:cNvSpPr/>
          <p:nvPr/>
        </p:nvSpPr>
        <p:spPr>
          <a:xfrm>
            <a:off x="354914" y="92055"/>
            <a:ext cx="732893"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5400" cap="none">
                <a:solidFill>
                  <a:srgbClr val="FEFEFE"/>
                </a:solidFill>
                <a:latin typeface="Calibri"/>
                <a:ea typeface="Calibri"/>
                <a:cs typeface="Calibri"/>
                <a:sym typeface="Calibri"/>
              </a:rPr>
              <a:t>3.</a:t>
            </a:r>
            <a:endParaRPr b="1" sz="5400" cap="none">
              <a:solidFill>
                <a:srgbClr val="FEFEFE"/>
              </a:solidFill>
              <a:latin typeface="Calibri"/>
              <a:ea typeface="Calibri"/>
              <a:cs typeface="Calibri"/>
              <a:sym typeface="Calibri"/>
            </a:endParaRPr>
          </a:p>
        </p:txBody>
      </p:sp>
      <p:pic>
        <p:nvPicPr>
          <p:cNvPr id="218" name="Google Shape;218;p12"/>
          <p:cNvPicPr preferRelativeResize="0"/>
          <p:nvPr/>
        </p:nvPicPr>
        <p:blipFill rotWithShape="1">
          <a:blip r:embed="rId4">
            <a:alphaModFix/>
          </a:blip>
          <a:srcRect b="0" l="0" r="0" t="0"/>
          <a:stretch/>
        </p:blipFill>
        <p:spPr>
          <a:xfrm>
            <a:off x="5059680" y="1226820"/>
            <a:ext cx="7132320" cy="5059680"/>
          </a:xfrm>
          <a:prstGeom prst="rect">
            <a:avLst/>
          </a:prstGeom>
          <a:noFill/>
          <a:ln>
            <a:noFill/>
          </a:ln>
        </p:spPr>
      </p:pic>
      <p:pic>
        <p:nvPicPr>
          <p:cNvPr id="219" name="Google Shape;219;p12"/>
          <p:cNvPicPr preferRelativeResize="0"/>
          <p:nvPr/>
        </p:nvPicPr>
        <p:blipFill rotWithShape="1">
          <a:blip r:embed="rId5">
            <a:alphaModFix/>
          </a:blip>
          <a:srcRect b="0" l="0" r="0" t="0"/>
          <a:stretch/>
        </p:blipFill>
        <p:spPr>
          <a:xfrm>
            <a:off x="0" y="1226820"/>
            <a:ext cx="5059680" cy="5059680"/>
          </a:xfrm>
          <a:prstGeom prst="rect">
            <a:avLst/>
          </a:prstGeom>
          <a:noFill/>
          <a:ln>
            <a:noFill/>
          </a:ln>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graphicFrame>
        <p:nvGraphicFramePr>
          <p:cNvPr id="225" name="Google Shape;225;p13"/>
          <p:cNvGraphicFramePr/>
          <p:nvPr/>
        </p:nvGraphicFramePr>
        <p:xfrm>
          <a:off x="4087337" y="867833"/>
          <a:ext cx="8128000" cy="5418667"/>
        </p:xfrm>
        <a:graphic>
          <a:graphicData uri="http://schemas.openxmlformats.org/drawingml/2006/chart">
            <c:chart r:id="rId3"/>
          </a:graphicData>
        </a:graphic>
      </p:graphicFrame>
      <p:pic>
        <p:nvPicPr>
          <p:cNvPr id="226" name="Google Shape;226;p13"/>
          <p:cNvPicPr preferRelativeResize="0"/>
          <p:nvPr/>
        </p:nvPicPr>
        <p:blipFill rotWithShape="1">
          <a:blip r:embed="rId4">
            <a:alphaModFix/>
          </a:blip>
          <a:srcRect b="0" l="0" r="0" t="0"/>
          <a:stretch/>
        </p:blipFill>
        <p:spPr>
          <a:xfrm>
            <a:off x="9912349" y="0"/>
            <a:ext cx="2302988" cy="1368000"/>
          </a:xfrm>
          <a:prstGeom prst="rect">
            <a:avLst/>
          </a:prstGeom>
          <a:noFill/>
          <a:ln>
            <a:noFill/>
          </a:ln>
        </p:spPr>
      </p:pic>
      <p:sp>
        <p:nvSpPr>
          <p:cNvPr id="227" name="Google Shape;227;p13"/>
          <p:cNvSpPr/>
          <p:nvPr/>
        </p:nvSpPr>
        <p:spPr>
          <a:xfrm>
            <a:off x="0" y="6286500"/>
            <a:ext cx="12192000" cy="571500"/>
          </a:xfrm>
          <a:prstGeom prst="rect">
            <a:avLst/>
          </a:prstGeom>
          <a:solidFill>
            <a:srgbClr val="000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IN" sz="1800">
                <a:solidFill>
                  <a:schemeClr val="lt1"/>
                </a:solidFill>
                <a:latin typeface="Calibri"/>
                <a:ea typeface="Calibri"/>
                <a:cs typeface="Calibri"/>
                <a:sym typeface="Calibri"/>
              </a:rPr>
              <a:t>	Artificial intelligence  - IBM</a:t>
            </a:r>
            <a:endParaRPr/>
          </a:p>
        </p:txBody>
      </p:sp>
      <p:graphicFrame>
        <p:nvGraphicFramePr>
          <p:cNvPr id="228" name="Google Shape;228;p13"/>
          <p:cNvGraphicFramePr/>
          <p:nvPr/>
        </p:nvGraphicFramePr>
        <p:xfrm>
          <a:off x="-193040" y="938953"/>
          <a:ext cx="8128000" cy="5418667"/>
        </p:xfrm>
        <a:graphic>
          <a:graphicData uri="http://schemas.openxmlformats.org/drawingml/2006/chart">
            <c:chart r:id="rId5"/>
          </a:graphicData>
        </a:graphic>
      </p:graphicFrame>
      <p:sp>
        <p:nvSpPr>
          <p:cNvPr id="229" name="Google Shape;229;p13"/>
          <p:cNvSpPr/>
          <p:nvPr/>
        </p:nvSpPr>
        <p:spPr>
          <a:xfrm>
            <a:off x="263474" y="615"/>
            <a:ext cx="81348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5400" cap="none">
                <a:solidFill>
                  <a:srgbClr val="FEFEFE"/>
                </a:solidFill>
                <a:latin typeface="Calibri"/>
                <a:ea typeface="Calibri"/>
                <a:cs typeface="Calibri"/>
                <a:sym typeface="Calibri"/>
              </a:rPr>
              <a:t>4.</a:t>
            </a:r>
            <a:endParaRPr b="1" sz="5400" cap="none">
              <a:solidFill>
                <a:srgbClr val="FEFEFE"/>
              </a:solidFill>
              <a:latin typeface="Calibri"/>
              <a:ea typeface="Calibri"/>
              <a:cs typeface="Calibri"/>
              <a:sym typeface="Calibri"/>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14"/>
          <p:cNvPicPr preferRelativeResize="0"/>
          <p:nvPr/>
        </p:nvPicPr>
        <p:blipFill rotWithShape="1">
          <a:blip r:embed="rId3">
            <a:alphaModFix/>
          </a:blip>
          <a:srcRect b="0" l="0" r="0" t="0"/>
          <a:stretch/>
        </p:blipFill>
        <p:spPr>
          <a:xfrm>
            <a:off x="0" y="1087120"/>
            <a:ext cx="8788400" cy="5199380"/>
          </a:xfrm>
          <a:prstGeom prst="rect">
            <a:avLst/>
          </a:prstGeom>
          <a:noFill/>
          <a:ln>
            <a:noFill/>
          </a:ln>
        </p:spPr>
      </p:pic>
      <p:sp>
        <p:nvSpPr>
          <p:cNvPr id="236" name="Google Shape;236;p14"/>
          <p:cNvSpPr/>
          <p:nvPr/>
        </p:nvSpPr>
        <p:spPr>
          <a:xfrm>
            <a:off x="0" y="6286500"/>
            <a:ext cx="12192000" cy="571500"/>
          </a:xfrm>
          <a:prstGeom prst="rect">
            <a:avLst/>
          </a:prstGeom>
          <a:solidFill>
            <a:srgbClr val="000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IN" sz="1800">
                <a:solidFill>
                  <a:schemeClr val="lt1"/>
                </a:solidFill>
                <a:latin typeface="Calibri"/>
                <a:ea typeface="Calibri"/>
                <a:cs typeface="Calibri"/>
                <a:sym typeface="Calibri"/>
              </a:rPr>
              <a:t>	Artificial intelligence  - IBM</a:t>
            </a:r>
            <a:endParaRPr/>
          </a:p>
        </p:txBody>
      </p:sp>
      <p:pic>
        <p:nvPicPr>
          <p:cNvPr id="237" name="Google Shape;237;p14"/>
          <p:cNvPicPr preferRelativeResize="0"/>
          <p:nvPr/>
        </p:nvPicPr>
        <p:blipFill rotWithShape="1">
          <a:blip r:embed="rId4">
            <a:alphaModFix/>
          </a:blip>
          <a:srcRect b="0" l="0" r="0" t="0"/>
          <a:stretch/>
        </p:blipFill>
        <p:spPr>
          <a:xfrm>
            <a:off x="9912349" y="0"/>
            <a:ext cx="2302988" cy="1368000"/>
          </a:xfrm>
          <a:prstGeom prst="rect">
            <a:avLst/>
          </a:prstGeom>
          <a:noFill/>
          <a:ln>
            <a:noFill/>
          </a:ln>
        </p:spPr>
      </p:pic>
      <p:sp>
        <p:nvSpPr>
          <p:cNvPr id="238" name="Google Shape;238;p14"/>
          <p:cNvSpPr/>
          <p:nvPr/>
        </p:nvSpPr>
        <p:spPr>
          <a:xfrm>
            <a:off x="90754" y="0"/>
            <a:ext cx="85412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5400">
                <a:solidFill>
                  <a:srgbClr val="FEFEFE"/>
                </a:solidFill>
                <a:latin typeface="Calibri"/>
                <a:ea typeface="Calibri"/>
                <a:cs typeface="Calibri"/>
                <a:sym typeface="Calibri"/>
              </a:rPr>
              <a:t>5</a:t>
            </a:r>
            <a:r>
              <a:rPr b="1" lang="en-IN" sz="5400" cap="none">
                <a:solidFill>
                  <a:srgbClr val="FEFEFE"/>
                </a:solidFill>
                <a:latin typeface="Calibri"/>
                <a:ea typeface="Calibri"/>
                <a:cs typeface="Calibri"/>
                <a:sym typeface="Calibri"/>
              </a:rPr>
              <a:t>.</a:t>
            </a:r>
            <a:endParaRPr b="1" sz="5400" cap="none">
              <a:solidFill>
                <a:srgbClr val="FEFEFE"/>
              </a:solidFill>
              <a:latin typeface="Calibri"/>
              <a:ea typeface="Calibri"/>
              <a:cs typeface="Calibri"/>
              <a:sym typeface="Calibri"/>
            </a:endParaRPr>
          </a:p>
        </p:txBody>
      </p:sp>
      <p:pic>
        <p:nvPicPr>
          <p:cNvPr descr="https://www.tiaa.org/public/images/620/6938/20000346206938/graph-circle-71percent_1000_1x.png" id="239" name="Google Shape;239;p14"/>
          <p:cNvPicPr preferRelativeResize="0"/>
          <p:nvPr/>
        </p:nvPicPr>
        <p:blipFill rotWithShape="1">
          <a:blip r:embed="rId5">
            <a:alphaModFix/>
          </a:blip>
          <a:srcRect b="0" l="0" r="0" t="0"/>
          <a:stretch/>
        </p:blipFill>
        <p:spPr>
          <a:xfrm>
            <a:off x="9032240" y="2443795"/>
            <a:ext cx="2939415" cy="3073083"/>
          </a:xfrm>
          <a:prstGeom prst="rect">
            <a:avLst/>
          </a:prstGeom>
          <a:noFill/>
          <a:ln>
            <a:noFill/>
          </a:ln>
        </p:spPr>
      </p:pic>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5"/>
          <p:cNvSpPr txBox="1"/>
          <p:nvPr>
            <p:ph type="title"/>
          </p:nvPr>
        </p:nvSpPr>
        <p:spPr>
          <a:xfrm>
            <a:off x="0" y="889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12529"/>
              </a:buClr>
              <a:buSzPts val="4000"/>
              <a:buFont typeface="Balthazar"/>
              <a:buNone/>
            </a:pPr>
            <a:r>
              <a:rPr b="1" lang="en-IN" sz="4000">
                <a:solidFill>
                  <a:srgbClr val="212529"/>
                </a:solidFill>
                <a:latin typeface="Balthazar"/>
                <a:ea typeface="Balthazar"/>
                <a:cs typeface="Balthazar"/>
                <a:sym typeface="Balthazar"/>
              </a:rPr>
              <a:t>Results</a:t>
            </a:r>
            <a:r>
              <a:rPr b="1" lang="en-IN" sz="4000">
                <a:solidFill>
                  <a:srgbClr val="212529"/>
                </a:solidFill>
                <a:latin typeface="Arial"/>
                <a:ea typeface="Arial"/>
                <a:cs typeface="Arial"/>
                <a:sym typeface="Arial"/>
              </a:rPr>
              <a:t>:</a:t>
            </a:r>
            <a:endParaRPr b="1" sz="11500">
              <a:solidFill>
                <a:srgbClr val="000A30"/>
              </a:solidFill>
              <a:latin typeface="Calibri"/>
              <a:ea typeface="Calibri"/>
              <a:cs typeface="Calibri"/>
              <a:sym typeface="Calibri"/>
            </a:endParaRPr>
          </a:p>
        </p:txBody>
      </p:sp>
      <p:sp>
        <p:nvSpPr>
          <p:cNvPr id="246" name="Google Shape;246;p15"/>
          <p:cNvSpPr/>
          <p:nvPr/>
        </p:nvSpPr>
        <p:spPr>
          <a:xfrm flipH="1" rot="10800000">
            <a:off x="94844" y="946734"/>
            <a:ext cx="2556916" cy="57289"/>
          </a:xfrm>
          <a:prstGeom prst="rect">
            <a:avLst/>
          </a:prstGeom>
          <a:solidFill>
            <a:srgbClr val="00A1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15"/>
          <p:cNvSpPr/>
          <p:nvPr/>
        </p:nvSpPr>
        <p:spPr>
          <a:xfrm>
            <a:off x="0" y="6286500"/>
            <a:ext cx="12192000" cy="571500"/>
          </a:xfrm>
          <a:prstGeom prst="rect">
            <a:avLst/>
          </a:prstGeom>
          <a:solidFill>
            <a:srgbClr val="000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IN" sz="1800">
                <a:solidFill>
                  <a:schemeClr val="lt1"/>
                </a:solidFill>
                <a:latin typeface="Calibri"/>
                <a:ea typeface="Calibri"/>
                <a:cs typeface="Calibri"/>
                <a:sym typeface="Calibri"/>
              </a:rPr>
              <a:t>	Artificial intelligence  - IBM</a:t>
            </a:r>
            <a:endParaRPr/>
          </a:p>
        </p:txBody>
      </p:sp>
      <p:sp>
        <p:nvSpPr>
          <p:cNvPr id="248" name="Google Shape;248;p15"/>
          <p:cNvSpPr txBox="1"/>
          <p:nvPr/>
        </p:nvSpPr>
        <p:spPr>
          <a:xfrm>
            <a:off x="502023" y="6457194"/>
            <a:ext cx="6308707" cy="276411"/>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Calibri"/>
              <a:buNone/>
            </a:pPr>
            <a:r>
              <a:t/>
            </a:r>
            <a:endParaRPr b="1" sz="1800">
              <a:solidFill>
                <a:schemeClr val="lt1"/>
              </a:solidFill>
              <a:latin typeface="Calibri"/>
              <a:ea typeface="Calibri"/>
              <a:cs typeface="Calibri"/>
              <a:sym typeface="Calibri"/>
            </a:endParaRPr>
          </a:p>
        </p:txBody>
      </p:sp>
      <p:sp>
        <p:nvSpPr>
          <p:cNvPr id="249" name="Google Shape;249;p15"/>
          <p:cNvSpPr txBox="1"/>
          <p:nvPr>
            <p:ph idx="1" type="body"/>
          </p:nvPr>
        </p:nvSpPr>
        <p:spPr>
          <a:xfrm>
            <a:off x="94844" y="1094104"/>
            <a:ext cx="10515600" cy="503237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b="1" lang="en-IN"/>
              <a:t>Sentiment Distribution:</a:t>
            </a:r>
            <a:endParaRPr/>
          </a:p>
          <a:p>
            <a:pPr indent="-228600" lvl="0" marL="228600" rtl="0" algn="l">
              <a:lnSpc>
                <a:spcPct val="90000"/>
              </a:lnSpc>
              <a:spcBef>
                <a:spcPts val="1000"/>
              </a:spcBef>
              <a:spcAft>
                <a:spcPts val="0"/>
              </a:spcAft>
              <a:buClr>
                <a:schemeClr val="dk1"/>
              </a:buClr>
              <a:buSzPts val="2800"/>
              <a:buChar char="•"/>
            </a:pPr>
            <a:r>
              <a:rPr lang="en-IN"/>
              <a:t>Visual representation of sentiment distribution across restaurant reviews.</a:t>
            </a:r>
            <a:endParaRPr/>
          </a:p>
          <a:p>
            <a:pPr indent="-228600" lvl="0" marL="228600" rtl="0" algn="l">
              <a:lnSpc>
                <a:spcPct val="90000"/>
              </a:lnSpc>
              <a:spcBef>
                <a:spcPts val="1000"/>
              </a:spcBef>
              <a:spcAft>
                <a:spcPts val="0"/>
              </a:spcAft>
              <a:buClr>
                <a:schemeClr val="dk1"/>
              </a:buClr>
              <a:buSzPts val="2800"/>
              <a:buChar char="•"/>
            </a:pPr>
            <a:r>
              <a:rPr lang="en-IN"/>
              <a:t>Percentage breakdown of positive, negative, and neutral sentiments.</a:t>
            </a:r>
            <a:endParaRPr/>
          </a:p>
          <a:p>
            <a:pPr indent="-228600" lvl="0" marL="228600" rtl="0" algn="l">
              <a:lnSpc>
                <a:spcPct val="90000"/>
              </a:lnSpc>
              <a:spcBef>
                <a:spcPts val="1000"/>
              </a:spcBef>
              <a:spcAft>
                <a:spcPts val="0"/>
              </a:spcAft>
              <a:buClr>
                <a:schemeClr val="dk1"/>
              </a:buClr>
              <a:buSzPts val="2800"/>
              <a:buChar char="•"/>
            </a:pPr>
            <a:r>
              <a:rPr b="1" lang="en-IN"/>
              <a:t>Performance Metrics:</a:t>
            </a:r>
            <a:endParaRPr/>
          </a:p>
          <a:p>
            <a:pPr indent="-228600" lvl="0" marL="228600" rtl="0" algn="l">
              <a:lnSpc>
                <a:spcPct val="90000"/>
              </a:lnSpc>
              <a:spcBef>
                <a:spcPts val="1000"/>
              </a:spcBef>
              <a:spcAft>
                <a:spcPts val="0"/>
              </a:spcAft>
              <a:buClr>
                <a:schemeClr val="dk1"/>
              </a:buClr>
              <a:buSzPts val="2800"/>
              <a:buChar char="•"/>
            </a:pPr>
            <a:r>
              <a:rPr b="1" lang="en-IN"/>
              <a:t>Accuracy:</a:t>
            </a:r>
            <a:r>
              <a:rPr lang="en-IN"/>
              <a:t> [78.2%]</a:t>
            </a:r>
            <a:endParaRPr/>
          </a:p>
          <a:p>
            <a:pPr indent="-228600" lvl="0" marL="228600" rtl="0" algn="l">
              <a:lnSpc>
                <a:spcPct val="90000"/>
              </a:lnSpc>
              <a:spcBef>
                <a:spcPts val="1000"/>
              </a:spcBef>
              <a:spcAft>
                <a:spcPts val="0"/>
              </a:spcAft>
              <a:buClr>
                <a:schemeClr val="dk1"/>
              </a:buClr>
              <a:buSzPts val="2800"/>
              <a:buChar char="•"/>
            </a:pPr>
            <a:r>
              <a:rPr b="1" lang="en-IN"/>
              <a:t>Precision:</a:t>
            </a:r>
            <a:r>
              <a:rPr lang="en-IN"/>
              <a:t> [0.8]</a:t>
            </a:r>
            <a:endParaRPr/>
          </a:p>
          <a:p>
            <a:pPr indent="-228600" lvl="0" marL="228600" rtl="0" algn="l">
              <a:lnSpc>
                <a:spcPct val="90000"/>
              </a:lnSpc>
              <a:spcBef>
                <a:spcPts val="1000"/>
              </a:spcBef>
              <a:spcAft>
                <a:spcPts val="0"/>
              </a:spcAft>
              <a:buClr>
                <a:schemeClr val="dk1"/>
              </a:buClr>
              <a:buSzPts val="2800"/>
              <a:buChar char="•"/>
            </a:pPr>
            <a:r>
              <a:rPr b="1" lang="en-IN"/>
              <a:t>Recall: [0.7-0.9]</a:t>
            </a:r>
            <a:endParaRPr/>
          </a:p>
          <a:p>
            <a:pPr indent="-228600" lvl="0" marL="228600" rtl="0" algn="l">
              <a:lnSpc>
                <a:spcPct val="90000"/>
              </a:lnSpc>
              <a:spcBef>
                <a:spcPts val="1000"/>
              </a:spcBef>
              <a:spcAft>
                <a:spcPts val="0"/>
              </a:spcAft>
              <a:buClr>
                <a:schemeClr val="dk1"/>
              </a:buClr>
              <a:buSzPts val="2800"/>
              <a:buChar char="•"/>
            </a:pPr>
            <a:r>
              <a:rPr b="1" lang="en-IN"/>
              <a:t>F1-Score: [</a:t>
            </a:r>
            <a:r>
              <a:rPr i="1" lang="en-IN"/>
              <a:t>F</a:t>
            </a:r>
            <a:r>
              <a:rPr lang="en-IN"/>
              <a:t>1=2⋅Precision+RecallPrecision⋅Recall​</a:t>
            </a:r>
            <a:r>
              <a:rPr b="1" lang="en-IN"/>
              <a:t>]</a:t>
            </a:r>
            <a:endParaRPr/>
          </a:p>
          <a:p>
            <a:pPr indent="-228600" lvl="0" marL="228600" rtl="0" algn="l">
              <a:lnSpc>
                <a:spcPct val="90000"/>
              </a:lnSpc>
              <a:spcBef>
                <a:spcPts val="1000"/>
              </a:spcBef>
              <a:spcAft>
                <a:spcPts val="0"/>
              </a:spcAft>
              <a:buClr>
                <a:schemeClr val="dk1"/>
              </a:buClr>
              <a:buSzPts val="2800"/>
              <a:buChar char="•"/>
            </a:pPr>
            <a:r>
              <a:rPr b="1" lang="en-IN"/>
              <a:t>ROC-AUC:  </a:t>
            </a:r>
            <a:r>
              <a:rPr b="1" lang="en-IN">
                <a:latin typeface="Calibri"/>
                <a:ea typeface="Calibri"/>
                <a:cs typeface="Calibri"/>
                <a:sym typeface="Calibri"/>
              </a:rPr>
              <a:t>0.5-1.0</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Char char="•"/>
            </a:pPr>
            <a:r>
              <a:rPr b="1" lang="en-IN"/>
              <a:t>Key Findings:   </a:t>
            </a:r>
            <a:r>
              <a:rPr b="1" lang="en-IN">
                <a:latin typeface="Century"/>
                <a:ea typeface="Century"/>
                <a:cs typeface="Century"/>
                <a:sym typeface="Century"/>
              </a:rPr>
              <a:t>Positive &amp; Negative</a:t>
            </a:r>
            <a:endParaRPr>
              <a:latin typeface="Century"/>
              <a:ea typeface="Century"/>
              <a:cs typeface="Century"/>
              <a:sym typeface="Century"/>
            </a:endParaRPr>
          </a:p>
          <a:p>
            <a:pPr indent="-50800" lvl="0" marL="228600" rtl="0" algn="l">
              <a:lnSpc>
                <a:spcPct val="90000"/>
              </a:lnSpc>
              <a:spcBef>
                <a:spcPts val="1000"/>
              </a:spcBef>
              <a:spcAft>
                <a:spcPts val="0"/>
              </a:spcAft>
              <a:buClr>
                <a:schemeClr val="dk1"/>
              </a:buClr>
              <a:buSzPts val="2800"/>
              <a:buNone/>
            </a:pPr>
            <a:r>
              <a:t/>
            </a:r>
            <a:endParaRPr/>
          </a:p>
        </p:txBody>
      </p:sp>
      <p:pic>
        <p:nvPicPr>
          <p:cNvPr id="250" name="Google Shape;250;p15"/>
          <p:cNvPicPr preferRelativeResize="0"/>
          <p:nvPr/>
        </p:nvPicPr>
        <p:blipFill rotWithShape="1">
          <a:blip r:embed="rId3">
            <a:alphaModFix/>
          </a:blip>
          <a:srcRect b="0" l="0" r="0" t="0"/>
          <a:stretch/>
        </p:blipFill>
        <p:spPr>
          <a:xfrm>
            <a:off x="9912349" y="0"/>
            <a:ext cx="2279650" cy="1354137"/>
          </a:xfrm>
          <a:prstGeom prst="rect">
            <a:avLst/>
          </a:prstGeom>
          <a:noFill/>
          <a:ln>
            <a:noFill/>
          </a:ln>
        </p:spPr>
      </p:pic>
      <p:sp>
        <p:nvSpPr>
          <p:cNvPr descr="https://www.researchgate.net/publication/342456410/figure/download/tbl2/AS:906479246790665@1593132902049/The-results-of-sentiment-analysis-for-movie-reviews-using-the-proposed-sentiment.png" id="251" name="Google Shape;251;p1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s://www.pngitem.com/pimgs/m/340-3408958_results-icons-results-icon-hd-png-download.png" id="252" name="Google Shape;252;p15"/>
          <p:cNvPicPr preferRelativeResize="0"/>
          <p:nvPr/>
        </p:nvPicPr>
        <p:blipFill rotWithShape="1">
          <a:blip r:embed="rId4">
            <a:alphaModFix/>
          </a:blip>
          <a:srcRect b="0" l="0" r="0" t="0"/>
          <a:stretch/>
        </p:blipFill>
        <p:spPr>
          <a:xfrm>
            <a:off x="8149694" y="2804160"/>
            <a:ext cx="4042306" cy="34823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6"/>
          <p:cNvSpPr txBox="1"/>
          <p:nvPr>
            <p:ph type="title"/>
          </p:nvPr>
        </p:nvSpPr>
        <p:spPr>
          <a:xfrm>
            <a:off x="76200" y="2127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Balthazar"/>
              <a:buNone/>
            </a:pPr>
            <a:r>
              <a:rPr b="1" lang="en-IN" u="sng">
                <a:latin typeface="Balthazar"/>
                <a:ea typeface="Balthazar"/>
                <a:cs typeface="Balthazar"/>
                <a:sym typeface="Balthazar"/>
              </a:rPr>
              <a:t>pridictions &amp; Analysis:</a:t>
            </a:r>
            <a:endParaRPr b="1" u="sng">
              <a:latin typeface="Balthazar"/>
              <a:ea typeface="Balthazar"/>
              <a:cs typeface="Balthazar"/>
              <a:sym typeface="Balthazar"/>
            </a:endParaRPr>
          </a:p>
        </p:txBody>
      </p:sp>
      <p:grpSp>
        <p:nvGrpSpPr>
          <p:cNvPr id="259" name="Google Shape;259;p16"/>
          <p:cNvGrpSpPr/>
          <p:nvPr/>
        </p:nvGrpSpPr>
        <p:grpSpPr>
          <a:xfrm>
            <a:off x="8070219" y="1674921"/>
            <a:ext cx="4033520" cy="4296946"/>
            <a:chOff x="4192289" y="1852820"/>
            <a:chExt cx="3807420" cy="4296946"/>
          </a:xfrm>
        </p:grpSpPr>
        <p:sp>
          <p:nvSpPr>
            <p:cNvPr id="260" name="Google Shape;260;p16"/>
            <p:cNvSpPr/>
            <p:nvPr/>
          </p:nvSpPr>
          <p:spPr>
            <a:xfrm>
              <a:off x="4336427" y="2002398"/>
              <a:ext cx="3508266" cy="1218374"/>
            </a:xfrm>
            <a:prstGeom prst="ellipse">
              <a:avLst/>
            </a:prstGeom>
            <a:solidFill>
              <a:srgbClr val="C3D4EB">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5756051" y="4985784"/>
              <a:ext cx="679896" cy="435133"/>
            </a:xfrm>
            <a:prstGeom prst="downArrow">
              <a:avLst>
                <a:gd fmla="val 50000" name="adj1"/>
                <a:gd fmla="val 50000" name="adj2"/>
              </a:avLst>
            </a:prstGeom>
            <a:solidFill>
              <a:srgbClr val="B3CAE7"/>
            </a:solidFill>
            <a:ln cap="flat" cmpd="sng" w="425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4464248" y="5333891"/>
              <a:ext cx="3263503" cy="815875"/>
            </a:xfrm>
            <a:custGeom>
              <a:rect b="b" l="l" r="r" t="t"/>
              <a:pathLst>
                <a:path extrusionOk="0" h="815875" w="3263503">
                  <a:moveTo>
                    <a:pt x="0" y="0"/>
                  </a:moveTo>
                  <a:lnTo>
                    <a:pt x="3263503" y="0"/>
                  </a:lnTo>
                  <a:lnTo>
                    <a:pt x="3263503" y="815875"/>
                  </a:lnTo>
                  <a:lnTo>
                    <a:pt x="0" y="815875"/>
                  </a:lnTo>
                  <a:lnTo>
                    <a:pt x="0" y="0"/>
                  </a:lnTo>
                  <a:close/>
                </a:path>
              </a:pathLst>
            </a:custGeom>
            <a:noFill/>
            <a:ln>
              <a:noFill/>
            </a:ln>
          </p:spPr>
          <p:txBody>
            <a:bodyPr anchorCtr="0" anchor="ctr" bIns="199125" lIns="199125" spcFirstLastPara="1" rIns="199125" wrap="square" tIns="199125">
              <a:noAutofit/>
            </a:bodyPr>
            <a:lstStyle/>
            <a:p>
              <a:pPr indent="0" lvl="0" marL="0" marR="0" rtl="0" algn="ctr">
                <a:lnSpc>
                  <a:spcPct val="90000"/>
                </a:lnSpc>
                <a:spcBef>
                  <a:spcPts val="0"/>
                </a:spcBef>
                <a:spcAft>
                  <a:spcPts val="0"/>
                </a:spcAft>
                <a:buNone/>
              </a:pPr>
              <a:r>
                <a:rPr lang="en-IN" sz="2800">
                  <a:solidFill>
                    <a:schemeClr val="dk1"/>
                  </a:solidFill>
                  <a:latin typeface="Calibri"/>
                  <a:ea typeface="Calibri"/>
                  <a:cs typeface="Calibri"/>
                  <a:sym typeface="Calibri"/>
                </a:rPr>
                <a:t>results</a:t>
              </a:r>
              <a:endParaRPr sz="2800">
                <a:solidFill>
                  <a:schemeClr val="dk1"/>
                </a:solidFill>
                <a:latin typeface="Calibri"/>
                <a:ea typeface="Calibri"/>
                <a:cs typeface="Calibri"/>
                <a:sym typeface="Calibri"/>
              </a:endParaRPr>
            </a:p>
          </p:txBody>
        </p:sp>
        <p:sp>
          <p:nvSpPr>
            <p:cNvPr id="263" name="Google Shape;263;p16"/>
            <p:cNvSpPr/>
            <p:nvPr/>
          </p:nvSpPr>
          <p:spPr>
            <a:xfrm>
              <a:off x="5611913" y="3314870"/>
              <a:ext cx="1223813" cy="1223813"/>
            </a:xfrm>
            <a:custGeom>
              <a:rect b="b" l="l" r="r" t="t"/>
              <a:pathLst>
                <a:path extrusionOk="0" h="1223813" w="1223813">
                  <a:moveTo>
                    <a:pt x="0" y="611907"/>
                  </a:moveTo>
                  <a:cubicBezTo>
                    <a:pt x="0" y="273960"/>
                    <a:pt x="273960" y="0"/>
                    <a:pt x="611907" y="0"/>
                  </a:cubicBezTo>
                  <a:cubicBezTo>
                    <a:pt x="949854" y="0"/>
                    <a:pt x="1223814" y="273960"/>
                    <a:pt x="1223814" y="611907"/>
                  </a:cubicBezTo>
                  <a:cubicBezTo>
                    <a:pt x="1223814" y="949854"/>
                    <a:pt x="949854" y="1223814"/>
                    <a:pt x="611907" y="1223814"/>
                  </a:cubicBezTo>
                  <a:cubicBezTo>
                    <a:pt x="273960" y="1223814"/>
                    <a:pt x="0" y="949854"/>
                    <a:pt x="0" y="611907"/>
                  </a:cubicBezTo>
                  <a:close/>
                </a:path>
              </a:pathLst>
            </a:custGeom>
            <a:solidFill>
              <a:srgbClr val="599BD5"/>
            </a:solidFill>
            <a:ln cap="flat" cmpd="sng" w="42500">
              <a:solidFill>
                <a:schemeClr val="lt1"/>
              </a:solidFill>
              <a:prstDash val="solid"/>
              <a:round/>
              <a:headEnd len="sm" w="sm" type="none"/>
              <a:tailEnd len="sm" w="sm" type="none"/>
            </a:ln>
          </p:spPr>
          <p:txBody>
            <a:bodyPr anchorCtr="0" anchor="ctr" bIns="209700" lIns="209700" spcFirstLastPara="1" rIns="209700" wrap="square" tIns="209700">
              <a:noAutofit/>
            </a:bodyPr>
            <a:lstStyle/>
            <a:p>
              <a:pPr indent="0" lvl="0" marL="0" marR="0" rtl="0" algn="ctr">
                <a:lnSpc>
                  <a:spcPct val="90000"/>
                </a:lnSpc>
                <a:spcBef>
                  <a:spcPts val="0"/>
                </a:spcBef>
                <a:spcAft>
                  <a:spcPts val="0"/>
                </a:spcAft>
                <a:buNone/>
              </a:pPr>
              <a:r>
                <a:rPr lang="en-IN" sz="2400">
                  <a:solidFill>
                    <a:schemeClr val="lt1"/>
                  </a:solidFill>
                  <a:latin typeface="Calibri"/>
                  <a:ea typeface="Calibri"/>
                  <a:cs typeface="Calibri"/>
                  <a:sym typeface="Calibri"/>
                </a:rPr>
                <a:t>pridict</a:t>
              </a:r>
              <a:endParaRPr sz="2400">
                <a:solidFill>
                  <a:schemeClr val="lt1"/>
                </a:solidFill>
                <a:latin typeface="Calibri"/>
                <a:ea typeface="Calibri"/>
                <a:cs typeface="Calibri"/>
                <a:sym typeface="Calibri"/>
              </a:endParaRPr>
            </a:p>
          </p:txBody>
        </p:sp>
        <p:sp>
          <p:nvSpPr>
            <p:cNvPr id="264" name="Google Shape;264;p16"/>
            <p:cNvSpPr/>
            <p:nvPr/>
          </p:nvSpPr>
          <p:spPr>
            <a:xfrm>
              <a:off x="4788872" y="2088596"/>
              <a:ext cx="1223813" cy="1223813"/>
            </a:xfrm>
            <a:custGeom>
              <a:rect b="b" l="l" r="r" t="t"/>
              <a:pathLst>
                <a:path extrusionOk="0" h="1223813" w="1223813">
                  <a:moveTo>
                    <a:pt x="0" y="611907"/>
                  </a:moveTo>
                  <a:cubicBezTo>
                    <a:pt x="0" y="273960"/>
                    <a:pt x="273960" y="0"/>
                    <a:pt x="611907" y="0"/>
                  </a:cubicBezTo>
                  <a:cubicBezTo>
                    <a:pt x="949854" y="0"/>
                    <a:pt x="1223814" y="273960"/>
                    <a:pt x="1223814" y="611907"/>
                  </a:cubicBezTo>
                  <a:cubicBezTo>
                    <a:pt x="1223814" y="949854"/>
                    <a:pt x="949854" y="1223814"/>
                    <a:pt x="611907" y="1223814"/>
                  </a:cubicBezTo>
                  <a:cubicBezTo>
                    <a:pt x="273960" y="1223814"/>
                    <a:pt x="0" y="949854"/>
                    <a:pt x="0" y="611907"/>
                  </a:cubicBezTo>
                  <a:close/>
                </a:path>
              </a:pathLst>
            </a:custGeom>
            <a:solidFill>
              <a:srgbClr val="599BD5"/>
            </a:solidFill>
            <a:ln cap="flat" cmpd="sng" w="42500">
              <a:solidFill>
                <a:schemeClr val="lt1"/>
              </a:solidFill>
              <a:prstDash val="solid"/>
              <a:round/>
              <a:headEnd len="sm" w="sm" type="none"/>
              <a:tailEnd len="sm" w="sm" type="none"/>
            </a:ln>
          </p:spPr>
          <p:txBody>
            <a:bodyPr anchorCtr="0" anchor="ctr" bIns="209700" lIns="209700" spcFirstLastPara="1" rIns="209700" wrap="square" tIns="209700">
              <a:noAutofit/>
            </a:bodyPr>
            <a:lstStyle/>
            <a:p>
              <a:pPr indent="0" lvl="0" marL="0" marR="0" rtl="0" algn="ctr">
                <a:lnSpc>
                  <a:spcPct val="90000"/>
                </a:lnSpc>
                <a:spcBef>
                  <a:spcPts val="0"/>
                </a:spcBef>
                <a:spcAft>
                  <a:spcPts val="0"/>
                </a:spcAft>
                <a:buNone/>
              </a:pPr>
              <a:r>
                <a:rPr lang="en-IN" sz="2400">
                  <a:solidFill>
                    <a:schemeClr val="lt1"/>
                  </a:solidFill>
                  <a:latin typeface="Calibri"/>
                  <a:ea typeface="Calibri"/>
                  <a:cs typeface="Calibri"/>
                  <a:sym typeface="Calibri"/>
                </a:rPr>
                <a:t>P+</a:t>
              </a:r>
              <a:endParaRPr sz="2400">
                <a:solidFill>
                  <a:schemeClr val="lt1"/>
                </a:solidFill>
                <a:latin typeface="Calibri"/>
                <a:ea typeface="Calibri"/>
                <a:cs typeface="Calibri"/>
                <a:sym typeface="Calibri"/>
              </a:endParaRPr>
            </a:p>
          </p:txBody>
        </p:sp>
        <p:sp>
          <p:nvSpPr>
            <p:cNvPr id="265" name="Google Shape;265;p16"/>
            <p:cNvSpPr/>
            <p:nvPr/>
          </p:nvSpPr>
          <p:spPr>
            <a:xfrm>
              <a:off x="6090559" y="2151975"/>
              <a:ext cx="1223813" cy="1223813"/>
            </a:xfrm>
            <a:custGeom>
              <a:rect b="b" l="l" r="r" t="t"/>
              <a:pathLst>
                <a:path extrusionOk="0" h="1223813" w="1223813">
                  <a:moveTo>
                    <a:pt x="0" y="611907"/>
                  </a:moveTo>
                  <a:cubicBezTo>
                    <a:pt x="0" y="273960"/>
                    <a:pt x="273960" y="0"/>
                    <a:pt x="611907" y="0"/>
                  </a:cubicBezTo>
                  <a:cubicBezTo>
                    <a:pt x="949854" y="0"/>
                    <a:pt x="1223814" y="273960"/>
                    <a:pt x="1223814" y="611907"/>
                  </a:cubicBezTo>
                  <a:cubicBezTo>
                    <a:pt x="1223814" y="949854"/>
                    <a:pt x="949854" y="1223814"/>
                    <a:pt x="611907" y="1223814"/>
                  </a:cubicBezTo>
                  <a:cubicBezTo>
                    <a:pt x="273960" y="1223814"/>
                    <a:pt x="0" y="949854"/>
                    <a:pt x="0" y="611907"/>
                  </a:cubicBezTo>
                  <a:close/>
                </a:path>
              </a:pathLst>
            </a:custGeom>
            <a:solidFill>
              <a:srgbClr val="599BD5"/>
            </a:solidFill>
            <a:ln cap="flat" cmpd="sng" w="42500">
              <a:solidFill>
                <a:schemeClr val="lt1"/>
              </a:solidFill>
              <a:prstDash val="solid"/>
              <a:round/>
              <a:headEnd len="sm" w="sm" type="none"/>
              <a:tailEnd len="sm" w="sm" type="none"/>
            </a:ln>
          </p:spPr>
          <p:txBody>
            <a:bodyPr anchorCtr="0" anchor="ctr" bIns="209700" lIns="209700" spcFirstLastPara="1" rIns="209700" wrap="square" tIns="209700">
              <a:noAutofit/>
            </a:bodyPr>
            <a:lstStyle/>
            <a:p>
              <a:pPr indent="0" lvl="0" marL="0" marR="0" rtl="0" algn="ctr">
                <a:lnSpc>
                  <a:spcPct val="90000"/>
                </a:lnSpc>
                <a:spcBef>
                  <a:spcPts val="0"/>
                </a:spcBef>
                <a:spcAft>
                  <a:spcPts val="0"/>
                </a:spcAft>
                <a:buNone/>
              </a:pPr>
              <a:r>
                <a:rPr lang="en-IN" sz="2400">
                  <a:solidFill>
                    <a:schemeClr val="lt1"/>
                  </a:solidFill>
                  <a:latin typeface="Calibri"/>
                  <a:ea typeface="Calibri"/>
                  <a:cs typeface="Calibri"/>
                  <a:sym typeface="Calibri"/>
                </a:rPr>
                <a:t>N-</a:t>
              </a:r>
              <a:endParaRPr sz="2400">
                <a:solidFill>
                  <a:schemeClr val="lt1"/>
                </a:solidFill>
                <a:latin typeface="Calibri"/>
                <a:ea typeface="Calibri"/>
                <a:cs typeface="Calibri"/>
                <a:sym typeface="Calibri"/>
              </a:endParaRPr>
            </a:p>
          </p:txBody>
        </p:sp>
        <p:sp>
          <p:nvSpPr>
            <p:cNvPr id="266" name="Google Shape;266;p16"/>
            <p:cNvSpPr/>
            <p:nvPr/>
          </p:nvSpPr>
          <p:spPr>
            <a:xfrm>
              <a:off x="4192289" y="1852820"/>
              <a:ext cx="3807420" cy="3045936"/>
            </a:xfrm>
            <a:custGeom>
              <a:rect b="b" l="l" r="r" t="t"/>
              <a:pathLst>
                <a:path extrusionOk="0" h="120000" w="120000">
                  <a:moveTo>
                    <a:pt x="584" y="34175"/>
                  </a:moveTo>
                  <a:lnTo>
                    <a:pt x="584" y="34175"/>
                  </a:lnTo>
                  <a:cubicBezTo>
                    <a:pt x="-2679" y="22567"/>
                    <a:pt x="7879" y="11072"/>
                    <a:pt x="27615" y="4745"/>
                  </a:cubicBezTo>
                  <a:cubicBezTo>
                    <a:pt x="47351" y="-1582"/>
                    <a:pt x="72649" y="-1582"/>
                    <a:pt x="92385" y="4745"/>
                  </a:cubicBezTo>
                  <a:cubicBezTo>
                    <a:pt x="112121" y="11072"/>
                    <a:pt x="122679" y="22567"/>
                    <a:pt x="119416" y="34175"/>
                  </a:cubicBezTo>
                  <a:lnTo>
                    <a:pt x="74854" y="113544"/>
                  </a:lnTo>
                  <a:cubicBezTo>
                    <a:pt x="73813" y="117246"/>
                    <a:pt x="67478" y="120000"/>
                    <a:pt x="60000" y="120000"/>
                  </a:cubicBezTo>
                  <a:cubicBezTo>
                    <a:pt x="52522" y="120000"/>
                    <a:pt x="46187" y="117246"/>
                    <a:pt x="45146" y="113544"/>
                  </a:cubicBezTo>
                  <a:close/>
                  <a:moveTo>
                    <a:pt x="4531" y="30000"/>
                  </a:moveTo>
                  <a:lnTo>
                    <a:pt x="4531" y="30000"/>
                  </a:lnTo>
                  <a:cubicBezTo>
                    <a:pt x="4531" y="43255"/>
                    <a:pt x="29365" y="54000"/>
                    <a:pt x="60000" y="54000"/>
                  </a:cubicBezTo>
                  <a:cubicBezTo>
                    <a:pt x="90635" y="54000"/>
                    <a:pt x="115469" y="43255"/>
                    <a:pt x="115469" y="30000"/>
                  </a:cubicBezTo>
                  <a:cubicBezTo>
                    <a:pt x="115469" y="16745"/>
                    <a:pt x="90635" y="6000"/>
                    <a:pt x="60000" y="6000"/>
                  </a:cubicBezTo>
                  <a:cubicBezTo>
                    <a:pt x="29365" y="6000"/>
                    <a:pt x="4531" y="16745"/>
                    <a:pt x="4531" y="30000"/>
                  </a:cubicBezTo>
                  <a:close/>
                </a:path>
              </a:pathLst>
            </a:custGeom>
            <a:solidFill>
              <a:schemeClr val="lt1">
                <a:alpha val="40000"/>
              </a:schemeClr>
            </a:solidFill>
            <a:ln cap="flat" cmpd="sng" w="9525">
              <a:solidFill>
                <a:srgbClr val="399D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67" name="Google Shape;267;p16"/>
          <p:cNvPicPr preferRelativeResize="0"/>
          <p:nvPr/>
        </p:nvPicPr>
        <p:blipFill rotWithShape="1">
          <a:blip r:embed="rId3">
            <a:alphaModFix/>
          </a:blip>
          <a:srcRect b="0" l="0" r="0" t="0"/>
          <a:stretch/>
        </p:blipFill>
        <p:spPr>
          <a:xfrm>
            <a:off x="335281" y="1239520"/>
            <a:ext cx="7691119" cy="4947920"/>
          </a:xfrm>
          <a:prstGeom prst="rect">
            <a:avLst/>
          </a:prstGeom>
          <a:noFill/>
          <a:ln>
            <a:noFill/>
          </a:ln>
        </p:spPr>
      </p:pic>
      <p:sp>
        <p:nvSpPr>
          <p:cNvPr id="268" name="Google Shape;268;p16"/>
          <p:cNvSpPr/>
          <p:nvPr/>
        </p:nvSpPr>
        <p:spPr>
          <a:xfrm>
            <a:off x="0" y="6306820"/>
            <a:ext cx="12192000" cy="571500"/>
          </a:xfrm>
          <a:prstGeom prst="rect">
            <a:avLst/>
          </a:prstGeom>
          <a:solidFill>
            <a:srgbClr val="000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IN" sz="1800">
                <a:solidFill>
                  <a:schemeClr val="lt1"/>
                </a:solidFill>
                <a:latin typeface="Calibri"/>
                <a:ea typeface="Calibri"/>
                <a:cs typeface="Calibri"/>
                <a:sym typeface="Calibri"/>
              </a:rPr>
              <a:t>	Artificial intelligence  - IBM</a:t>
            </a:r>
            <a:endParaRPr/>
          </a:p>
        </p:txBody>
      </p:sp>
      <p:pic>
        <p:nvPicPr>
          <p:cNvPr id="269" name="Google Shape;269;p16"/>
          <p:cNvPicPr preferRelativeResize="0"/>
          <p:nvPr/>
        </p:nvPicPr>
        <p:blipFill rotWithShape="1">
          <a:blip r:embed="rId4">
            <a:alphaModFix/>
          </a:blip>
          <a:srcRect b="0" l="0" r="0" t="0"/>
          <a:stretch/>
        </p:blipFill>
        <p:spPr>
          <a:xfrm>
            <a:off x="9912349" y="0"/>
            <a:ext cx="2279650" cy="13541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7"/>
          <p:cNvSpPr txBox="1"/>
          <p:nvPr>
            <p:ph type="ctrTitle"/>
          </p:nvPr>
        </p:nvSpPr>
        <p:spPr>
          <a:xfrm>
            <a:off x="0" y="0"/>
            <a:ext cx="7403978" cy="80411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Balthazar"/>
              <a:buNone/>
            </a:pPr>
            <a:r>
              <a:rPr b="1" lang="en-IN" sz="4000">
                <a:latin typeface="Balthazar"/>
                <a:ea typeface="Balthazar"/>
                <a:cs typeface="Balthazar"/>
                <a:sym typeface="Balthazar"/>
              </a:rPr>
              <a:t>   LINKS:</a:t>
            </a:r>
            <a:endParaRPr b="1" sz="4000">
              <a:latin typeface="Balthazar"/>
              <a:ea typeface="Balthazar"/>
              <a:cs typeface="Balthazar"/>
              <a:sym typeface="Balthazar"/>
            </a:endParaRPr>
          </a:p>
        </p:txBody>
      </p:sp>
      <p:sp>
        <p:nvSpPr>
          <p:cNvPr id="276" name="Google Shape;276;p17"/>
          <p:cNvSpPr txBox="1"/>
          <p:nvPr/>
        </p:nvSpPr>
        <p:spPr>
          <a:xfrm>
            <a:off x="175591" y="1041977"/>
            <a:ext cx="11618844" cy="3835126"/>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800"/>
              <a:buFont typeface="Arial"/>
              <a:buNone/>
            </a:pPr>
            <a:r>
              <a:rPr b="1" lang="en-IN" sz="18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THE PROJECT LINKS:</a:t>
            </a:r>
            <a:endParaRPr b="1" sz="1800" u="sng">
              <a:solidFill>
                <a:schemeClr val="dk1"/>
              </a:solidFill>
              <a:latin typeface="Times New Roman"/>
              <a:ea typeface="Times New Roman"/>
              <a:cs typeface="Times New Roman"/>
              <a:sym typeface="Times New Roman"/>
              <a:hlinkClick r:id="rId4">
                <a:extLst>
                  <a:ext uri="{A12FA001-AC4F-418D-AE19-62706E023703}">
                    <ahyp:hlinkClr val="tx"/>
                  </a:ext>
                </a:extLst>
              </a:hlinkClick>
            </a:endParaRPr>
          </a:p>
          <a:p>
            <a:pPr indent="0" lvl="0" marL="0" marR="0" rtl="0" algn="l">
              <a:lnSpc>
                <a:spcPct val="100000"/>
              </a:lnSpc>
              <a:spcBef>
                <a:spcPts val="1000"/>
              </a:spcBef>
              <a:spcAft>
                <a:spcPts val="0"/>
              </a:spcAft>
              <a:buClr>
                <a:schemeClr val="dk1"/>
              </a:buClr>
              <a:buSzPts val="1800"/>
              <a:buFont typeface="Arial"/>
              <a:buNone/>
            </a:pPr>
            <a:r>
              <a:rPr lang="en-IN" sz="1800" u="sng">
                <a:solidFill>
                  <a:schemeClr val="dk1"/>
                </a:solidFill>
                <a:latin typeface="Times New Roman"/>
                <a:ea typeface="Times New Roman"/>
                <a:cs typeface="Times New Roman"/>
                <a:sym typeface="Times New Roman"/>
                <a:hlinkClick r:id="rId5">
                  <a:extLst>
                    <a:ext uri="{A12FA001-AC4F-418D-AE19-62706E023703}">
                      <ahyp:hlinkClr val="tx"/>
                    </a:ext>
                  </a:extLst>
                </a:hlinkClick>
              </a:rPr>
              <a:t>https://www.kaggle.com/code/apekshakom/sentiment-analysis-of-restaurant-reviews</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dk1"/>
              </a:buClr>
              <a:buSzPts val="1800"/>
              <a:buFont typeface="Arial"/>
              <a:buNone/>
            </a:pPr>
            <a:r>
              <a:rPr lang="en-IN" sz="1800" u="sng">
                <a:solidFill>
                  <a:schemeClr val="dk1"/>
                </a:solidFill>
                <a:latin typeface="Times New Roman"/>
                <a:ea typeface="Times New Roman"/>
                <a:cs typeface="Times New Roman"/>
                <a:sym typeface="Times New Roman"/>
                <a:hlinkClick r:id="rId6">
                  <a:extLst>
                    <a:ext uri="{A12FA001-AC4F-418D-AE19-62706E023703}">
                      <ahyp:hlinkClr val="tx"/>
                    </a:ext>
                  </a:extLst>
                </a:hlinkClick>
              </a:rPr>
              <a:t>https://colab.research.google.com/drive/1jRc703higlf4SCG7haitmhTrO8Z29u-O?usp=sharing</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285750" lvl="0" marL="285750" marR="0" rtl="0" algn="l">
              <a:lnSpc>
                <a:spcPct val="100000"/>
              </a:lnSpc>
              <a:spcBef>
                <a:spcPts val="100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ACADAMIC JOURNALS:</a:t>
            </a:r>
            <a:endParaRPr/>
          </a:p>
          <a:p>
            <a:pPr indent="0" lvl="0" marL="0" marR="0" rtl="0" algn="l">
              <a:lnSpc>
                <a:spcPct val="100000"/>
              </a:lnSpc>
              <a:spcBef>
                <a:spcPts val="1000"/>
              </a:spcBef>
              <a:spcAft>
                <a:spcPts val="0"/>
              </a:spcAft>
              <a:buClr>
                <a:schemeClr val="dk1"/>
              </a:buClr>
              <a:buSzPts val="1800"/>
              <a:buFont typeface="Arial"/>
              <a:buNone/>
            </a:pPr>
            <a:r>
              <a:rPr lang="en-IN" sz="1800" u="sng">
                <a:solidFill>
                  <a:schemeClr val="dk1"/>
                </a:solidFill>
                <a:latin typeface="Times New Roman"/>
                <a:ea typeface="Times New Roman"/>
                <a:cs typeface="Times New Roman"/>
                <a:sym typeface="Times New Roman"/>
                <a:hlinkClick r:id="rId7">
                  <a:extLst>
                    <a:ext uri="{A12FA001-AC4F-418D-AE19-62706E023703}">
                      <ahyp:hlinkClr val="tx"/>
                    </a:ext>
                  </a:extLst>
                </a:hlinkClick>
              </a:rPr>
              <a:t>https://www.irjmets.com/uploadedfiles/paper/volume3/issue_4_april_2021/9088/1628083371.pdf</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285750" lvl="0" marL="285750" marR="0" rtl="0" algn="l">
              <a:lnSpc>
                <a:spcPct val="100000"/>
              </a:lnSpc>
              <a:spcBef>
                <a:spcPts val="100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ONLINE LEARNING PLATFORMS:</a:t>
            </a:r>
            <a:endParaRPr/>
          </a:p>
          <a:p>
            <a:pPr indent="0" lvl="0" marL="0" marR="0" rtl="0" algn="l">
              <a:lnSpc>
                <a:spcPct val="100000"/>
              </a:lnSpc>
              <a:spcBef>
                <a:spcPts val="1000"/>
              </a:spcBef>
              <a:spcAft>
                <a:spcPts val="0"/>
              </a:spcAft>
              <a:buClr>
                <a:schemeClr val="dk1"/>
              </a:buClr>
              <a:buSzPts val="1800"/>
              <a:buFont typeface="Arial"/>
              <a:buNone/>
            </a:pPr>
            <a:r>
              <a:rPr lang="en-IN" sz="1800" u="sng">
                <a:solidFill>
                  <a:schemeClr val="dk1"/>
                </a:solidFill>
                <a:latin typeface="Times New Roman"/>
                <a:ea typeface="Times New Roman"/>
                <a:cs typeface="Times New Roman"/>
                <a:sym typeface="Times New Roman"/>
                <a:hlinkClick r:id="rId8">
                  <a:extLst>
                    <a:ext uri="{A12FA001-AC4F-418D-AE19-62706E023703}">
                      <ahyp:hlinkClr val="tx"/>
                    </a:ext>
                  </a:extLst>
                </a:hlinkClick>
              </a:rPr>
              <a:t>https://www.geeksforgeeks.org/what-is-sentiment-analysis/</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p:txBody>
      </p:sp>
      <p:sp>
        <p:nvSpPr>
          <p:cNvPr id="277" name="Google Shape;277;p17"/>
          <p:cNvSpPr/>
          <p:nvPr/>
        </p:nvSpPr>
        <p:spPr>
          <a:xfrm>
            <a:off x="0" y="6286500"/>
            <a:ext cx="12192000" cy="571500"/>
          </a:xfrm>
          <a:prstGeom prst="rect">
            <a:avLst/>
          </a:prstGeom>
          <a:solidFill>
            <a:srgbClr val="000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IN" sz="1800">
                <a:solidFill>
                  <a:schemeClr val="lt1"/>
                </a:solidFill>
                <a:latin typeface="Calibri"/>
                <a:ea typeface="Calibri"/>
                <a:cs typeface="Calibri"/>
                <a:sym typeface="Calibri"/>
              </a:rPr>
              <a:t>	Artificial intelligence  - IBM</a:t>
            </a:r>
            <a:endParaRPr/>
          </a:p>
        </p:txBody>
      </p:sp>
      <p:sp>
        <p:nvSpPr>
          <p:cNvPr id="278" name="Google Shape;278;p17"/>
          <p:cNvSpPr txBox="1"/>
          <p:nvPr/>
        </p:nvSpPr>
        <p:spPr>
          <a:xfrm>
            <a:off x="502023" y="6457194"/>
            <a:ext cx="6308707" cy="276411"/>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Calibri"/>
              <a:buNone/>
            </a:pPr>
            <a:r>
              <a:t/>
            </a:r>
            <a:endParaRPr b="1" sz="1800">
              <a:solidFill>
                <a:schemeClr val="lt1"/>
              </a:solidFill>
              <a:latin typeface="Calibri"/>
              <a:ea typeface="Calibri"/>
              <a:cs typeface="Calibri"/>
              <a:sym typeface="Calibri"/>
            </a:endParaRPr>
          </a:p>
        </p:txBody>
      </p:sp>
      <p:sp>
        <p:nvSpPr>
          <p:cNvPr id="279" name="Google Shape;279;p17"/>
          <p:cNvSpPr/>
          <p:nvPr/>
        </p:nvSpPr>
        <p:spPr>
          <a:xfrm flipH="1" rot="10800000">
            <a:off x="502023" y="751837"/>
            <a:ext cx="2043934" cy="71620"/>
          </a:xfrm>
          <a:prstGeom prst="rect">
            <a:avLst/>
          </a:prstGeom>
          <a:solidFill>
            <a:srgbClr val="00A1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80" name="Google Shape;280;p17"/>
          <p:cNvPicPr preferRelativeResize="0"/>
          <p:nvPr/>
        </p:nvPicPr>
        <p:blipFill rotWithShape="1">
          <a:blip r:embed="rId9">
            <a:alphaModFix/>
          </a:blip>
          <a:srcRect b="0" l="0" r="0" t="0"/>
          <a:stretch/>
        </p:blipFill>
        <p:spPr>
          <a:xfrm>
            <a:off x="9912349" y="0"/>
            <a:ext cx="2279650" cy="1354137"/>
          </a:xfrm>
          <a:prstGeom prst="rect">
            <a:avLst/>
          </a:prstGeom>
          <a:noFill/>
          <a:ln>
            <a:noFill/>
          </a:ln>
        </p:spPr>
      </p:pic>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8"/>
          <p:cNvSpPr txBox="1"/>
          <p:nvPr>
            <p:ph type="title"/>
          </p:nvPr>
        </p:nvSpPr>
        <p:spPr>
          <a:xfrm>
            <a:off x="838200" y="1452880"/>
            <a:ext cx="10515600" cy="3769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            </a:t>
            </a:r>
            <a:r>
              <a:rPr lang="en-IN" sz="12000">
                <a:latin typeface="Quattrocento Sans"/>
                <a:ea typeface="Quattrocento Sans"/>
                <a:cs typeface="Quattrocento Sans"/>
                <a:sym typeface="Quattrocento Sans"/>
              </a:rPr>
              <a:t>Gracious!</a:t>
            </a:r>
            <a:endParaRPr sz="12000">
              <a:latin typeface="Quattrocento Sans"/>
              <a:ea typeface="Quattrocento Sans"/>
              <a:cs typeface="Quattrocento Sans"/>
              <a:sym typeface="Quattrocento Sans"/>
            </a:endParaRPr>
          </a:p>
        </p:txBody>
      </p:sp>
      <p:sp>
        <p:nvSpPr>
          <p:cNvPr id="287" name="Google Shape;287;p18"/>
          <p:cNvSpPr/>
          <p:nvPr/>
        </p:nvSpPr>
        <p:spPr>
          <a:xfrm>
            <a:off x="0" y="6286500"/>
            <a:ext cx="12192000" cy="571500"/>
          </a:xfrm>
          <a:prstGeom prst="rect">
            <a:avLst/>
          </a:prstGeom>
          <a:solidFill>
            <a:srgbClr val="000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IN" sz="1800">
                <a:solidFill>
                  <a:schemeClr val="lt1"/>
                </a:solidFill>
                <a:latin typeface="Calibri"/>
                <a:ea typeface="Calibri"/>
                <a:cs typeface="Calibri"/>
                <a:sym typeface="Calibri"/>
              </a:rPr>
              <a:t>	Artificial intelligence  - IBM</a:t>
            </a:r>
            <a:endParaRPr/>
          </a:p>
        </p:txBody>
      </p:sp>
      <p:pic>
        <p:nvPicPr>
          <p:cNvPr id="288" name="Google Shape;288;p18"/>
          <p:cNvPicPr preferRelativeResize="0"/>
          <p:nvPr/>
        </p:nvPicPr>
        <p:blipFill rotWithShape="1">
          <a:blip r:embed="rId3">
            <a:alphaModFix/>
          </a:blip>
          <a:srcRect b="0" l="0" r="0" t="0"/>
          <a:stretch/>
        </p:blipFill>
        <p:spPr>
          <a:xfrm>
            <a:off x="9912349" y="0"/>
            <a:ext cx="2279650" cy="13541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
          <p:cNvPicPr preferRelativeResize="0"/>
          <p:nvPr/>
        </p:nvPicPr>
        <p:blipFill rotWithShape="1">
          <a:blip r:embed="rId3">
            <a:alphaModFix/>
          </a:blip>
          <a:srcRect b="0" l="0" r="0" t="0"/>
          <a:stretch/>
        </p:blipFill>
        <p:spPr>
          <a:xfrm>
            <a:off x="0" y="0"/>
            <a:ext cx="12192000" cy="6286500"/>
          </a:xfrm>
          <a:prstGeom prst="rect">
            <a:avLst/>
          </a:prstGeom>
          <a:noFill/>
          <a:ln>
            <a:noFill/>
          </a:ln>
        </p:spPr>
      </p:pic>
      <p:sp>
        <p:nvSpPr>
          <p:cNvPr id="105" name="Google Shape;105;p2"/>
          <p:cNvSpPr/>
          <p:nvPr/>
        </p:nvSpPr>
        <p:spPr>
          <a:xfrm>
            <a:off x="0" y="6286500"/>
            <a:ext cx="12192000" cy="571500"/>
          </a:xfrm>
          <a:prstGeom prst="rect">
            <a:avLst/>
          </a:prstGeom>
          <a:solidFill>
            <a:srgbClr val="000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IN" sz="1800">
                <a:solidFill>
                  <a:schemeClr val="lt1"/>
                </a:solidFill>
                <a:latin typeface="Calibri"/>
                <a:ea typeface="Calibri"/>
                <a:cs typeface="Calibri"/>
                <a:sym typeface="Calibri"/>
              </a:rPr>
              <a:t>	Artificial intelligence  - IBM</a:t>
            </a:r>
            <a:endParaRPr/>
          </a:p>
        </p:txBody>
      </p:sp>
      <p:pic>
        <p:nvPicPr>
          <p:cNvPr id="106" name="Google Shape;106;p2"/>
          <p:cNvPicPr preferRelativeResize="0"/>
          <p:nvPr/>
        </p:nvPicPr>
        <p:blipFill rotWithShape="1">
          <a:blip r:embed="rId4">
            <a:alphaModFix/>
          </a:blip>
          <a:srcRect b="0" l="0" r="0" t="0"/>
          <a:stretch/>
        </p:blipFill>
        <p:spPr>
          <a:xfrm>
            <a:off x="9912349" y="0"/>
            <a:ext cx="2302988" cy="136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nvSpPr>
        <p:spPr>
          <a:xfrm>
            <a:off x="317607" y="309306"/>
            <a:ext cx="841294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dk1"/>
                </a:solidFill>
                <a:latin typeface="Balthazar"/>
                <a:ea typeface="Balthazar"/>
                <a:cs typeface="Balthazar"/>
                <a:sym typeface="Balthazar"/>
              </a:rPr>
              <a:t>PROBLEM STATEMENT :</a:t>
            </a:r>
            <a:endParaRPr b="1" sz="4000">
              <a:solidFill>
                <a:schemeClr val="dk1"/>
              </a:solidFill>
              <a:latin typeface="Balthazar"/>
              <a:ea typeface="Balthazar"/>
              <a:cs typeface="Balthazar"/>
              <a:sym typeface="Balthazar"/>
            </a:endParaRPr>
          </a:p>
        </p:txBody>
      </p:sp>
      <p:sp>
        <p:nvSpPr>
          <p:cNvPr id="113" name="Google Shape;113;p3"/>
          <p:cNvSpPr/>
          <p:nvPr/>
        </p:nvSpPr>
        <p:spPr>
          <a:xfrm flipH="1" rot="10800000">
            <a:off x="380004" y="1016074"/>
            <a:ext cx="7033198" cy="45719"/>
          </a:xfrm>
          <a:prstGeom prst="rect">
            <a:avLst/>
          </a:prstGeom>
          <a:solidFill>
            <a:srgbClr val="00A1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3"/>
          <p:cNvSpPr/>
          <p:nvPr/>
        </p:nvSpPr>
        <p:spPr>
          <a:xfrm>
            <a:off x="0" y="6364464"/>
            <a:ext cx="12191999" cy="493536"/>
          </a:xfrm>
          <a:prstGeom prst="rect">
            <a:avLst/>
          </a:prstGeom>
          <a:solidFill>
            <a:srgbClr val="000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IN" sz="1800">
                <a:solidFill>
                  <a:schemeClr val="lt1"/>
                </a:solidFill>
                <a:latin typeface="Calibri"/>
                <a:ea typeface="Calibri"/>
                <a:cs typeface="Calibri"/>
                <a:sym typeface="Calibri"/>
              </a:rPr>
              <a:t>	Artificial intelligence  - IBM</a:t>
            </a:r>
            <a:endParaRPr b="1" sz="1800">
              <a:solidFill>
                <a:schemeClr val="lt1"/>
              </a:solidFill>
              <a:latin typeface="Calibri"/>
              <a:ea typeface="Calibri"/>
              <a:cs typeface="Calibri"/>
              <a:sym typeface="Calibri"/>
            </a:endParaRPr>
          </a:p>
        </p:txBody>
      </p:sp>
      <p:sp>
        <p:nvSpPr>
          <p:cNvPr id="115" name="Google Shape;115;p3"/>
          <p:cNvSpPr txBox="1"/>
          <p:nvPr/>
        </p:nvSpPr>
        <p:spPr>
          <a:xfrm>
            <a:off x="7776383" y="572336"/>
            <a:ext cx="2800349"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20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lt1"/>
              </a:solidFill>
              <a:latin typeface="Calibri"/>
              <a:ea typeface="Calibri"/>
              <a:cs typeface="Calibri"/>
              <a:sym typeface="Calibri"/>
            </a:endParaRPr>
          </a:p>
        </p:txBody>
      </p:sp>
      <p:sp>
        <p:nvSpPr>
          <p:cNvPr id="116" name="Google Shape;116;p3"/>
          <p:cNvSpPr/>
          <p:nvPr/>
        </p:nvSpPr>
        <p:spPr>
          <a:xfrm>
            <a:off x="500717" y="1421066"/>
            <a:ext cx="7654068"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rgbClr val="000000"/>
                </a:solidFill>
                <a:latin typeface="Calibri"/>
                <a:ea typeface="Calibri"/>
                <a:cs typeface="Calibri"/>
                <a:sym typeface="Calibri"/>
              </a:rPr>
              <a:t>Objective:</a:t>
            </a:r>
            <a:r>
              <a:rPr lang="en-IN" sz="2400">
                <a:solidFill>
                  <a:srgbClr val="000000"/>
                </a:solidFill>
                <a:latin typeface="Calibri"/>
                <a:ea typeface="Calibri"/>
                <a:cs typeface="Calibri"/>
                <a:sym typeface="Calibri"/>
              </a:rPr>
              <a:t> To analyze the sentiment expressed in restaurant reviews to understand customer satisfaction.</a:t>
            </a:r>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b="1" lang="en-IN" sz="2400">
                <a:solidFill>
                  <a:srgbClr val="000000"/>
                </a:solidFill>
                <a:latin typeface="Calibri"/>
                <a:ea typeface="Calibri"/>
                <a:cs typeface="Calibri"/>
                <a:sym typeface="Calibri"/>
              </a:rPr>
              <a:t>Scope:</a:t>
            </a:r>
            <a:r>
              <a:rPr lang="en-IN" sz="2400">
                <a:solidFill>
                  <a:srgbClr val="000000"/>
                </a:solidFill>
                <a:latin typeface="Calibri"/>
                <a:ea typeface="Calibri"/>
                <a:cs typeface="Calibri"/>
                <a:sym typeface="Calibri"/>
              </a:rPr>
              <a:t> This project focuses on collecting and analyzing customer reviews of restaurants to determine whether the sentiment in the reviews is positive, negative, or neutral.</a:t>
            </a:r>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b="1" lang="en-IN" sz="2400">
                <a:solidFill>
                  <a:srgbClr val="000000"/>
                </a:solidFill>
                <a:latin typeface="Calibri"/>
                <a:ea typeface="Calibri"/>
                <a:cs typeface="Calibri"/>
                <a:sym typeface="Calibri"/>
              </a:rPr>
              <a:t>Significance:</a:t>
            </a:r>
            <a:r>
              <a:rPr lang="en-IN" sz="2400">
                <a:solidFill>
                  <a:srgbClr val="000000"/>
                </a:solidFill>
                <a:latin typeface="Calibri"/>
                <a:ea typeface="Calibri"/>
                <a:cs typeface="Calibri"/>
                <a:sym typeface="Calibri"/>
              </a:rPr>
              <a:t> The project is significant because it can help restaurant owners and managers gauge customer satisfaction, identify areas for improvement, and make data-driven decisions to enhance their services.</a:t>
            </a:r>
            <a:endParaRPr/>
          </a:p>
        </p:txBody>
      </p:sp>
      <p:pic>
        <p:nvPicPr>
          <p:cNvPr descr="https://tse3.mm.bing.net/th?id=OIP.pe1PhlpVM8lu-b6ZizymywHaGN&amp;pid=Api&amp;P=0&amp;h=180" id="117" name="Google Shape;117;p3"/>
          <p:cNvPicPr preferRelativeResize="0"/>
          <p:nvPr/>
        </p:nvPicPr>
        <p:blipFill rotWithShape="1">
          <a:blip r:embed="rId3">
            <a:alphaModFix/>
          </a:blip>
          <a:srcRect b="0" l="0" r="0" t="0"/>
          <a:stretch/>
        </p:blipFill>
        <p:spPr>
          <a:xfrm>
            <a:off x="8096596" y="1587999"/>
            <a:ext cx="3962292" cy="3332769"/>
          </a:xfrm>
          <a:prstGeom prst="rect">
            <a:avLst/>
          </a:prstGeom>
          <a:noFill/>
          <a:ln>
            <a:noFill/>
          </a:ln>
        </p:spPr>
      </p:pic>
      <p:pic>
        <p:nvPicPr>
          <p:cNvPr descr="https://3.bp.blogspot.com/-HdKetmw3bRY/UdbU9Kw4FuI/AAAAAAAAAKY/TvOyuFax8kwlwdmhdLE6__uWBMQmLgeAQ/s1600/logo%2Bibm.jpg" id="118" name="Google Shape;118;p3"/>
          <p:cNvPicPr preferRelativeResize="0"/>
          <p:nvPr/>
        </p:nvPicPr>
        <p:blipFill rotWithShape="1">
          <a:blip r:embed="rId4">
            <a:alphaModFix/>
          </a:blip>
          <a:srcRect b="0" l="0" r="0" t="0"/>
          <a:stretch/>
        </p:blipFill>
        <p:spPr>
          <a:xfrm>
            <a:off x="9913007" y="0"/>
            <a:ext cx="2278993" cy="1354318"/>
          </a:xfrm>
          <a:prstGeom prst="rect">
            <a:avLst/>
          </a:prstGeom>
          <a:noFill/>
          <a:ln>
            <a:noFill/>
          </a:ln>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p:nvPr/>
        </p:nvSpPr>
        <p:spPr>
          <a:xfrm>
            <a:off x="0" y="6364464"/>
            <a:ext cx="12191999" cy="493536"/>
          </a:xfrm>
          <a:prstGeom prst="rect">
            <a:avLst/>
          </a:prstGeom>
          <a:solidFill>
            <a:srgbClr val="000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IN" sz="1800">
                <a:solidFill>
                  <a:schemeClr val="lt1"/>
                </a:solidFill>
                <a:latin typeface="Calibri"/>
                <a:ea typeface="Calibri"/>
                <a:cs typeface="Calibri"/>
                <a:sym typeface="Calibri"/>
              </a:rPr>
              <a:t>	 Artificial intelligence  - IBM</a:t>
            </a:r>
            <a:endParaRPr b="1" sz="1800">
              <a:solidFill>
                <a:schemeClr val="lt1"/>
              </a:solidFill>
              <a:latin typeface="Calibri"/>
              <a:ea typeface="Calibri"/>
              <a:cs typeface="Calibri"/>
              <a:sym typeface="Calibri"/>
            </a:endParaRPr>
          </a:p>
        </p:txBody>
      </p:sp>
      <p:sp>
        <p:nvSpPr>
          <p:cNvPr id="125" name="Google Shape;125;p4"/>
          <p:cNvSpPr txBox="1"/>
          <p:nvPr/>
        </p:nvSpPr>
        <p:spPr>
          <a:xfrm>
            <a:off x="7776383" y="572336"/>
            <a:ext cx="2800349"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20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lt1"/>
              </a:solidFill>
              <a:latin typeface="Calibri"/>
              <a:ea typeface="Calibri"/>
              <a:cs typeface="Calibri"/>
              <a:sym typeface="Calibri"/>
            </a:endParaRPr>
          </a:p>
        </p:txBody>
      </p:sp>
      <p:sp>
        <p:nvSpPr>
          <p:cNvPr id="126" name="Google Shape;126;p4"/>
          <p:cNvSpPr txBox="1"/>
          <p:nvPr>
            <p:ph type="title"/>
          </p:nvPr>
        </p:nvSpPr>
        <p:spPr>
          <a:xfrm>
            <a:off x="382588" y="0"/>
            <a:ext cx="5012372" cy="108016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Balthazar"/>
              <a:buNone/>
            </a:pPr>
            <a:r>
              <a:rPr b="1" lang="en-IN" sz="4000">
                <a:latin typeface="Balthazar"/>
                <a:ea typeface="Balthazar"/>
                <a:cs typeface="Balthazar"/>
                <a:sym typeface="Balthazar"/>
              </a:rPr>
              <a:t>Agenda:</a:t>
            </a:r>
            <a:endParaRPr b="1" sz="4000">
              <a:latin typeface="Balthazar"/>
              <a:ea typeface="Balthazar"/>
              <a:cs typeface="Balthazar"/>
              <a:sym typeface="Balthazar"/>
            </a:endParaRPr>
          </a:p>
        </p:txBody>
      </p:sp>
      <p:pic>
        <p:nvPicPr>
          <p:cNvPr id="127" name="Google Shape;127;p4"/>
          <p:cNvPicPr preferRelativeResize="0"/>
          <p:nvPr>
            <p:ph idx="2" type="pic"/>
          </p:nvPr>
        </p:nvPicPr>
        <p:blipFill rotWithShape="1">
          <a:blip r:embed="rId3">
            <a:alphaModFix/>
          </a:blip>
          <a:srcRect b="10519" l="0" r="0" t="10520"/>
          <a:stretch/>
        </p:blipFill>
        <p:spPr>
          <a:xfrm>
            <a:off x="7487920" y="1473200"/>
            <a:ext cx="4304348" cy="4154170"/>
          </a:xfrm>
          <a:prstGeom prst="rect">
            <a:avLst/>
          </a:prstGeom>
          <a:noFill/>
          <a:ln cap="sq" cmpd="sng" w="190500">
            <a:solidFill>
              <a:srgbClr val="C8C6BD"/>
            </a:solidFill>
            <a:prstDash val="solid"/>
            <a:miter lim="800000"/>
            <a:headEnd len="sm" w="sm" type="none"/>
            <a:tailEnd len="sm" w="sm" type="none"/>
          </a:ln>
          <a:effectLst>
            <a:outerShdw blurRad="254000" rotWithShape="0" algn="bl">
              <a:srgbClr val="000000">
                <a:alpha val="42745"/>
              </a:srgbClr>
            </a:outerShdw>
          </a:effectLst>
        </p:spPr>
      </p:pic>
      <p:pic>
        <p:nvPicPr>
          <p:cNvPr id="128" name="Google Shape;128;p4"/>
          <p:cNvPicPr preferRelativeResize="0"/>
          <p:nvPr/>
        </p:nvPicPr>
        <p:blipFill rotWithShape="1">
          <a:blip r:embed="rId4">
            <a:alphaModFix/>
          </a:blip>
          <a:srcRect b="0" l="0" r="0" t="0"/>
          <a:stretch/>
        </p:blipFill>
        <p:spPr>
          <a:xfrm>
            <a:off x="9912349" y="0"/>
            <a:ext cx="2279650" cy="1354137"/>
          </a:xfrm>
          <a:prstGeom prst="rect">
            <a:avLst/>
          </a:prstGeom>
          <a:noFill/>
          <a:ln>
            <a:noFill/>
          </a:ln>
        </p:spPr>
      </p:pic>
      <p:sp>
        <p:nvSpPr>
          <p:cNvPr id="129" name="Google Shape;129;p4"/>
          <p:cNvSpPr txBox="1"/>
          <p:nvPr>
            <p:ph idx="1" type="body"/>
          </p:nvPr>
        </p:nvSpPr>
        <p:spPr>
          <a:xfrm>
            <a:off x="396240" y="1080166"/>
            <a:ext cx="6604000" cy="512759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IN" sz="1800"/>
              <a:t>I. Introduction </a:t>
            </a:r>
            <a:endParaRPr sz="1800"/>
          </a:p>
          <a:p>
            <a:pPr indent="-285750" lvl="0" marL="285750" rtl="0" algn="l">
              <a:lnSpc>
                <a:spcPct val="90000"/>
              </a:lnSpc>
              <a:spcBef>
                <a:spcPts val="1000"/>
              </a:spcBef>
              <a:spcAft>
                <a:spcPts val="0"/>
              </a:spcAft>
              <a:buClr>
                <a:schemeClr val="dk1"/>
              </a:buClr>
              <a:buSzPts val="1600"/>
              <a:buFont typeface="Arial"/>
              <a:buChar char="•"/>
            </a:pPr>
            <a:r>
              <a:rPr lang="en-IN"/>
              <a:t>Project Overview</a:t>
            </a:r>
            <a:endParaRPr/>
          </a:p>
          <a:p>
            <a:pPr indent="-285750" lvl="0" marL="285750" rtl="0" algn="l">
              <a:lnSpc>
                <a:spcPct val="90000"/>
              </a:lnSpc>
              <a:spcBef>
                <a:spcPts val="1000"/>
              </a:spcBef>
              <a:spcAft>
                <a:spcPts val="0"/>
              </a:spcAft>
              <a:buClr>
                <a:schemeClr val="dk1"/>
              </a:buClr>
              <a:buSzPts val="1600"/>
              <a:buFont typeface="Arial"/>
              <a:buChar char="•"/>
            </a:pPr>
            <a:r>
              <a:rPr lang="en-IN"/>
              <a:t>End users</a:t>
            </a:r>
            <a:endParaRPr/>
          </a:p>
          <a:p>
            <a:pPr indent="0" lvl="0" marL="0" rtl="0" algn="l">
              <a:lnSpc>
                <a:spcPct val="90000"/>
              </a:lnSpc>
              <a:spcBef>
                <a:spcPts val="1000"/>
              </a:spcBef>
              <a:spcAft>
                <a:spcPts val="0"/>
              </a:spcAft>
              <a:buClr>
                <a:schemeClr val="dk1"/>
              </a:buClr>
              <a:buSzPts val="1800"/>
              <a:buNone/>
            </a:pPr>
            <a:r>
              <a:rPr b="1" lang="en-IN" sz="1800"/>
              <a:t>II. Data Preparation</a:t>
            </a:r>
            <a:endParaRPr/>
          </a:p>
          <a:p>
            <a:pPr indent="-285750" lvl="0" marL="285750" rtl="0" algn="l">
              <a:lnSpc>
                <a:spcPct val="90000"/>
              </a:lnSpc>
              <a:spcBef>
                <a:spcPts val="1000"/>
              </a:spcBef>
              <a:spcAft>
                <a:spcPts val="0"/>
              </a:spcAft>
              <a:buClr>
                <a:schemeClr val="dk1"/>
              </a:buClr>
              <a:buSzPts val="1600"/>
              <a:buFont typeface="Arial"/>
              <a:buChar char="•"/>
            </a:pPr>
            <a:r>
              <a:rPr b="1" lang="en-IN">
                <a:latin typeface="Calibri"/>
                <a:ea typeface="Calibri"/>
                <a:cs typeface="Calibri"/>
                <a:sym typeface="Calibri"/>
              </a:rPr>
              <a:t>Solution and value </a:t>
            </a:r>
            <a:endParaRPr>
              <a:latin typeface="Calibri"/>
              <a:ea typeface="Calibri"/>
              <a:cs typeface="Calibri"/>
              <a:sym typeface="Calibri"/>
            </a:endParaRPr>
          </a:p>
          <a:p>
            <a:pPr indent="-285750" lvl="0" marL="285750" rtl="0" algn="l">
              <a:lnSpc>
                <a:spcPct val="90000"/>
              </a:lnSpc>
              <a:spcBef>
                <a:spcPts val="1000"/>
              </a:spcBef>
              <a:spcAft>
                <a:spcPts val="0"/>
              </a:spcAft>
              <a:buClr>
                <a:schemeClr val="dk1"/>
              </a:buClr>
              <a:buSzPts val="1600"/>
              <a:buFont typeface="Arial"/>
              <a:buChar char="•"/>
            </a:pPr>
            <a:r>
              <a:rPr lang="en-IN"/>
              <a:t>Data Collection and Cleaning</a:t>
            </a:r>
            <a:endParaRPr/>
          </a:p>
          <a:p>
            <a:pPr indent="0" lvl="0" marL="0" rtl="0" algn="l">
              <a:lnSpc>
                <a:spcPct val="90000"/>
              </a:lnSpc>
              <a:spcBef>
                <a:spcPts val="1000"/>
              </a:spcBef>
              <a:spcAft>
                <a:spcPts val="0"/>
              </a:spcAft>
              <a:buClr>
                <a:schemeClr val="dk1"/>
              </a:buClr>
              <a:buSzPts val="1800"/>
              <a:buNone/>
            </a:pPr>
            <a:r>
              <a:rPr b="1" lang="en-IN" sz="1800"/>
              <a:t>III. Sentiment Analysis Models </a:t>
            </a:r>
            <a:endParaRPr sz="1800"/>
          </a:p>
          <a:p>
            <a:pPr indent="-285750" lvl="0" marL="285750" rtl="0" algn="l">
              <a:lnSpc>
                <a:spcPct val="90000"/>
              </a:lnSpc>
              <a:spcBef>
                <a:spcPts val="1000"/>
              </a:spcBef>
              <a:spcAft>
                <a:spcPts val="0"/>
              </a:spcAft>
              <a:buClr>
                <a:schemeClr val="dk1"/>
              </a:buClr>
              <a:buSzPts val="1600"/>
              <a:buFont typeface="Arial"/>
              <a:buChar char="•"/>
            </a:pPr>
            <a:r>
              <a:rPr lang="en-IN"/>
              <a:t>Model Selection and Training and technique</a:t>
            </a:r>
            <a:endParaRPr/>
          </a:p>
          <a:p>
            <a:pPr indent="0" lvl="0" marL="0" rtl="0" algn="l">
              <a:lnSpc>
                <a:spcPct val="90000"/>
              </a:lnSpc>
              <a:spcBef>
                <a:spcPts val="1000"/>
              </a:spcBef>
              <a:spcAft>
                <a:spcPts val="0"/>
              </a:spcAft>
              <a:buClr>
                <a:schemeClr val="dk1"/>
              </a:buClr>
              <a:buSzPts val="1800"/>
              <a:buNone/>
            </a:pPr>
            <a:r>
              <a:rPr b="1" lang="en-IN" sz="1800"/>
              <a:t>IV. Snap shots</a:t>
            </a:r>
            <a:endParaRPr sz="1800"/>
          </a:p>
          <a:p>
            <a:pPr indent="-285750" lvl="0" marL="285750" rtl="0" algn="l">
              <a:lnSpc>
                <a:spcPct val="90000"/>
              </a:lnSpc>
              <a:spcBef>
                <a:spcPts val="1000"/>
              </a:spcBef>
              <a:spcAft>
                <a:spcPts val="0"/>
              </a:spcAft>
              <a:buClr>
                <a:schemeClr val="dk1"/>
              </a:buClr>
              <a:buSzPts val="1600"/>
              <a:buFont typeface="Arial"/>
              <a:buChar char="•"/>
            </a:pPr>
            <a:r>
              <a:rPr lang="en-IN"/>
              <a:t>Model Performance Metrics</a:t>
            </a:r>
            <a:endParaRPr/>
          </a:p>
          <a:p>
            <a:pPr indent="-285750" lvl="0" marL="285750" rtl="0" algn="l">
              <a:lnSpc>
                <a:spcPct val="90000"/>
              </a:lnSpc>
              <a:spcBef>
                <a:spcPts val="1000"/>
              </a:spcBef>
              <a:spcAft>
                <a:spcPts val="0"/>
              </a:spcAft>
              <a:buClr>
                <a:schemeClr val="dk1"/>
              </a:buClr>
              <a:buSzPts val="1600"/>
              <a:buFont typeface="Arial"/>
              <a:buChar char="•"/>
            </a:pPr>
            <a:r>
              <a:rPr lang="en-IN"/>
              <a:t>Accuracy graph and charts</a:t>
            </a:r>
            <a:endParaRPr/>
          </a:p>
          <a:p>
            <a:pPr indent="0" lvl="0" marL="0" rtl="0" algn="l">
              <a:lnSpc>
                <a:spcPct val="90000"/>
              </a:lnSpc>
              <a:spcBef>
                <a:spcPts val="1000"/>
              </a:spcBef>
              <a:spcAft>
                <a:spcPts val="0"/>
              </a:spcAft>
              <a:buClr>
                <a:schemeClr val="dk1"/>
              </a:buClr>
              <a:buSzPts val="1800"/>
              <a:buNone/>
            </a:pPr>
            <a:r>
              <a:rPr b="1" lang="en-IN" sz="1800"/>
              <a:t>V. RESULTS</a:t>
            </a:r>
            <a:endParaRPr/>
          </a:p>
          <a:p>
            <a:pPr indent="-285750" lvl="0" marL="285750" rtl="0" algn="l">
              <a:lnSpc>
                <a:spcPct val="90000"/>
              </a:lnSpc>
              <a:spcBef>
                <a:spcPts val="1000"/>
              </a:spcBef>
              <a:spcAft>
                <a:spcPts val="0"/>
              </a:spcAft>
              <a:buClr>
                <a:schemeClr val="dk1"/>
              </a:buClr>
              <a:buSzPts val="1600"/>
              <a:buFont typeface="Arial"/>
              <a:buChar char="•"/>
            </a:pPr>
            <a:r>
              <a:rPr lang="en-IN"/>
              <a:t>PRIDICTION &amp; ANALYSIS</a:t>
            </a:r>
            <a:endParaRPr/>
          </a:p>
          <a:p>
            <a:pPr indent="-285750" lvl="0" marL="285750" rtl="0" algn="l">
              <a:lnSpc>
                <a:spcPct val="90000"/>
              </a:lnSpc>
              <a:spcBef>
                <a:spcPts val="1000"/>
              </a:spcBef>
              <a:spcAft>
                <a:spcPts val="0"/>
              </a:spcAft>
              <a:buClr>
                <a:schemeClr val="dk1"/>
              </a:buClr>
              <a:buSzPts val="1600"/>
              <a:buFont typeface="Arial"/>
              <a:buChar char="•"/>
            </a:pPr>
            <a:r>
              <a:rPr lang="en-IN"/>
              <a:t>LINKS.</a:t>
            </a:r>
            <a:endParaRPr/>
          </a:p>
          <a:p>
            <a:pPr indent="0" lvl="0" marL="0" rtl="0" algn="l">
              <a:lnSpc>
                <a:spcPct val="90000"/>
              </a:lnSpc>
              <a:spcBef>
                <a:spcPts val="1000"/>
              </a:spcBef>
              <a:spcAft>
                <a:spcPts val="0"/>
              </a:spcAft>
              <a:buClr>
                <a:schemeClr val="dk1"/>
              </a:buClr>
              <a:buSzPts val="1600"/>
              <a:buNone/>
            </a:pPr>
            <a:r>
              <a:t/>
            </a:r>
            <a:endParaRPr b="1"/>
          </a:p>
          <a:p>
            <a:pPr indent="0" lvl="0" marL="0" rtl="0" algn="l">
              <a:lnSpc>
                <a:spcPct val="90000"/>
              </a:lnSpc>
              <a:spcBef>
                <a:spcPts val="1000"/>
              </a:spcBef>
              <a:spcAft>
                <a:spcPts val="0"/>
              </a:spcAft>
              <a:buClr>
                <a:schemeClr val="dk1"/>
              </a:buClr>
              <a:buSzPts val="1600"/>
              <a:buNone/>
            </a:pPr>
            <a:r>
              <a:t/>
            </a:r>
            <a:endParaRPr/>
          </a:p>
          <a:p>
            <a:pPr indent="0" lvl="0" marL="0" rtl="0" algn="l">
              <a:lnSpc>
                <a:spcPct val="90000"/>
              </a:lnSpc>
              <a:spcBef>
                <a:spcPts val="1000"/>
              </a:spcBef>
              <a:spcAft>
                <a:spcPts val="0"/>
              </a:spcAft>
              <a:buClr>
                <a:schemeClr val="dk1"/>
              </a:buClr>
              <a:buSzPts val="1600"/>
              <a:buNone/>
            </a:pPr>
            <a:r>
              <a:t/>
            </a:r>
            <a:endParaRPr/>
          </a:p>
          <a:p>
            <a:pPr indent="0" lvl="0" marL="0" rtl="0" algn="l">
              <a:lnSpc>
                <a:spcPct val="90000"/>
              </a:lnSpc>
              <a:spcBef>
                <a:spcPts val="1000"/>
              </a:spcBef>
              <a:spcAft>
                <a:spcPts val="0"/>
              </a:spcAft>
              <a:buClr>
                <a:schemeClr val="dk1"/>
              </a:buClr>
              <a:buSzPts val="1600"/>
              <a:buNone/>
            </a:pPr>
            <a:r>
              <a:rPr b="1" lang="en-IN"/>
              <a:t> </a:t>
            </a:r>
            <a:br>
              <a:rPr lang="en-IN"/>
            </a:br>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nvSpPr>
        <p:spPr>
          <a:xfrm>
            <a:off x="3550721" y="1692217"/>
            <a:ext cx="3800105" cy="3835126"/>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2000"/>
              <a:buFont typeface="Noto Sans Symbols"/>
              <a:buNone/>
            </a:pPr>
            <a:r>
              <a:t/>
            </a:r>
            <a:endParaRPr b="1" sz="2000">
              <a:solidFill>
                <a:schemeClr val="dk1"/>
              </a:solidFill>
              <a:latin typeface="Times New Roman"/>
              <a:ea typeface="Times New Roman"/>
              <a:cs typeface="Times New Roman"/>
              <a:sym typeface="Times New Roman"/>
            </a:endParaRPr>
          </a:p>
        </p:txBody>
      </p:sp>
      <p:sp>
        <p:nvSpPr>
          <p:cNvPr id="136" name="Google Shape;136;p5"/>
          <p:cNvSpPr txBox="1"/>
          <p:nvPr/>
        </p:nvSpPr>
        <p:spPr>
          <a:xfrm>
            <a:off x="9067800" y="6364273"/>
            <a:ext cx="24046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lt1"/>
                </a:solidFill>
                <a:latin typeface="Calibri"/>
                <a:ea typeface="Calibri"/>
                <a:cs typeface="Calibri"/>
                <a:sym typeface="Calibri"/>
              </a:rPr>
              <a:t>www.cambridge.edu.in</a:t>
            </a:r>
            <a:endParaRPr/>
          </a:p>
        </p:txBody>
      </p:sp>
      <p:sp>
        <p:nvSpPr>
          <p:cNvPr id="137" name="Google Shape;137;p5"/>
          <p:cNvSpPr txBox="1"/>
          <p:nvPr/>
        </p:nvSpPr>
        <p:spPr>
          <a:xfrm>
            <a:off x="502023" y="6457194"/>
            <a:ext cx="6308707" cy="276411"/>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1800"/>
              <a:buFont typeface="Calibri"/>
              <a:buNone/>
            </a:pPr>
            <a:r>
              <a:rPr b="1" i="1" lang="en-IN" sz="1800">
                <a:solidFill>
                  <a:schemeClr val="lt1"/>
                </a:solidFill>
                <a:latin typeface="Calibri"/>
                <a:ea typeface="Calibri"/>
                <a:cs typeface="Calibri"/>
                <a:sym typeface="Calibri"/>
              </a:rPr>
              <a:t>Department of</a:t>
            </a:r>
            <a:r>
              <a:rPr b="1" lang="en-IN" sz="1800">
                <a:solidFill>
                  <a:schemeClr val="lt1"/>
                </a:solidFill>
                <a:latin typeface="Calibri"/>
                <a:ea typeface="Calibri"/>
                <a:cs typeface="Calibri"/>
                <a:sym typeface="Calibri"/>
              </a:rPr>
              <a:t> Computer Science &amp; Engineering</a:t>
            </a:r>
            <a:endParaRPr b="1" sz="1800">
              <a:solidFill>
                <a:schemeClr val="lt1"/>
              </a:solidFill>
              <a:latin typeface="Calibri"/>
              <a:ea typeface="Calibri"/>
              <a:cs typeface="Calibri"/>
              <a:sym typeface="Calibri"/>
            </a:endParaRPr>
          </a:p>
        </p:txBody>
      </p:sp>
      <p:sp>
        <p:nvSpPr>
          <p:cNvPr id="138" name="Google Shape;138;p5"/>
          <p:cNvSpPr txBox="1"/>
          <p:nvPr>
            <p:ph type="ctrTitle"/>
          </p:nvPr>
        </p:nvSpPr>
        <p:spPr>
          <a:xfrm>
            <a:off x="57709" y="282432"/>
            <a:ext cx="6499409" cy="78927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Balthazar"/>
              <a:buNone/>
            </a:pPr>
            <a:r>
              <a:rPr b="1" lang="en-IN" sz="3600">
                <a:latin typeface="Balthazar"/>
                <a:ea typeface="Balthazar"/>
                <a:cs typeface="Balthazar"/>
                <a:sym typeface="Balthazar"/>
              </a:rPr>
              <a:t>PROJECT</a:t>
            </a:r>
            <a:r>
              <a:rPr b="1" i="1" lang="en-IN" sz="3600">
                <a:latin typeface="Balthazar"/>
                <a:ea typeface="Balthazar"/>
                <a:cs typeface="Balthazar"/>
                <a:sym typeface="Balthazar"/>
              </a:rPr>
              <a:t> </a:t>
            </a:r>
            <a:r>
              <a:rPr b="1" lang="en-IN" sz="3600">
                <a:latin typeface="Balthazar"/>
                <a:ea typeface="Balthazar"/>
                <a:cs typeface="Balthazar"/>
                <a:sym typeface="Balthazar"/>
              </a:rPr>
              <a:t>OVERVIEW</a:t>
            </a:r>
            <a:endParaRPr b="1" sz="3600">
              <a:latin typeface="Balthazar"/>
              <a:ea typeface="Balthazar"/>
              <a:cs typeface="Balthazar"/>
              <a:sym typeface="Balthazar"/>
            </a:endParaRPr>
          </a:p>
        </p:txBody>
      </p:sp>
      <p:sp>
        <p:nvSpPr>
          <p:cNvPr id="139" name="Google Shape;139;p5"/>
          <p:cNvSpPr/>
          <p:nvPr/>
        </p:nvSpPr>
        <p:spPr>
          <a:xfrm>
            <a:off x="0" y="6286500"/>
            <a:ext cx="12192000" cy="571500"/>
          </a:xfrm>
          <a:prstGeom prst="rect">
            <a:avLst/>
          </a:prstGeom>
          <a:solidFill>
            <a:srgbClr val="000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IN" sz="1800">
                <a:solidFill>
                  <a:schemeClr val="lt1"/>
                </a:solidFill>
                <a:latin typeface="Calibri"/>
                <a:ea typeface="Calibri"/>
                <a:cs typeface="Calibri"/>
                <a:sym typeface="Calibri"/>
              </a:rPr>
              <a:t>	Artificial intelligence  - IBM</a:t>
            </a:r>
            <a:endParaRPr b="1" sz="1800">
              <a:solidFill>
                <a:schemeClr val="lt1"/>
              </a:solidFill>
              <a:latin typeface="Calibri"/>
              <a:ea typeface="Calibri"/>
              <a:cs typeface="Calibri"/>
              <a:sym typeface="Calibri"/>
            </a:endParaRPr>
          </a:p>
        </p:txBody>
      </p:sp>
      <p:sp>
        <p:nvSpPr>
          <p:cNvPr id="140" name="Google Shape;140;p5"/>
          <p:cNvSpPr/>
          <p:nvPr/>
        </p:nvSpPr>
        <p:spPr>
          <a:xfrm flipH="1" rot="10800000">
            <a:off x="718109" y="1220267"/>
            <a:ext cx="5665223" cy="45719"/>
          </a:xfrm>
          <a:prstGeom prst="rect">
            <a:avLst/>
          </a:prstGeom>
          <a:solidFill>
            <a:srgbClr val="00A1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5"/>
          <p:cNvSpPr txBox="1"/>
          <p:nvPr/>
        </p:nvSpPr>
        <p:spPr>
          <a:xfrm>
            <a:off x="207382" y="1354137"/>
            <a:ext cx="11491055"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Arimo"/>
                <a:ea typeface="Arimo"/>
                <a:cs typeface="Arimo"/>
                <a:sym typeface="Arimo"/>
              </a:rPr>
              <a:t>The "Sentiment Analysis of Restaurant Reviews" project is designed to leverage Natural Language Processing (NLP) and machine learning techniques to extract valuable insights from customer reviews of restaurants. By analyzing the sentiment expressed in these reviews, we aim to help restaurant owners and managers better understand customer satisfaction, identify areas for improvement, and make data-driven decisions to enhance their services.</a:t>
            </a:r>
            <a:endParaRPr b="1" sz="2000">
              <a:solidFill>
                <a:schemeClr val="dk1"/>
              </a:solidFill>
              <a:latin typeface="Arial Rounded"/>
              <a:ea typeface="Arial Rounded"/>
              <a:cs typeface="Arial Rounded"/>
              <a:sym typeface="Arial Rounded"/>
            </a:endParaRPr>
          </a:p>
          <a:p>
            <a:pPr indent="0" lvl="0" marL="0" marR="0" rtl="0" algn="l">
              <a:spcBef>
                <a:spcPts val="0"/>
              </a:spcBef>
              <a:spcAft>
                <a:spcPts val="0"/>
              </a:spcAft>
              <a:buNone/>
            </a:pPr>
            <a:r>
              <a:rPr b="1" lang="en-IN" sz="2800">
                <a:solidFill>
                  <a:schemeClr val="dk1"/>
                </a:solidFill>
                <a:latin typeface="Balthazar"/>
                <a:ea typeface="Balthazar"/>
                <a:cs typeface="Balthazar"/>
                <a:sym typeface="Balthazar"/>
              </a:rPr>
              <a:t>Scope</a:t>
            </a:r>
            <a:r>
              <a:rPr b="1" lang="en-IN" sz="3200">
                <a:solidFill>
                  <a:schemeClr val="dk1"/>
                </a:solidFill>
                <a:latin typeface="Arial Rounded"/>
                <a:ea typeface="Arial Rounded"/>
                <a:cs typeface="Arial Rounded"/>
                <a:sym typeface="Arial Rounded"/>
              </a:rPr>
              <a:t>:</a:t>
            </a:r>
            <a:endParaRPr b="1" sz="2000">
              <a:solidFill>
                <a:schemeClr val="dk1"/>
              </a:solidFill>
              <a:latin typeface="Arial Rounded"/>
              <a:ea typeface="Arial Rounded"/>
              <a:cs typeface="Arial Rounded"/>
              <a:sym typeface="Arial Rounded"/>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This project will focus on the analysis of restaurant reviews gathered from popular online review platforms such as Yelp, TripAdvisor, and Google Reviews. The sentiment analysis model will be developed using state-of-the-art NLP techniques and machine learning algorithms. The project will not involve sentiment analysis of other types of text data beyond restaurant reviews.</a:t>
            </a:r>
            <a:endParaRPr/>
          </a:p>
          <a:p>
            <a:pPr indent="0" lvl="0" marL="0" marR="0" rtl="0" algn="l">
              <a:spcBef>
                <a:spcPts val="0"/>
              </a:spcBef>
              <a:spcAft>
                <a:spcPts val="0"/>
              </a:spcAft>
              <a:buNone/>
            </a:pPr>
            <a:r>
              <a:rPr b="1" lang="en-IN" sz="2800">
                <a:solidFill>
                  <a:schemeClr val="dk1"/>
                </a:solidFill>
                <a:latin typeface="Balthazar"/>
                <a:ea typeface="Balthazar"/>
                <a:cs typeface="Balthazar"/>
                <a:sym typeface="Balthazar"/>
              </a:rPr>
              <a:t>Objectives</a:t>
            </a:r>
            <a:r>
              <a:rPr b="1" lang="en-IN" sz="2000">
                <a:solidFill>
                  <a:schemeClr val="dk1"/>
                </a:solidFill>
                <a:latin typeface="Arial Rounded"/>
                <a:ea typeface="Arial Rounded"/>
                <a:cs typeface="Arial Rounded"/>
                <a:sym typeface="Arial Rounded"/>
              </a:rPr>
              <a:t>:</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Develop a sentiment analysis model capable of categorizing restaurant reviews into positive, negative, or neutral sentiments.</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Gather and preprocess a large dataset of restaurant reviews from various online sources.</a:t>
            </a:r>
            <a:endParaRPr/>
          </a:p>
          <a:p>
            <a:pPr indent="0" lvl="0" marL="0" marR="0" rtl="0" algn="l">
              <a:spcBef>
                <a:spcPts val="0"/>
              </a:spcBef>
              <a:spcAft>
                <a:spcPts val="0"/>
              </a:spcAft>
              <a:buNone/>
            </a:pPr>
            <a:r>
              <a:t/>
            </a:r>
            <a:endParaRPr b="1" sz="2000">
              <a:solidFill>
                <a:schemeClr val="dk1"/>
              </a:solidFill>
              <a:latin typeface="Arial Rounded"/>
              <a:ea typeface="Arial Rounded"/>
              <a:cs typeface="Arial Rounded"/>
              <a:sym typeface="Arial Rounded"/>
            </a:endParaRPr>
          </a:p>
        </p:txBody>
      </p:sp>
      <p:pic>
        <p:nvPicPr>
          <p:cNvPr id="142" name="Google Shape;142;p5"/>
          <p:cNvPicPr preferRelativeResize="0"/>
          <p:nvPr/>
        </p:nvPicPr>
        <p:blipFill rotWithShape="1">
          <a:blip r:embed="rId3">
            <a:alphaModFix/>
          </a:blip>
          <a:srcRect b="0" l="0" r="0" t="0"/>
          <a:stretch/>
        </p:blipFill>
        <p:spPr>
          <a:xfrm>
            <a:off x="9912349" y="0"/>
            <a:ext cx="2279650" cy="1354137"/>
          </a:xfrm>
          <a:prstGeom prst="rect">
            <a:avLst/>
          </a:prstGeom>
          <a:noFill/>
          <a:ln>
            <a:noFill/>
          </a:ln>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descr="https://vectorified.com/images/end-user-icon-1.jpg" id="148" name="Google Shape;148;p6"/>
          <p:cNvPicPr preferRelativeResize="0"/>
          <p:nvPr/>
        </p:nvPicPr>
        <p:blipFill rotWithShape="1">
          <a:blip r:embed="rId3">
            <a:alphaModFix/>
          </a:blip>
          <a:srcRect b="0" l="0" r="0" t="0"/>
          <a:stretch/>
        </p:blipFill>
        <p:spPr>
          <a:xfrm>
            <a:off x="8930639" y="3025140"/>
            <a:ext cx="3261359" cy="3261359"/>
          </a:xfrm>
          <a:prstGeom prst="rect">
            <a:avLst/>
          </a:prstGeom>
          <a:gradFill>
            <a:gsLst>
              <a:gs pos="0">
                <a:schemeClr val="dk1"/>
              </a:gs>
              <a:gs pos="60000">
                <a:schemeClr val="dk1"/>
              </a:gs>
              <a:gs pos="100000">
                <a:srgbClr val="656565"/>
              </a:gs>
            </a:gsLst>
            <a:lin ang="16200000" scaled="0"/>
          </a:gradFill>
          <a:ln cap="flat" cmpd="sng" w="9525">
            <a:solidFill>
              <a:schemeClr val="dk1"/>
            </a:solidFill>
            <a:prstDash val="solid"/>
            <a:round/>
            <a:headEnd len="sm" w="sm" type="none"/>
            <a:tailEnd len="sm" w="sm" type="none"/>
          </a:ln>
          <a:effectLst>
            <a:outerShdw blurRad="65500" rotWithShape="0" dir="5400000" dist="38100">
              <a:srgbClr val="000000">
                <a:alpha val="40000"/>
              </a:srgbClr>
            </a:outerShdw>
          </a:effectLst>
        </p:spPr>
      </p:pic>
      <p:sp>
        <p:nvSpPr>
          <p:cNvPr id="149" name="Google Shape;149;p6"/>
          <p:cNvSpPr txBox="1"/>
          <p:nvPr/>
        </p:nvSpPr>
        <p:spPr>
          <a:xfrm>
            <a:off x="3550721" y="1703294"/>
            <a:ext cx="3800105" cy="3835126"/>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2000"/>
              <a:buFont typeface="Noto Sans Symbols"/>
              <a:buNone/>
            </a:pPr>
            <a:r>
              <a:t/>
            </a:r>
            <a:endParaRPr b="1" sz="2000">
              <a:solidFill>
                <a:schemeClr val="dk1"/>
              </a:solidFill>
              <a:latin typeface="Times New Roman"/>
              <a:ea typeface="Times New Roman"/>
              <a:cs typeface="Times New Roman"/>
              <a:sym typeface="Times New Roman"/>
            </a:endParaRPr>
          </a:p>
        </p:txBody>
      </p:sp>
      <p:sp>
        <p:nvSpPr>
          <p:cNvPr id="150" name="Google Shape;150;p6"/>
          <p:cNvSpPr/>
          <p:nvPr/>
        </p:nvSpPr>
        <p:spPr>
          <a:xfrm>
            <a:off x="0" y="6286500"/>
            <a:ext cx="12192000" cy="571500"/>
          </a:xfrm>
          <a:prstGeom prst="rect">
            <a:avLst/>
          </a:prstGeom>
          <a:solidFill>
            <a:srgbClr val="000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IN" sz="1800">
                <a:solidFill>
                  <a:schemeClr val="lt1"/>
                </a:solidFill>
                <a:latin typeface="Calibri"/>
                <a:ea typeface="Calibri"/>
                <a:cs typeface="Calibri"/>
                <a:sym typeface="Calibri"/>
              </a:rPr>
              <a:t>	Artificial intelligence  - IBM</a:t>
            </a:r>
            <a:endParaRPr/>
          </a:p>
        </p:txBody>
      </p:sp>
      <p:sp>
        <p:nvSpPr>
          <p:cNvPr id="151" name="Google Shape;151;p6"/>
          <p:cNvSpPr txBox="1"/>
          <p:nvPr/>
        </p:nvSpPr>
        <p:spPr>
          <a:xfrm>
            <a:off x="502023" y="6457194"/>
            <a:ext cx="6308707" cy="276411"/>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Calibri"/>
              <a:buNone/>
            </a:pPr>
            <a:r>
              <a:t/>
            </a:r>
            <a:endParaRPr b="1" sz="1800">
              <a:solidFill>
                <a:schemeClr val="lt1"/>
              </a:solidFill>
              <a:latin typeface="Calibri"/>
              <a:ea typeface="Calibri"/>
              <a:cs typeface="Calibri"/>
              <a:sym typeface="Calibri"/>
            </a:endParaRPr>
          </a:p>
        </p:txBody>
      </p:sp>
      <p:pic>
        <p:nvPicPr>
          <p:cNvPr id="152" name="Google Shape;152;p6"/>
          <p:cNvPicPr preferRelativeResize="0"/>
          <p:nvPr/>
        </p:nvPicPr>
        <p:blipFill rotWithShape="1">
          <a:blip r:embed="rId4">
            <a:alphaModFix/>
          </a:blip>
          <a:srcRect b="0" l="0" r="0" t="0"/>
          <a:stretch/>
        </p:blipFill>
        <p:spPr>
          <a:xfrm>
            <a:off x="9912349" y="0"/>
            <a:ext cx="2279650" cy="1354137"/>
          </a:xfrm>
          <a:prstGeom prst="rect">
            <a:avLst/>
          </a:prstGeom>
          <a:noFill/>
          <a:ln>
            <a:noFill/>
          </a:ln>
        </p:spPr>
      </p:pic>
      <p:sp>
        <p:nvSpPr>
          <p:cNvPr id="153" name="Google Shape;153;p6"/>
          <p:cNvSpPr txBox="1"/>
          <p:nvPr>
            <p:ph type="title"/>
          </p:nvPr>
        </p:nvSpPr>
        <p:spPr>
          <a:xfrm>
            <a:off x="0" y="28575"/>
            <a:ext cx="10515600" cy="9671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Balthazar"/>
              <a:buNone/>
            </a:pPr>
            <a:r>
              <a:rPr b="1" lang="en-IN">
                <a:latin typeface="Balthazar"/>
                <a:ea typeface="Balthazar"/>
                <a:cs typeface="Balthazar"/>
                <a:sym typeface="Balthazar"/>
              </a:rPr>
              <a:t>Who are the “END USER”</a:t>
            </a:r>
            <a:r>
              <a:rPr lang="en-IN"/>
              <a:t>:</a:t>
            </a:r>
            <a:endParaRPr/>
          </a:p>
        </p:txBody>
      </p:sp>
      <p:sp>
        <p:nvSpPr>
          <p:cNvPr id="154" name="Google Shape;154;p6"/>
          <p:cNvSpPr txBox="1"/>
          <p:nvPr>
            <p:ph idx="1" type="body"/>
          </p:nvPr>
        </p:nvSpPr>
        <p:spPr>
          <a:xfrm>
            <a:off x="192973" y="863600"/>
            <a:ext cx="10515600" cy="530352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1" i="1" lang="en-IN" sz="2000"/>
              <a:t>Primary End Users</a:t>
            </a:r>
            <a:r>
              <a:rPr b="1" lang="en-IN" sz="2000"/>
              <a:t>:</a:t>
            </a:r>
            <a:endParaRPr/>
          </a:p>
          <a:p>
            <a:pPr indent="0" lvl="0" marL="0" rtl="0" algn="l">
              <a:lnSpc>
                <a:spcPct val="90000"/>
              </a:lnSpc>
              <a:spcBef>
                <a:spcPts val="1000"/>
              </a:spcBef>
              <a:spcAft>
                <a:spcPts val="0"/>
              </a:spcAft>
              <a:buClr>
                <a:schemeClr val="dk1"/>
              </a:buClr>
              <a:buSzPts val="2000"/>
              <a:buNone/>
            </a:pPr>
            <a:r>
              <a:rPr b="1" lang="en-IN" sz="2000">
                <a:latin typeface="Arimo"/>
                <a:ea typeface="Arimo"/>
                <a:cs typeface="Arimo"/>
                <a:sym typeface="Arimo"/>
              </a:rPr>
              <a:t>  </a:t>
            </a:r>
            <a:r>
              <a:rPr b="1" lang="en-IN" sz="2000">
                <a:solidFill>
                  <a:srgbClr val="2E75B5"/>
                </a:solidFill>
                <a:latin typeface="Arimo"/>
                <a:ea typeface="Arimo"/>
                <a:cs typeface="Arimo"/>
                <a:sym typeface="Arimo"/>
              </a:rPr>
              <a:t>Restaurant Owners and Managers:</a:t>
            </a:r>
            <a:endParaRPr/>
          </a:p>
          <a:p>
            <a:pPr indent="-228600" lvl="0" marL="228600" rtl="0" algn="l">
              <a:lnSpc>
                <a:spcPct val="90000"/>
              </a:lnSpc>
              <a:spcBef>
                <a:spcPts val="1000"/>
              </a:spcBef>
              <a:spcAft>
                <a:spcPts val="0"/>
              </a:spcAft>
              <a:buClr>
                <a:schemeClr val="dk1"/>
              </a:buClr>
              <a:buSzPts val="2000"/>
              <a:buFont typeface="Noto Sans Symbols"/>
              <a:buChar char="✔"/>
            </a:pPr>
            <a:r>
              <a:rPr lang="en-IN" sz="2000">
                <a:latin typeface="Arimo"/>
                <a:ea typeface="Arimo"/>
                <a:cs typeface="Arimo"/>
                <a:sym typeface="Arimo"/>
              </a:rPr>
              <a:t>Identify specific areas for improvement based on customer feedback.</a:t>
            </a:r>
            <a:endParaRPr/>
          </a:p>
          <a:p>
            <a:pPr indent="-228600" lvl="0" marL="228600" rtl="0" algn="l">
              <a:lnSpc>
                <a:spcPct val="90000"/>
              </a:lnSpc>
              <a:spcBef>
                <a:spcPts val="1000"/>
              </a:spcBef>
              <a:spcAft>
                <a:spcPts val="0"/>
              </a:spcAft>
              <a:buClr>
                <a:schemeClr val="dk1"/>
              </a:buClr>
              <a:buSzPts val="2000"/>
              <a:buFont typeface="Noto Sans Symbols"/>
              <a:buChar char="✔"/>
            </a:pPr>
            <a:r>
              <a:rPr lang="en-IN" sz="2000">
                <a:latin typeface="Arimo"/>
                <a:ea typeface="Arimo"/>
                <a:cs typeface="Arimo"/>
                <a:sym typeface="Arimo"/>
              </a:rPr>
              <a:t>Track performance over time and respond to emerging trends.</a:t>
            </a:r>
            <a:endParaRPr/>
          </a:p>
          <a:p>
            <a:pPr indent="-228600" lvl="0" marL="228600" rtl="0" algn="l">
              <a:lnSpc>
                <a:spcPct val="90000"/>
              </a:lnSpc>
              <a:spcBef>
                <a:spcPts val="1000"/>
              </a:spcBef>
              <a:spcAft>
                <a:spcPts val="0"/>
              </a:spcAft>
              <a:buClr>
                <a:schemeClr val="dk1"/>
              </a:buClr>
              <a:buSzPts val="2000"/>
              <a:buChar char="•"/>
            </a:pPr>
            <a:r>
              <a:rPr b="1" i="1" lang="en-IN" sz="2000"/>
              <a:t>Secondary End Users</a:t>
            </a:r>
            <a:r>
              <a:rPr b="1" lang="en-IN" sz="2000"/>
              <a:t>:</a:t>
            </a:r>
            <a:endParaRPr/>
          </a:p>
          <a:p>
            <a:pPr indent="0" lvl="0" marL="0" rtl="0" algn="l">
              <a:lnSpc>
                <a:spcPct val="90000"/>
              </a:lnSpc>
              <a:spcBef>
                <a:spcPts val="1000"/>
              </a:spcBef>
              <a:spcAft>
                <a:spcPts val="0"/>
              </a:spcAft>
              <a:buClr>
                <a:srgbClr val="2E75B5"/>
              </a:buClr>
              <a:buSzPts val="2000"/>
              <a:buNone/>
            </a:pPr>
            <a:r>
              <a:rPr b="1" lang="en-IN" sz="2000">
                <a:solidFill>
                  <a:srgbClr val="2E75B5"/>
                </a:solidFill>
                <a:latin typeface="Arimo"/>
                <a:ea typeface="Arimo"/>
                <a:cs typeface="Arimo"/>
                <a:sym typeface="Arimo"/>
              </a:rPr>
              <a:t>  Customers</a:t>
            </a:r>
            <a:r>
              <a:rPr b="1" lang="en-IN" sz="2000">
                <a:solidFill>
                  <a:srgbClr val="2E75B5"/>
                </a:solidFill>
              </a:rPr>
              <a:t>:</a:t>
            </a:r>
            <a:endParaRPr sz="2000">
              <a:solidFill>
                <a:srgbClr val="2E75B5"/>
              </a:solidFill>
            </a:endParaRPr>
          </a:p>
          <a:p>
            <a:pPr indent="-228600" lvl="0" marL="228600" rtl="0" algn="l">
              <a:lnSpc>
                <a:spcPct val="90000"/>
              </a:lnSpc>
              <a:spcBef>
                <a:spcPts val="1000"/>
              </a:spcBef>
              <a:spcAft>
                <a:spcPts val="0"/>
              </a:spcAft>
              <a:buClr>
                <a:schemeClr val="dk1"/>
              </a:buClr>
              <a:buSzPts val="2000"/>
              <a:buFont typeface="Noto Sans Symbols"/>
              <a:buChar char="✔"/>
            </a:pPr>
            <a:r>
              <a:rPr lang="en-IN" sz="2000"/>
              <a:t>Indirectly benefit from improved restaurant experiences as a result of the feedback-driven enhancements.</a:t>
            </a:r>
            <a:endParaRPr/>
          </a:p>
          <a:p>
            <a:pPr indent="-228600" lvl="0" marL="228600" rtl="0" algn="l">
              <a:lnSpc>
                <a:spcPct val="90000"/>
              </a:lnSpc>
              <a:spcBef>
                <a:spcPts val="1000"/>
              </a:spcBef>
              <a:spcAft>
                <a:spcPts val="0"/>
              </a:spcAft>
              <a:buClr>
                <a:schemeClr val="dk1"/>
              </a:buClr>
              <a:buSzPts val="2000"/>
              <a:buFont typeface="Noto Sans Symbols"/>
              <a:buChar char="✔"/>
            </a:pPr>
            <a:r>
              <a:rPr lang="en-IN" sz="2000"/>
              <a:t>May have access to aggregated restaurant sentiment data for making informed dining choices.</a:t>
            </a:r>
            <a:endParaRPr/>
          </a:p>
          <a:p>
            <a:pPr indent="-228600" lvl="0" marL="228600" rtl="0" algn="l">
              <a:lnSpc>
                <a:spcPct val="90000"/>
              </a:lnSpc>
              <a:spcBef>
                <a:spcPts val="1000"/>
              </a:spcBef>
              <a:spcAft>
                <a:spcPts val="0"/>
              </a:spcAft>
              <a:buClr>
                <a:schemeClr val="dk1"/>
              </a:buClr>
              <a:buSzPts val="2000"/>
              <a:buChar char="•"/>
            </a:pPr>
            <a:r>
              <a:rPr b="1" lang="en-IN" sz="2000"/>
              <a:t>Marketing Teams</a:t>
            </a:r>
            <a:endParaRPr/>
          </a:p>
          <a:p>
            <a:pPr indent="-228600" lvl="0" marL="228600" rtl="0" algn="l">
              <a:lnSpc>
                <a:spcPct val="90000"/>
              </a:lnSpc>
              <a:spcBef>
                <a:spcPts val="1000"/>
              </a:spcBef>
              <a:spcAft>
                <a:spcPts val="0"/>
              </a:spcAft>
              <a:buClr>
                <a:schemeClr val="dk1"/>
              </a:buClr>
              <a:buSzPts val="2000"/>
              <a:buChar char="•"/>
            </a:pPr>
            <a:r>
              <a:rPr b="1" lang="en-IN" sz="2000"/>
              <a:t>Investors and Stakeholders</a:t>
            </a:r>
            <a:endParaRPr/>
          </a:p>
          <a:p>
            <a:pPr indent="-228600" lvl="0" marL="228600" rtl="0" algn="l">
              <a:lnSpc>
                <a:spcPct val="90000"/>
              </a:lnSpc>
              <a:spcBef>
                <a:spcPts val="1000"/>
              </a:spcBef>
              <a:spcAft>
                <a:spcPts val="0"/>
              </a:spcAft>
              <a:buClr>
                <a:schemeClr val="dk1"/>
              </a:buClr>
              <a:buSzPts val="2000"/>
              <a:buChar char="•"/>
            </a:pPr>
            <a:r>
              <a:rPr b="1" lang="en-IN" sz="2000"/>
              <a:t>Food Critics and Bloggers</a:t>
            </a:r>
            <a:endParaRPr/>
          </a:p>
          <a:p>
            <a:pPr indent="-228600" lvl="0" marL="228600" rtl="0" algn="l">
              <a:lnSpc>
                <a:spcPct val="90000"/>
              </a:lnSpc>
              <a:spcBef>
                <a:spcPts val="1000"/>
              </a:spcBef>
              <a:spcAft>
                <a:spcPts val="0"/>
              </a:spcAft>
              <a:buClr>
                <a:schemeClr val="dk1"/>
              </a:buClr>
              <a:buSzPts val="2000"/>
              <a:buChar char="•"/>
            </a:pPr>
            <a:r>
              <a:rPr b="1" lang="en-IN" sz="2000"/>
              <a:t>Regulatory Authorities</a:t>
            </a:r>
            <a:endParaRPr sz="2000"/>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p:nvPr/>
        </p:nvSpPr>
        <p:spPr>
          <a:xfrm>
            <a:off x="0" y="6286500"/>
            <a:ext cx="12192000" cy="571500"/>
          </a:xfrm>
          <a:prstGeom prst="rect">
            <a:avLst/>
          </a:prstGeom>
          <a:solidFill>
            <a:srgbClr val="000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IN" sz="1800">
                <a:solidFill>
                  <a:schemeClr val="lt1"/>
                </a:solidFill>
                <a:latin typeface="Calibri"/>
                <a:ea typeface="Calibri"/>
                <a:cs typeface="Calibri"/>
                <a:sym typeface="Calibri"/>
              </a:rPr>
              <a:t>	Artificial intelligence  - IBM</a:t>
            </a:r>
            <a:endParaRPr b="1" sz="1800">
              <a:solidFill>
                <a:schemeClr val="lt1"/>
              </a:solidFill>
              <a:latin typeface="Calibri"/>
              <a:ea typeface="Calibri"/>
              <a:cs typeface="Calibri"/>
              <a:sym typeface="Calibri"/>
            </a:endParaRPr>
          </a:p>
        </p:txBody>
      </p:sp>
      <p:sp>
        <p:nvSpPr>
          <p:cNvPr id="161" name="Google Shape;161;p7"/>
          <p:cNvSpPr/>
          <p:nvPr/>
        </p:nvSpPr>
        <p:spPr>
          <a:xfrm flipH="1" rot="10800000">
            <a:off x="336348" y="831981"/>
            <a:ext cx="7892717" cy="54385"/>
          </a:xfrm>
          <a:prstGeom prst="rect">
            <a:avLst/>
          </a:prstGeom>
          <a:solidFill>
            <a:srgbClr val="00A1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7"/>
          <p:cNvSpPr txBox="1"/>
          <p:nvPr/>
        </p:nvSpPr>
        <p:spPr>
          <a:xfrm>
            <a:off x="95283" y="977804"/>
            <a:ext cx="11697317" cy="56015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IN" sz="2800">
                <a:solidFill>
                  <a:srgbClr val="2E75B5"/>
                </a:solidFill>
                <a:latin typeface="Calibri"/>
                <a:ea typeface="Calibri"/>
                <a:cs typeface="Calibri"/>
                <a:sym typeface="Calibri"/>
              </a:rPr>
              <a:t>Solution Overview</a:t>
            </a:r>
            <a:r>
              <a:rPr b="1" lang="en-IN"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Open Sans"/>
                <a:ea typeface="Open Sans"/>
                <a:cs typeface="Open Sans"/>
                <a:sym typeface="Open Sans"/>
              </a:rPr>
              <a:t>Sentiment Analysis Model</a:t>
            </a:r>
            <a:r>
              <a:rPr b="1" lang="en-IN" sz="2800">
                <a:solidFill>
                  <a:schemeClr val="dk1"/>
                </a:solidFill>
                <a:latin typeface="Arimo"/>
                <a:ea typeface="Arimo"/>
                <a:cs typeface="Arimo"/>
                <a:sym typeface="Arimo"/>
              </a:rPr>
              <a:t>:</a:t>
            </a:r>
            <a:r>
              <a:rPr lang="en-IN" sz="2800">
                <a:solidFill>
                  <a:schemeClr val="dk1"/>
                </a:solidFill>
                <a:latin typeface="Arimo"/>
                <a:ea typeface="Arimo"/>
                <a:cs typeface="Arimo"/>
                <a:sym typeface="Arimo"/>
              </a:rPr>
              <a:t> </a:t>
            </a:r>
            <a:r>
              <a:rPr lang="en-IN" sz="2000">
                <a:solidFill>
                  <a:schemeClr val="dk1"/>
                </a:solidFill>
                <a:latin typeface="Arimo"/>
                <a:ea typeface="Arimo"/>
                <a:cs typeface="Arimo"/>
                <a:sym typeface="Arimo"/>
              </a:rPr>
              <a:t>We have developed a sophisticated sentiment analysis model using state-of-the-art NLP techniques and machine learning algorithms.</a:t>
            </a:r>
            <a:endParaRPr/>
          </a:p>
          <a:p>
            <a:pPr indent="0" lvl="0" marL="0" marR="0" rtl="0" algn="l">
              <a:spcBef>
                <a:spcPts val="0"/>
              </a:spcBef>
              <a:spcAft>
                <a:spcPts val="0"/>
              </a:spcAft>
              <a:buNone/>
            </a:pPr>
            <a:r>
              <a:rPr b="1" lang="en-IN" sz="2400">
                <a:solidFill>
                  <a:schemeClr val="dk1"/>
                </a:solidFill>
                <a:latin typeface="Open Sans"/>
                <a:ea typeface="Open Sans"/>
                <a:cs typeface="Open Sans"/>
                <a:sym typeface="Open Sans"/>
              </a:rPr>
              <a:t>Data Collection Pipeline</a:t>
            </a:r>
            <a:r>
              <a:rPr b="1" lang="en-IN" sz="2800">
                <a:solidFill>
                  <a:schemeClr val="dk1"/>
                </a:solidFill>
                <a:latin typeface="Arimo"/>
                <a:ea typeface="Arimo"/>
                <a:cs typeface="Arimo"/>
                <a:sym typeface="Arimo"/>
              </a:rPr>
              <a:t>:</a:t>
            </a:r>
            <a:r>
              <a:rPr lang="en-IN" sz="2800">
                <a:solidFill>
                  <a:schemeClr val="dk1"/>
                </a:solidFill>
                <a:latin typeface="Arimo"/>
                <a:ea typeface="Arimo"/>
                <a:cs typeface="Arimo"/>
                <a:sym typeface="Arimo"/>
              </a:rPr>
              <a:t> </a:t>
            </a:r>
            <a:r>
              <a:rPr lang="en-IN" sz="2000">
                <a:solidFill>
                  <a:schemeClr val="dk1"/>
                </a:solidFill>
                <a:latin typeface="Arimo"/>
                <a:ea typeface="Arimo"/>
                <a:cs typeface="Arimo"/>
                <a:sym typeface="Arimo"/>
              </a:rPr>
              <a:t>We gather and preprocess a diverse dataset of restaurant reviews from multiple online sources</a:t>
            </a:r>
            <a:r>
              <a:rPr lang="en-IN" sz="2800">
                <a:solidFill>
                  <a:schemeClr val="dk1"/>
                </a:solidFill>
                <a:latin typeface="Arimo"/>
                <a:ea typeface="Arimo"/>
                <a:cs typeface="Arimo"/>
                <a:sym typeface="Arimo"/>
              </a:rPr>
              <a:t>.</a:t>
            </a:r>
            <a:endParaRPr/>
          </a:p>
          <a:p>
            <a:pPr indent="0" lvl="0" marL="0" marR="0" rtl="0" algn="l">
              <a:spcBef>
                <a:spcPts val="0"/>
              </a:spcBef>
              <a:spcAft>
                <a:spcPts val="0"/>
              </a:spcAft>
              <a:buNone/>
            </a:pPr>
            <a:r>
              <a:rPr b="1" lang="en-IN" sz="2400">
                <a:solidFill>
                  <a:schemeClr val="dk1"/>
                </a:solidFill>
                <a:latin typeface="Open Sans"/>
                <a:ea typeface="Open Sans"/>
                <a:cs typeface="Open Sans"/>
                <a:sym typeface="Open Sans"/>
              </a:rPr>
              <a:t>User-Friendly Dashboard</a:t>
            </a:r>
            <a:r>
              <a:rPr b="1" lang="en-IN" sz="2800">
                <a:solidFill>
                  <a:schemeClr val="dk1"/>
                </a:solidFill>
                <a:latin typeface="Arimo"/>
                <a:ea typeface="Arimo"/>
                <a:cs typeface="Arimo"/>
                <a:sym typeface="Arimo"/>
              </a:rPr>
              <a:t>:</a:t>
            </a:r>
            <a:r>
              <a:rPr lang="en-IN" sz="2800">
                <a:solidFill>
                  <a:schemeClr val="dk1"/>
                </a:solidFill>
                <a:latin typeface="Arimo"/>
                <a:ea typeface="Arimo"/>
                <a:cs typeface="Arimo"/>
                <a:sym typeface="Arimo"/>
              </a:rPr>
              <a:t> </a:t>
            </a:r>
            <a:r>
              <a:rPr lang="en-IN" sz="2000">
                <a:solidFill>
                  <a:schemeClr val="dk1"/>
                </a:solidFill>
                <a:latin typeface="Arimo"/>
                <a:ea typeface="Arimo"/>
                <a:cs typeface="Arimo"/>
                <a:sym typeface="Arimo"/>
              </a:rPr>
              <a:t>Our platform offers an intuitive dashboard for easy access to sentiment analysis results</a:t>
            </a:r>
            <a:r>
              <a:rPr lang="en-IN" sz="2800">
                <a:solidFill>
                  <a:schemeClr val="dk1"/>
                </a:solidFill>
                <a:latin typeface="Arimo"/>
                <a:ea typeface="Arimo"/>
                <a:cs typeface="Arimo"/>
                <a:sym typeface="Arimo"/>
              </a:rPr>
              <a:t>.</a:t>
            </a:r>
            <a:endParaRPr/>
          </a:p>
          <a:p>
            <a:pPr indent="0" lvl="0" marL="0" marR="0" rtl="0" algn="l">
              <a:spcBef>
                <a:spcPts val="0"/>
              </a:spcBef>
              <a:spcAft>
                <a:spcPts val="0"/>
              </a:spcAft>
              <a:buNone/>
            </a:pPr>
            <a:r>
              <a:rPr b="1" lang="en-IN" sz="2800">
                <a:solidFill>
                  <a:srgbClr val="2E75B5"/>
                </a:solidFill>
                <a:latin typeface="Calibri"/>
                <a:ea typeface="Calibri"/>
                <a:cs typeface="Calibri"/>
                <a:sym typeface="Calibri"/>
              </a:rPr>
              <a:t>Value</a:t>
            </a:r>
            <a:r>
              <a:rPr b="1" lang="en-IN" sz="2800">
                <a:solidFill>
                  <a:schemeClr val="dk1"/>
                </a:solidFill>
                <a:latin typeface="Calibri"/>
                <a:ea typeface="Calibri"/>
                <a:cs typeface="Calibri"/>
                <a:sym typeface="Calibri"/>
              </a:rPr>
              <a:t> </a:t>
            </a:r>
            <a:r>
              <a:rPr b="1" lang="en-IN" sz="2800">
                <a:solidFill>
                  <a:srgbClr val="2E75B5"/>
                </a:solidFill>
                <a:latin typeface="Calibri"/>
                <a:ea typeface="Calibri"/>
                <a:cs typeface="Calibri"/>
                <a:sym typeface="Calibri"/>
              </a:rPr>
              <a:t>Proposition</a:t>
            </a:r>
            <a:r>
              <a:rPr b="1" lang="en-IN"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Noto Sans Symbols"/>
              <a:buChar char="⮚"/>
            </a:pPr>
            <a:r>
              <a:rPr b="1" lang="en-IN" sz="2000">
                <a:solidFill>
                  <a:schemeClr val="dk1"/>
                </a:solidFill>
                <a:latin typeface="Calibri"/>
                <a:ea typeface="Calibri"/>
                <a:cs typeface="Calibri"/>
                <a:sym typeface="Calibri"/>
              </a:rPr>
              <a:t>Accurate Sentiment Analysis</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Noto Sans Symbols"/>
              <a:buChar char="⮚"/>
            </a:pPr>
            <a:r>
              <a:rPr b="1" lang="en-IN" sz="2000">
                <a:solidFill>
                  <a:schemeClr val="dk1"/>
                </a:solidFill>
                <a:latin typeface="Calibri"/>
                <a:ea typeface="Calibri"/>
                <a:cs typeface="Calibri"/>
                <a:sym typeface="Calibri"/>
              </a:rPr>
              <a:t>Real-time Monitoring</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Noto Sans Symbols"/>
              <a:buChar char="⮚"/>
            </a:pPr>
            <a:r>
              <a:rPr b="1" lang="en-IN" sz="2000">
                <a:solidFill>
                  <a:schemeClr val="dk1"/>
                </a:solidFill>
                <a:latin typeface="Calibri"/>
                <a:ea typeface="Calibri"/>
                <a:cs typeface="Calibri"/>
                <a:sym typeface="Calibri"/>
              </a:rPr>
              <a:t>Actionable Insights</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Noto Sans Symbols"/>
              <a:buChar char="⮚"/>
            </a:pPr>
            <a:r>
              <a:rPr b="1" lang="en-IN" sz="2000">
                <a:solidFill>
                  <a:schemeClr val="dk1"/>
                </a:solidFill>
                <a:latin typeface="Calibri"/>
                <a:ea typeface="Calibri"/>
                <a:cs typeface="Calibri"/>
                <a:sym typeface="Calibri"/>
              </a:rPr>
              <a:t>Competitive Advantage</a:t>
            </a:r>
            <a:r>
              <a:rPr lang="en-IN"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Noto Sans Symbols"/>
              <a:buChar char="⮚"/>
            </a:pPr>
            <a:r>
              <a:rPr b="1" lang="en-IN" sz="2000">
                <a:solidFill>
                  <a:schemeClr val="dk1"/>
                </a:solidFill>
                <a:latin typeface="Calibri"/>
                <a:ea typeface="Calibri"/>
                <a:cs typeface="Calibri"/>
                <a:sym typeface="Calibri"/>
              </a:rPr>
              <a:t>Time and Cost Savings</a:t>
            </a:r>
            <a:r>
              <a:rPr lang="en-IN"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279400" lvl="0" marL="457200" marR="0" rtl="0" algn="l">
              <a:lnSpc>
                <a:spcPct val="150000"/>
              </a:lnSpc>
              <a:spcBef>
                <a:spcPts val="0"/>
              </a:spcBef>
              <a:spcAft>
                <a:spcPts val="0"/>
              </a:spcAft>
              <a:buClr>
                <a:schemeClr val="dk1"/>
              </a:buClr>
              <a:buSzPts val="2800"/>
              <a:buFont typeface="Noto Sans Symbols"/>
              <a:buNone/>
            </a:pPr>
            <a:r>
              <a:t/>
            </a:r>
            <a:endParaRPr sz="2800">
              <a:solidFill>
                <a:schemeClr val="dk1"/>
              </a:solidFill>
              <a:latin typeface="Calibri"/>
              <a:ea typeface="Calibri"/>
              <a:cs typeface="Calibri"/>
              <a:sym typeface="Calibri"/>
            </a:endParaRPr>
          </a:p>
        </p:txBody>
      </p:sp>
      <p:sp>
        <p:nvSpPr>
          <p:cNvPr id="163" name="Google Shape;163;p7"/>
          <p:cNvSpPr txBox="1"/>
          <p:nvPr/>
        </p:nvSpPr>
        <p:spPr>
          <a:xfrm>
            <a:off x="-364156" y="247206"/>
            <a:ext cx="10270155" cy="5847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IN" sz="3200">
                <a:solidFill>
                  <a:schemeClr val="dk1"/>
                </a:solidFill>
                <a:latin typeface="Balthazar"/>
                <a:ea typeface="Balthazar"/>
                <a:cs typeface="Balthazar"/>
                <a:sym typeface="Balthazar"/>
              </a:rPr>
              <a:t>SOLUTION AND THE VALUE PROPOSITION</a:t>
            </a:r>
            <a:r>
              <a:rPr b="1" lang="en-IN" sz="2800">
                <a:solidFill>
                  <a:schemeClr val="dk1"/>
                </a:solidFill>
                <a:latin typeface="Arial Rounded"/>
                <a:ea typeface="Arial Rounded"/>
                <a:cs typeface="Arial Rounded"/>
                <a:sym typeface="Arial Rounded"/>
              </a:rPr>
              <a:t>:</a:t>
            </a:r>
            <a:endParaRPr b="1" sz="2800">
              <a:solidFill>
                <a:schemeClr val="dk1"/>
              </a:solidFill>
              <a:latin typeface="Arial Rounded"/>
              <a:ea typeface="Arial Rounded"/>
              <a:cs typeface="Arial Rounded"/>
              <a:sym typeface="Arial Rounded"/>
            </a:endParaRPr>
          </a:p>
        </p:txBody>
      </p:sp>
      <p:pic>
        <p:nvPicPr>
          <p:cNvPr id="164" name="Google Shape;164;p7"/>
          <p:cNvPicPr preferRelativeResize="0"/>
          <p:nvPr/>
        </p:nvPicPr>
        <p:blipFill rotWithShape="1">
          <a:blip r:embed="rId3">
            <a:alphaModFix/>
          </a:blip>
          <a:srcRect b="0" l="0" r="0" t="0"/>
          <a:stretch/>
        </p:blipFill>
        <p:spPr>
          <a:xfrm>
            <a:off x="9912349" y="0"/>
            <a:ext cx="2279650" cy="1354137"/>
          </a:xfrm>
          <a:prstGeom prst="rect">
            <a:avLst/>
          </a:prstGeom>
          <a:noFill/>
          <a:ln>
            <a:noFill/>
          </a:ln>
        </p:spPr>
      </p:pic>
      <p:pic>
        <p:nvPicPr>
          <p:cNvPr descr="https://citrixblog.no/wp-content/uploads/2017/02/problem-solution.jpg" id="165" name="Google Shape;165;p7"/>
          <p:cNvPicPr preferRelativeResize="0"/>
          <p:nvPr/>
        </p:nvPicPr>
        <p:blipFill rotWithShape="1">
          <a:blip r:embed="rId4">
            <a:alphaModFix/>
          </a:blip>
          <a:srcRect b="0" l="0" r="0" t="0"/>
          <a:stretch/>
        </p:blipFill>
        <p:spPr>
          <a:xfrm>
            <a:off x="6532880" y="3495040"/>
            <a:ext cx="5659120" cy="2791460"/>
          </a:xfrm>
          <a:prstGeom prst="rect">
            <a:avLst/>
          </a:prstGeom>
          <a:noFill/>
          <a:ln>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type="ctrTitle"/>
          </p:nvPr>
        </p:nvSpPr>
        <p:spPr>
          <a:xfrm>
            <a:off x="162627" y="190286"/>
            <a:ext cx="11165773" cy="68748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Balthazar"/>
              <a:buNone/>
            </a:pPr>
            <a:r>
              <a:rPr b="1" lang="en-IN" sz="3600">
                <a:latin typeface="Balthazar"/>
                <a:ea typeface="Balthazar"/>
                <a:cs typeface="Balthazar"/>
                <a:sym typeface="Balthazar"/>
              </a:rPr>
              <a:t>Customization and Unique Solution:</a:t>
            </a:r>
            <a:endParaRPr b="1" sz="3600">
              <a:solidFill>
                <a:srgbClr val="000A30"/>
              </a:solidFill>
              <a:latin typeface="Balthazar"/>
              <a:ea typeface="Balthazar"/>
              <a:cs typeface="Balthazar"/>
              <a:sym typeface="Balthazar"/>
            </a:endParaRPr>
          </a:p>
        </p:txBody>
      </p:sp>
      <p:sp>
        <p:nvSpPr>
          <p:cNvPr id="172" name="Google Shape;172;p8"/>
          <p:cNvSpPr txBox="1"/>
          <p:nvPr/>
        </p:nvSpPr>
        <p:spPr>
          <a:xfrm>
            <a:off x="3550721" y="1692217"/>
            <a:ext cx="3800105" cy="3835126"/>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2000"/>
              <a:buFont typeface="Noto Sans Symbols"/>
              <a:buNone/>
            </a:pPr>
            <a:r>
              <a:t/>
            </a:r>
            <a:endParaRPr b="1" sz="2000">
              <a:solidFill>
                <a:schemeClr val="dk1"/>
              </a:solidFill>
              <a:latin typeface="Times New Roman"/>
              <a:ea typeface="Times New Roman"/>
              <a:cs typeface="Times New Roman"/>
              <a:sym typeface="Times New Roman"/>
            </a:endParaRPr>
          </a:p>
        </p:txBody>
      </p:sp>
      <p:sp>
        <p:nvSpPr>
          <p:cNvPr id="173" name="Google Shape;173;p8"/>
          <p:cNvSpPr/>
          <p:nvPr/>
        </p:nvSpPr>
        <p:spPr>
          <a:xfrm>
            <a:off x="1" y="6329680"/>
            <a:ext cx="12192000" cy="566485"/>
          </a:xfrm>
          <a:prstGeom prst="rect">
            <a:avLst/>
          </a:prstGeom>
          <a:solidFill>
            <a:srgbClr val="000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IN" sz="1800">
                <a:solidFill>
                  <a:schemeClr val="lt1"/>
                </a:solidFill>
                <a:latin typeface="Calibri"/>
                <a:ea typeface="Calibri"/>
                <a:cs typeface="Calibri"/>
                <a:sym typeface="Calibri"/>
              </a:rPr>
              <a:t>	Artificial intelligence  - IBM</a:t>
            </a:r>
            <a:endParaRPr/>
          </a:p>
        </p:txBody>
      </p:sp>
      <p:sp>
        <p:nvSpPr>
          <p:cNvPr id="174" name="Google Shape;174;p8"/>
          <p:cNvSpPr txBox="1"/>
          <p:nvPr/>
        </p:nvSpPr>
        <p:spPr>
          <a:xfrm>
            <a:off x="1" y="6329680"/>
            <a:ext cx="6810730" cy="566485"/>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Calibri"/>
              <a:buNone/>
            </a:pPr>
            <a:r>
              <a:t/>
            </a:r>
            <a:endParaRPr b="1" sz="1800">
              <a:solidFill>
                <a:schemeClr val="lt1"/>
              </a:solidFill>
              <a:latin typeface="Calibri"/>
              <a:ea typeface="Calibri"/>
              <a:cs typeface="Calibri"/>
              <a:sym typeface="Calibri"/>
            </a:endParaRPr>
          </a:p>
        </p:txBody>
      </p:sp>
      <p:sp>
        <p:nvSpPr>
          <p:cNvPr id="175" name="Google Shape;175;p8"/>
          <p:cNvSpPr/>
          <p:nvPr/>
        </p:nvSpPr>
        <p:spPr>
          <a:xfrm>
            <a:off x="502023" y="843448"/>
            <a:ext cx="9952617" cy="45719"/>
          </a:xfrm>
          <a:prstGeom prst="rect">
            <a:avLst/>
          </a:prstGeom>
          <a:solidFill>
            <a:srgbClr val="00A1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https://www.dotndot.com/wp-content/uploads/2020/08/Sentiment-Analysis-Tools.png" id="176" name="Google Shape;176;p8"/>
          <p:cNvPicPr preferRelativeResize="0"/>
          <p:nvPr/>
        </p:nvPicPr>
        <p:blipFill rotWithShape="1">
          <a:blip r:embed="rId3">
            <a:alphaModFix/>
          </a:blip>
          <a:srcRect b="0" l="0" r="0" t="0"/>
          <a:stretch/>
        </p:blipFill>
        <p:spPr>
          <a:xfrm>
            <a:off x="4865347" y="1089932"/>
            <a:ext cx="7326653" cy="4703300"/>
          </a:xfrm>
          <a:prstGeom prst="rect">
            <a:avLst/>
          </a:prstGeom>
          <a:noFill/>
          <a:ln>
            <a:noFill/>
          </a:ln>
        </p:spPr>
      </p:pic>
      <p:sp>
        <p:nvSpPr>
          <p:cNvPr id="177" name="Google Shape;177;p8"/>
          <p:cNvSpPr/>
          <p:nvPr/>
        </p:nvSpPr>
        <p:spPr>
          <a:xfrm flipH="1">
            <a:off x="223520" y="998493"/>
            <a:ext cx="11424966" cy="5632311"/>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2000">
                <a:solidFill>
                  <a:srgbClr val="2E75B5"/>
                </a:solidFill>
                <a:latin typeface="Algerian"/>
                <a:ea typeface="Algerian"/>
                <a:cs typeface="Algerian"/>
                <a:sym typeface="Algerian"/>
              </a:rPr>
              <a:t>Customization Process:</a:t>
            </a:r>
            <a:endParaRPr sz="2000">
              <a:solidFill>
                <a:srgbClr val="2E75B5"/>
              </a:solidFill>
              <a:latin typeface="Algerian"/>
              <a:ea typeface="Algerian"/>
              <a:cs typeface="Algerian"/>
              <a:sym typeface="Algerian"/>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mo"/>
                <a:ea typeface="Arimo"/>
                <a:cs typeface="Arimo"/>
                <a:sym typeface="Arimo"/>
              </a:rPr>
              <a:t>Carefully selected diverse data sources.</a:t>
            </a:r>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mo"/>
                <a:ea typeface="Arimo"/>
                <a:cs typeface="Arimo"/>
                <a:sym typeface="Arimo"/>
              </a:rPr>
              <a:t>Fine-tuned the sentiment analysis model.</a:t>
            </a:r>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mo"/>
                <a:ea typeface="Arimo"/>
                <a:cs typeface="Arimo"/>
                <a:sym typeface="Arimo"/>
              </a:rPr>
              <a:t>Customized the user-friendly dashboard.</a:t>
            </a:r>
            <a:endParaRPr/>
          </a:p>
          <a:p>
            <a:pPr indent="0" lvl="0" marL="0" marR="0" rtl="0" algn="l">
              <a:spcBef>
                <a:spcPts val="0"/>
              </a:spcBef>
              <a:spcAft>
                <a:spcPts val="0"/>
              </a:spcAft>
              <a:buNone/>
            </a:pPr>
            <a:r>
              <a:t/>
            </a:r>
            <a:endParaRPr sz="2000">
              <a:solidFill>
                <a:schemeClr val="dk1"/>
              </a:solidFill>
              <a:latin typeface="Arimo"/>
              <a:ea typeface="Arimo"/>
              <a:cs typeface="Arimo"/>
              <a:sym typeface="Arimo"/>
            </a:endParaRPr>
          </a:p>
          <a:p>
            <a:pPr indent="0" lvl="0" marL="0" marR="0" rtl="0" algn="l">
              <a:spcBef>
                <a:spcPts val="0"/>
              </a:spcBef>
              <a:spcAft>
                <a:spcPts val="0"/>
              </a:spcAft>
              <a:buNone/>
            </a:pPr>
            <a:r>
              <a:rPr b="1" lang="en-IN" sz="2000">
                <a:solidFill>
                  <a:srgbClr val="2E75B5"/>
                </a:solidFill>
                <a:latin typeface="Algerian"/>
                <a:ea typeface="Algerian"/>
                <a:cs typeface="Algerian"/>
                <a:sym typeface="Algerian"/>
              </a:rPr>
              <a:t>Unique Features of Our Solution:</a:t>
            </a:r>
            <a:endParaRPr sz="2000">
              <a:solidFill>
                <a:srgbClr val="2E75B5"/>
              </a:solidFill>
              <a:latin typeface="Algerian"/>
              <a:ea typeface="Algerian"/>
              <a:cs typeface="Algerian"/>
              <a:sym typeface="Algerian"/>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mo"/>
                <a:ea typeface="Arimo"/>
                <a:cs typeface="Arimo"/>
                <a:sym typeface="Arimo"/>
              </a:rPr>
              <a:t>Industry-specific expertise.</a:t>
            </a:r>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mo"/>
                <a:ea typeface="Arimo"/>
                <a:cs typeface="Arimo"/>
                <a:sym typeface="Arimo"/>
              </a:rPr>
              <a:t>Consideration of regional and local context.</a:t>
            </a:r>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mo"/>
                <a:ea typeface="Arimo"/>
                <a:cs typeface="Arimo"/>
                <a:sym typeface="Arimo"/>
              </a:rPr>
              <a:t>Scalability for various restaurant sizes.</a:t>
            </a:r>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mo"/>
                <a:ea typeface="Arimo"/>
                <a:cs typeface="Arimo"/>
                <a:sym typeface="Arimo"/>
              </a:rPr>
              <a:t>Establishment of a feedback loop for ongoing improvements.</a:t>
            </a:r>
            <a:endParaRPr/>
          </a:p>
          <a:p>
            <a:pPr indent="0" lvl="0" marL="0" marR="0" rtl="0" algn="l">
              <a:spcBef>
                <a:spcPts val="0"/>
              </a:spcBef>
              <a:spcAft>
                <a:spcPts val="0"/>
              </a:spcAft>
              <a:buNone/>
            </a:pPr>
            <a:r>
              <a:t/>
            </a:r>
            <a:endParaRPr sz="2000">
              <a:solidFill>
                <a:schemeClr val="dk1"/>
              </a:solidFill>
              <a:latin typeface="Arimo"/>
              <a:ea typeface="Arimo"/>
              <a:cs typeface="Arimo"/>
              <a:sym typeface="Arimo"/>
            </a:endParaRPr>
          </a:p>
          <a:p>
            <a:pPr indent="0" lvl="0" marL="0" marR="0" rtl="0" algn="l">
              <a:spcBef>
                <a:spcPts val="0"/>
              </a:spcBef>
              <a:spcAft>
                <a:spcPts val="0"/>
              </a:spcAft>
              <a:buNone/>
            </a:pPr>
            <a:r>
              <a:rPr b="1" lang="en-IN" sz="2000">
                <a:solidFill>
                  <a:srgbClr val="2E75B5"/>
                </a:solidFill>
                <a:latin typeface="Algerian"/>
                <a:ea typeface="Algerian"/>
                <a:cs typeface="Algerian"/>
                <a:sym typeface="Algerian"/>
              </a:rPr>
              <a:t>Benefits of Our Customization</a:t>
            </a:r>
            <a:r>
              <a:rPr b="1" lang="en-IN"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Higher accuracy in sentiment analysis.</a:t>
            </a:r>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Relevance to the restaurant industry.</a:t>
            </a:r>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Competitive advantage for restaurants.</a:t>
            </a:r>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Efficiency in data processing and analysis.</a:t>
            </a:r>
            <a:endParaRPr/>
          </a:p>
          <a:p>
            <a:pPr indent="0" lvl="0" marL="0" marR="0" rtl="0" algn="l">
              <a:spcBef>
                <a:spcPts val="0"/>
              </a:spcBef>
              <a:spcAft>
                <a:spcPts val="0"/>
              </a:spcAft>
              <a:buNone/>
            </a:pPr>
            <a:r>
              <a:t/>
            </a:r>
            <a:endParaRPr sz="2000">
              <a:solidFill>
                <a:schemeClr val="dk1"/>
              </a:solidFill>
              <a:latin typeface="Arimo"/>
              <a:ea typeface="Arimo"/>
              <a:cs typeface="Arimo"/>
              <a:sym typeface="Arimo"/>
            </a:endParaRPr>
          </a:p>
          <a:p>
            <a:pPr indent="0" lvl="0" marL="0" marR="0" rtl="0" algn="l">
              <a:spcBef>
                <a:spcPts val="0"/>
              </a:spcBef>
              <a:spcAft>
                <a:spcPts val="0"/>
              </a:spcAft>
              <a:buNone/>
            </a:pPr>
            <a:r>
              <a:t/>
            </a:r>
            <a:endParaRPr b="0" i="0" sz="2000" u="none" cap="none" strike="noStrike">
              <a:solidFill>
                <a:schemeClr val="dk1"/>
              </a:solidFill>
              <a:latin typeface="Arimo"/>
              <a:ea typeface="Arimo"/>
              <a:cs typeface="Arimo"/>
              <a:sym typeface="Arimo"/>
            </a:endParaRPr>
          </a:p>
        </p:txBody>
      </p:sp>
      <p:pic>
        <p:nvPicPr>
          <p:cNvPr id="178" name="Google Shape;178;p8"/>
          <p:cNvPicPr preferRelativeResize="0"/>
          <p:nvPr/>
        </p:nvPicPr>
        <p:blipFill rotWithShape="1">
          <a:blip r:embed="rId4">
            <a:alphaModFix/>
          </a:blip>
          <a:srcRect b="0" l="0" r="0" t="0"/>
          <a:stretch/>
        </p:blipFill>
        <p:spPr>
          <a:xfrm>
            <a:off x="9912349" y="10160"/>
            <a:ext cx="2279650" cy="1354137"/>
          </a:xfrm>
          <a:prstGeom prst="rect">
            <a:avLst/>
          </a:prstGeom>
          <a:noFill/>
          <a:ln>
            <a:noFill/>
          </a:ln>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p:nvPr/>
        </p:nvSpPr>
        <p:spPr>
          <a:xfrm>
            <a:off x="0" y="6286500"/>
            <a:ext cx="12192000" cy="571500"/>
          </a:xfrm>
          <a:prstGeom prst="rect">
            <a:avLst/>
          </a:prstGeom>
          <a:solidFill>
            <a:srgbClr val="000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IN" sz="1800">
                <a:solidFill>
                  <a:schemeClr val="lt1"/>
                </a:solidFill>
                <a:latin typeface="Calibri"/>
                <a:ea typeface="Calibri"/>
                <a:cs typeface="Calibri"/>
                <a:sym typeface="Calibri"/>
              </a:rPr>
              <a:t>	Artificial intelligence  - IBM</a:t>
            </a:r>
            <a:endParaRPr/>
          </a:p>
        </p:txBody>
      </p:sp>
      <p:sp>
        <p:nvSpPr>
          <p:cNvPr id="185" name="Google Shape;185;p9"/>
          <p:cNvSpPr txBox="1"/>
          <p:nvPr/>
        </p:nvSpPr>
        <p:spPr>
          <a:xfrm>
            <a:off x="171115" y="259189"/>
            <a:ext cx="933650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chemeClr val="dk1"/>
                </a:solidFill>
                <a:latin typeface="Balthazar"/>
                <a:ea typeface="Balthazar"/>
                <a:cs typeface="Balthazar"/>
                <a:sym typeface="Balthazar"/>
              </a:rPr>
              <a:t>MODELLING TECHNIQUE</a:t>
            </a:r>
            <a:r>
              <a:rPr b="1" i="1" lang="en-IN" sz="3600">
                <a:solidFill>
                  <a:schemeClr val="dk1"/>
                </a:solidFill>
                <a:latin typeface="Arial Rounded"/>
                <a:ea typeface="Arial Rounded"/>
                <a:cs typeface="Arial Rounded"/>
                <a:sym typeface="Arial Rounded"/>
              </a:rPr>
              <a:t>:</a:t>
            </a:r>
            <a:endParaRPr b="1" sz="3600">
              <a:solidFill>
                <a:schemeClr val="dk1"/>
              </a:solidFill>
              <a:latin typeface="Arial Rounded"/>
              <a:ea typeface="Arial Rounded"/>
              <a:cs typeface="Arial Rounded"/>
              <a:sym typeface="Arial Rounded"/>
            </a:endParaRPr>
          </a:p>
        </p:txBody>
      </p:sp>
      <p:sp>
        <p:nvSpPr>
          <p:cNvPr id="186" name="Google Shape;186;p9"/>
          <p:cNvSpPr/>
          <p:nvPr/>
        </p:nvSpPr>
        <p:spPr>
          <a:xfrm>
            <a:off x="314960" y="833141"/>
            <a:ext cx="6287971" cy="45719"/>
          </a:xfrm>
          <a:prstGeom prst="rect">
            <a:avLst/>
          </a:prstGeom>
          <a:solidFill>
            <a:srgbClr val="00A1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Google Shape;187;p9"/>
          <p:cNvSpPr txBox="1"/>
          <p:nvPr/>
        </p:nvSpPr>
        <p:spPr>
          <a:xfrm>
            <a:off x="171116" y="905520"/>
            <a:ext cx="9741234" cy="5324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rgbClr val="2E75B5"/>
                </a:solidFill>
                <a:latin typeface="Algerian"/>
                <a:ea typeface="Algerian"/>
                <a:cs typeface="Algerian"/>
                <a:sym typeface="Algerian"/>
              </a:rPr>
              <a:t>Supervised</a:t>
            </a:r>
            <a:r>
              <a:rPr b="1" lang="en-IN" sz="2000">
                <a:solidFill>
                  <a:schemeClr val="dk1"/>
                </a:solidFill>
                <a:latin typeface="Algerian"/>
                <a:ea typeface="Algerian"/>
                <a:cs typeface="Algerian"/>
                <a:sym typeface="Algerian"/>
              </a:rPr>
              <a:t> </a:t>
            </a:r>
            <a:r>
              <a:rPr b="1" lang="en-IN" sz="2000">
                <a:solidFill>
                  <a:srgbClr val="2E75B5"/>
                </a:solidFill>
                <a:latin typeface="Algerian"/>
                <a:ea typeface="Algerian"/>
                <a:cs typeface="Algerian"/>
                <a:sym typeface="Algerian"/>
              </a:rPr>
              <a:t>Learning</a:t>
            </a:r>
            <a:r>
              <a:rPr lang="en-IN" sz="2000">
                <a:solidFill>
                  <a:schemeClr val="dk1"/>
                </a:solidFill>
                <a:latin typeface="Calibri"/>
                <a:ea typeface="Calibri"/>
                <a:cs typeface="Calibri"/>
                <a:sym typeface="Calibri"/>
              </a:rPr>
              <a:t>: We used supervised learning with labeled data (positive, negative, neutral).</a:t>
            </a:r>
            <a:endParaRPr/>
          </a:p>
          <a:p>
            <a:pPr indent="0" lvl="0" marL="0" marR="0" rtl="0" algn="l">
              <a:spcBef>
                <a:spcPts val="0"/>
              </a:spcBef>
              <a:spcAft>
                <a:spcPts val="0"/>
              </a:spcAft>
              <a:buNone/>
            </a:pPr>
            <a:r>
              <a:rPr b="1" lang="en-IN" sz="2000">
                <a:solidFill>
                  <a:srgbClr val="2E75B5"/>
                </a:solidFill>
                <a:latin typeface="Algerian"/>
                <a:ea typeface="Algerian"/>
                <a:cs typeface="Algerian"/>
                <a:sym typeface="Algerian"/>
              </a:rPr>
              <a:t>Key</a:t>
            </a:r>
            <a:r>
              <a:rPr b="1" lang="en-IN" sz="2000">
                <a:solidFill>
                  <a:schemeClr val="dk1"/>
                </a:solidFill>
                <a:latin typeface="Algerian"/>
                <a:ea typeface="Algerian"/>
                <a:cs typeface="Algerian"/>
                <a:sym typeface="Algerian"/>
              </a:rPr>
              <a:t> </a:t>
            </a:r>
            <a:r>
              <a:rPr b="1" lang="en-IN" sz="2000">
                <a:solidFill>
                  <a:srgbClr val="2E75B5"/>
                </a:solidFill>
                <a:latin typeface="Algerian"/>
                <a:ea typeface="Algerian"/>
                <a:cs typeface="Algerian"/>
                <a:sym typeface="Algerian"/>
              </a:rPr>
              <a:t>Techniques</a:t>
            </a:r>
            <a:r>
              <a:rPr lang="en-IN" sz="2000">
                <a:solidFill>
                  <a:schemeClr val="dk1"/>
                </a:solidFill>
                <a:latin typeface="Calibri"/>
                <a:ea typeface="Calibri"/>
                <a:cs typeface="Calibri"/>
                <a:sym typeface="Calibri"/>
              </a:rPr>
              <a:t>: Employed NLP for text Preprocessing, feature engineering, and multiple sentiment analysis models:</a:t>
            </a:r>
            <a:endParaRPr/>
          </a:p>
          <a:p>
            <a:pPr indent="-342900" lvl="1" marL="800100" marR="0" rtl="0" algn="l">
              <a:spcBef>
                <a:spcPts val="0"/>
              </a:spcBef>
              <a:spcAft>
                <a:spcPts val="0"/>
              </a:spcAft>
              <a:buClr>
                <a:schemeClr val="dk1"/>
              </a:buClr>
              <a:buSzPts val="2000"/>
              <a:buFont typeface="Noto Sans Symbols"/>
              <a:buChar char="❑"/>
            </a:pPr>
            <a:r>
              <a:rPr b="1" i="0" lang="en-IN" sz="2000" u="none" cap="none" strike="noStrike">
                <a:solidFill>
                  <a:schemeClr val="dk1"/>
                </a:solidFill>
                <a:latin typeface="Calibri"/>
                <a:ea typeface="Calibri"/>
                <a:cs typeface="Calibri"/>
                <a:sym typeface="Calibri"/>
              </a:rPr>
              <a:t>Multinomial Naive Bayes</a:t>
            </a:r>
            <a:endParaRPr b="0" i="0" sz="20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2000"/>
              <a:buFont typeface="Noto Sans Symbols"/>
              <a:buChar char="❑"/>
            </a:pPr>
            <a:r>
              <a:rPr b="1" i="0" lang="en-IN" sz="2000" u="none" cap="none" strike="noStrike">
                <a:solidFill>
                  <a:schemeClr val="dk1"/>
                </a:solidFill>
                <a:latin typeface="Calibri"/>
                <a:ea typeface="Calibri"/>
                <a:cs typeface="Calibri"/>
                <a:sym typeface="Calibri"/>
              </a:rPr>
              <a:t>Bernoulli Naive Bayes</a:t>
            </a:r>
            <a:endParaRPr b="0" i="0" sz="20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2000"/>
              <a:buFont typeface="Noto Sans Symbols"/>
              <a:buChar char="❑"/>
            </a:pPr>
            <a:r>
              <a:rPr b="1" i="0" lang="en-IN" sz="2000" u="none" cap="none" strike="noStrike">
                <a:solidFill>
                  <a:schemeClr val="dk1"/>
                </a:solidFill>
                <a:latin typeface="Calibri"/>
                <a:ea typeface="Calibri"/>
                <a:cs typeface="Calibri"/>
                <a:sym typeface="Calibri"/>
              </a:rPr>
              <a:t>Logistic Regression</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lang="en-IN" sz="2000">
                <a:solidFill>
                  <a:srgbClr val="2E75B5"/>
                </a:solidFill>
                <a:latin typeface="Algerian"/>
                <a:ea typeface="Algerian"/>
                <a:cs typeface="Algerian"/>
                <a:sym typeface="Algerian"/>
              </a:rPr>
              <a:t>Fine-Tuning</a:t>
            </a:r>
            <a:r>
              <a:rPr lang="en-IN" sz="2000">
                <a:solidFill>
                  <a:schemeClr val="dk1"/>
                </a:solidFill>
                <a:latin typeface="Calibri"/>
                <a:ea typeface="Calibri"/>
                <a:cs typeface="Calibri"/>
                <a:sym typeface="Calibri"/>
              </a:rPr>
              <a:t>: Extensive Hyperparameter tuning and regularization techniques to optimize model performance.</a:t>
            </a:r>
            <a:endParaRPr/>
          </a:p>
          <a:p>
            <a:pPr indent="0" lvl="0" marL="0" marR="0" rtl="0" algn="l">
              <a:spcBef>
                <a:spcPts val="0"/>
              </a:spcBef>
              <a:spcAft>
                <a:spcPts val="0"/>
              </a:spcAft>
              <a:buNone/>
            </a:pPr>
            <a:r>
              <a:rPr b="1" lang="en-IN" sz="2000">
                <a:solidFill>
                  <a:srgbClr val="2E75B5"/>
                </a:solidFill>
                <a:latin typeface="Algerian"/>
                <a:ea typeface="Algerian"/>
                <a:cs typeface="Algerian"/>
                <a:sym typeface="Algerian"/>
              </a:rPr>
              <a:t>Handling</a:t>
            </a:r>
            <a:r>
              <a:rPr b="1" lang="en-IN" sz="2000">
                <a:solidFill>
                  <a:schemeClr val="dk1"/>
                </a:solidFill>
                <a:latin typeface="Algerian"/>
                <a:ea typeface="Algerian"/>
                <a:cs typeface="Algerian"/>
                <a:sym typeface="Algerian"/>
              </a:rPr>
              <a:t> </a:t>
            </a:r>
            <a:r>
              <a:rPr b="1" lang="en-IN" sz="2000">
                <a:solidFill>
                  <a:srgbClr val="2E75B5"/>
                </a:solidFill>
                <a:latin typeface="Algerian"/>
                <a:ea typeface="Algerian"/>
                <a:cs typeface="Algerian"/>
                <a:sym typeface="Algerian"/>
              </a:rPr>
              <a:t>Imbalanced</a:t>
            </a:r>
            <a:r>
              <a:rPr b="1" lang="en-IN" sz="2000">
                <a:solidFill>
                  <a:schemeClr val="dk1"/>
                </a:solidFill>
                <a:latin typeface="Algerian"/>
                <a:ea typeface="Algerian"/>
                <a:cs typeface="Algerian"/>
                <a:sym typeface="Algerian"/>
              </a:rPr>
              <a:t> </a:t>
            </a:r>
            <a:r>
              <a:rPr b="1" lang="en-IN" sz="2000">
                <a:solidFill>
                  <a:srgbClr val="2E75B5"/>
                </a:solidFill>
                <a:latin typeface="Algerian"/>
                <a:ea typeface="Algerian"/>
                <a:cs typeface="Algerian"/>
                <a:sym typeface="Algerian"/>
              </a:rPr>
              <a:t>Data</a:t>
            </a:r>
            <a:r>
              <a:rPr lang="en-IN" sz="2000">
                <a:solidFill>
                  <a:schemeClr val="dk1"/>
                </a:solidFill>
                <a:latin typeface="Calibri"/>
                <a:ea typeface="Calibri"/>
                <a:cs typeface="Calibri"/>
                <a:sym typeface="Calibri"/>
              </a:rPr>
              <a:t>: Addressed imbalanced datasets using various techniques.</a:t>
            </a:r>
            <a:endParaRPr/>
          </a:p>
          <a:p>
            <a:pPr indent="0" lvl="0" marL="0" marR="0" rtl="0" algn="l">
              <a:spcBef>
                <a:spcPts val="0"/>
              </a:spcBef>
              <a:spcAft>
                <a:spcPts val="0"/>
              </a:spcAft>
              <a:buNone/>
            </a:pPr>
            <a:r>
              <a:rPr b="1" lang="en-IN" sz="2000">
                <a:solidFill>
                  <a:srgbClr val="2E75B5"/>
                </a:solidFill>
                <a:latin typeface="Algerian"/>
                <a:ea typeface="Algerian"/>
                <a:cs typeface="Algerian"/>
                <a:sym typeface="Algerian"/>
              </a:rPr>
              <a:t>Model</a:t>
            </a:r>
            <a:r>
              <a:rPr b="1" lang="en-IN" sz="2000">
                <a:solidFill>
                  <a:schemeClr val="dk1"/>
                </a:solidFill>
                <a:latin typeface="Algerian"/>
                <a:ea typeface="Algerian"/>
                <a:cs typeface="Algerian"/>
                <a:sym typeface="Algerian"/>
              </a:rPr>
              <a:t> </a:t>
            </a:r>
            <a:r>
              <a:rPr b="1" lang="en-IN" sz="2000">
                <a:solidFill>
                  <a:srgbClr val="2E75B5"/>
                </a:solidFill>
                <a:latin typeface="Algerian"/>
                <a:ea typeface="Algerian"/>
                <a:cs typeface="Algerian"/>
                <a:sym typeface="Algerian"/>
              </a:rPr>
              <a:t>Evaluation</a:t>
            </a:r>
            <a:r>
              <a:rPr lang="en-IN" sz="2000">
                <a:solidFill>
                  <a:schemeClr val="dk1"/>
                </a:solidFill>
                <a:latin typeface="Calibri"/>
                <a:ea typeface="Calibri"/>
                <a:cs typeface="Calibri"/>
                <a:sym typeface="Calibri"/>
              </a:rPr>
              <a:t>: Assessed performance using standard metrics and cross-validation.</a:t>
            </a:r>
            <a:endParaRPr/>
          </a:p>
          <a:p>
            <a:pPr indent="0" lvl="0" marL="0" marR="0" rtl="0" algn="l">
              <a:spcBef>
                <a:spcPts val="0"/>
              </a:spcBef>
              <a:spcAft>
                <a:spcPts val="0"/>
              </a:spcAft>
              <a:buNone/>
            </a:pPr>
            <a:r>
              <a:rPr b="1" lang="en-IN" sz="2000">
                <a:solidFill>
                  <a:srgbClr val="2E75B5"/>
                </a:solidFill>
                <a:latin typeface="Algerian"/>
                <a:ea typeface="Algerian"/>
                <a:cs typeface="Algerian"/>
                <a:sym typeface="Algerian"/>
              </a:rPr>
              <a:t>Interpretable</a:t>
            </a:r>
            <a:r>
              <a:rPr b="1" lang="en-IN" sz="2000">
                <a:solidFill>
                  <a:schemeClr val="dk1"/>
                </a:solidFill>
                <a:latin typeface="Algerian"/>
                <a:ea typeface="Algerian"/>
                <a:cs typeface="Algerian"/>
                <a:sym typeface="Algerian"/>
              </a:rPr>
              <a:t> </a:t>
            </a:r>
            <a:r>
              <a:rPr b="1" lang="en-IN" sz="2000">
                <a:solidFill>
                  <a:srgbClr val="2E75B5"/>
                </a:solidFill>
                <a:latin typeface="Algerian"/>
                <a:ea typeface="Algerian"/>
                <a:cs typeface="Algerian"/>
                <a:sym typeface="Algerian"/>
              </a:rPr>
              <a:t>Results</a:t>
            </a:r>
            <a:r>
              <a:rPr lang="en-IN" sz="2000">
                <a:solidFill>
                  <a:schemeClr val="dk1"/>
                </a:solidFill>
                <a:latin typeface="Calibri"/>
                <a:ea typeface="Calibri"/>
                <a:cs typeface="Calibri"/>
                <a:sym typeface="Calibri"/>
              </a:rPr>
              <a:t>: Developed techniques for interpreting model predictions.</a:t>
            </a:r>
            <a:endParaRPr/>
          </a:p>
          <a:p>
            <a:pPr indent="0" lvl="0" marL="0" marR="0" rtl="0" algn="l">
              <a:spcBef>
                <a:spcPts val="0"/>
              </a:spcBef>
              <a:spcAft>
                <a:spcPts val="0"/>
              </a:spcAft>
              <a:buNone/>
            </a:pPr>
            <a:r>
              <a:rPr b="1" lang="en-IN" sz="2000">
                <a:solidFill>
                  <a:srgbClr val="2E75B5"/>
                </a:solidFill>
                <a:latin typeface="Algerian"/>
                <a:ea typeface="Algerian"/>
                <a:cs typeface="Algerian"/>
                <a:sym typeface="Algerian"/>
              </a:rPr>
              <a:t>Scalability</a:t>
            </a:r>
            <a:r>
              <a:rPr lang="en-IN" sz="2000">
                <a:solidFill>
                  <a:schemeClr val="dk1"/>
                </a:solidFill>
                <a:latin typeface="Calibri"/>
                <a:ea typeface="Calibri"/>
                <a:cs typeface="Calibri"/>
                <a:sym typeface="Calibri"/>
              </a:rPr>
              <a:t>: Our approach is designed for scalability to handle large volumes of restaurant reviews.</a:t>
            </a:r>
            <a:endParaRPr/>
          </a:p>
          <a:p>
            <a:pPr indent="0" lvl="0" marL="0" marR="0" rtl="0" algn="l">
              <a:spcBef>
                <a:spcPts val="0"/>
              </a:spcBef>
              <a:spcAft>
                <a:spcPts val="0"/>
              </a:spcAft>
              <a:buNone/>
            </a:pPr>
            <a:r>
              <a:rPr b="1" lang="en-IN" sz="2000">
                <a:solidFill>
                  <a:srgbClr val="2E75B5"/>
                </a:solidFill>
                <a:latin typeface="Algerian"/>
                <a:ea typeface="Algerian"/>
                <a:cs typeface="Algerian"/>
                <a:sym typeface="Algerian"/>
              </a:rPr>
              <a:t>Ethical</a:t>
            </a:r>
            <a:r>
              <a:rPr b="1" lang="en-IN" sz="2000">
                <a:solidFill>
                  <a:schemeClr val="dk1"/>
                </a:solidFill>
                <a:latin typeface="Algerian"/>
                <a:ea typeface="Algerian"/>
                <a:cs typeface="Algerian"/>
                <a:sym typeface="Algerian"/>
              </a:rPr>
              <a:t> </a:t>
            </a:r>
            <a:r>
              <a:rPr b="1" lang="en-IN" sz="2000">
                <a:solidFill>
                  <a:srgbClr val="2E75B5"/>
                </a:solidFill>
                <a:latin typeface="Algerian"/>
                <a:ea typeface="Algerian"/>
                <a:cs typeface="Algerian"/>
                <a:sym typeface="Algerian"/>
              </a:rPr>
              <a:t>Considerations</a:t>
            </a:r>
            <a:r>
              <a:rPr lang="en-IN" sz="2000">
                <a:solidFill>
                  <a:schemeClr val="dk1"/>
                </a:solidFill>
                <a:latin typeface="Calibri"/>
                <a:ea typeface="Calibri"/>
                <a:cs typeface="Calibri"/>
                <a:sym typeface="Calibri"/>
              </a:rPr>
              <a:t>: Emphasized ethical practices for fairness and transparency.</a:t>
            </a:r>
            <a:endParaRPr/>
          </a:p>
          <a:p>
            <a:pPr indent="0" lvl="0" marL="0" marR="0" rtl="0" algn="l">
              <a:spcBef>
                <a:spcPts val="0"/>
              </a:spcBef>
              <a:spcAft>
                <a:spcPts val="0"/>
              </a:spcAft>
              <a:buNone/>
            </a:pPr>
            <a:r>
              <a:t/>
            </a:r>
            <a:endParaRPr b="1" i="1" sz="2000">
              <a:solidFill>
                <a:srgbClr val="111111"/>
              </a:solidFill>
              <a:latin typeface="Calibri"/>
              <a:ea typeface="Calibri"/>
              <a:cs typeface="Calibri"/>
              <a:sym typeface="Calibri"/>
            </a:endParaRPr>
          </a:p>
        </p:txBody>
      </p:sp>
      <p:pic>
        <p:nvPicPr>
          <p:cNvPr id="188" name="Google Shape;188;p9"/>
          <p:cNvPicPr preferRelativeResize="0"/>
          <p:nvPr/>
        </p:nvPicPr>
        <p:blipFill rotWithShape="1">
          <a:blip r:embed="rId3">
            <a:alphaModFix/>
          </a:blip>
          <a:srcRect b="0" l="0" r="0" t="0"/>
          <a:stretch/>
        </p:blipFill>
        <p:spPr>
          <a:xfrm>
            <a:off x="9912349" y="0"/>
            <a:ext cx="2279650" cy="1354137"/>
          </a:xfrm>
          <a:prstGeom prst="rect">
            <a:avLst/>
          </a:prstGeom>
          <a:noFill/>
          <a:ln>
            <a:noFill/>
          </a:ln>
        </p:spPr>
      </p:pic>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2019-06-01T04:36:06Z</dcterms:created>
  <dc:creator>gkrishna</dc:creator>
</cp:coreProperties>
</file>