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530" r:id="rId2"/>
    <p:sldId id="506" r:id="rId3"/>
    <p:sldId id="609" r:id="rId4"/>
    <p:sldId id="505" r:id="rId5"/>
    <p:sldId id="508" r:id="rId6"/>
    <p:sldId id="507" r:id="rId7"/>
    <p:sldId id="392" r:id="rId8"/>
    <p:sldId id="393" r:id="rId9"/>
    <p:sldId id="395" r:id="rId10"/>
    <p:sldId id="397" r:id="rId11"/>
    <p:sldId id="610" r:id="rId12"/>
    <p:sldId id="538" r:id="rId13"/>
    <p:sldId id="565" r:id="rId14"/>
    <p:sldId id="568" r:id="rId15"/>
    <p:sldId id="561" r:id="rId16"/>
    <p:sldId id="562" r:id="rId17"/>
    <p:sldId id="567" r:id="rId18"/>
    <p:sldId id="569" r:id="rId19"/>
    <p:sldId id="570" r:id="rId20"/>
    <p:sldId id="571" r:id="rId21"/>
    <p:sldId id="572" r:id="rId22"/>
    <p:sldId id="611" r:id="rId2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9" autoAdjust="0"/>
    <p:restoredTop sz="81382" autoAdjust="0"/>
  </p:normalViewPr>
  <p:slideViewPr>
    <p:cSldViewPr snapToGrid="0">
      <p:cViewPr varScale="1">
        <p:scale>
          <a:sx n="78" d="100"/>
          <a:sy n="78" d="100"/>
        </p:scale>
        <p:origin x="50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1FF67-B17C-4184-A0A8-BD7EC49316EE}" type="datetimeFigureOut">
              <a:rPr lang="LID4096" smtClean="0"/>
              <a:t>02/28/2025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E1782-5701-407E-B7B0-8E93E4A0C65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07200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409.0473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arxiv.org/abs/1508.04025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C6C0E-0ECE-4351-B024-7C1000C70CE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10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C6C0E-0ECE-4351-B024-7C1000C70CE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920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C6C0E-0ECE-4351-B024-7C1000C70CE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993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C6C0E-0ECE-4351-B024-7C1000C70CE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556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C6C0E-0ECE-4351-B024-7C1000C70CE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0949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2B90C9-FE7D-C109-F6F5-D673F65AE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D98B8AED-DC7B-0243-3FA6-BC47F231BD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0ACF5D40-854E-2CD9-A7C4-2CB94BD38A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E9D4091-FE7F-652C-B774-9E0586BA9D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C6C0E-0ECE-4351-B024-7C1000C70CE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544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C6C0E-0ECE-4351-B024-7C1000C70CE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465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7ECAE-55A2-0ABE-9242-2F4D795AE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5D5292F7-BC50-142A-A3B4-B16192B30A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4BF35A9A-606D-3110-4756-1AF5ECB7FE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D9FDAE2-2455-4605-79C7-042EB72BBE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C6C0E-0ECE-4351-B024-7C1000C70CE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582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EAB40-36F2-3EAC-FEA1-57D2E31AD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FCF13B80-FABC-FA0D-FD32-DD8F9EEF13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2C29C79A-6A0E-2CA9-CC77-775A42EB42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A0D8C53-A818-9A8B-7867-7DA275773F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C6C0E-0ECE-4351-B024-7C1000C70CE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656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B37A4B-53D3-27EB-ABAE-6FB5CE601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59E88C2E-84C8-DD5C-1AF2-35204585C6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56A6A027-74A8-DF16-EEAF-486DCD017C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BE21AE1-E995-BDFB-60E1-21201DE291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C6C0E-0ECE-4351-B024-7C1000C70CE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022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F505C8-7AAF-8945-917B-C97857738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8F860E12-4388-965C-8E36-CDB4627174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38DAC8A1-3E77-1D45-52B4-30615E11BD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FF8C34B-B2EA-F3D5-FFF1-A7D6949155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C6C0E-0ECE-4351-B024-7C1000C70CE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16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baseline="0" dirty="0"/>
              <a:t>Also convex!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7AE92-D5D5-4227-B9E7-799476156D5D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65662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AA4A7-F124-84C0-F4A6-B6ADC590A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0A82E7C1-5126-75E5-50B5-14FF6EFF24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68513216-F4C2-3843-F652-07CEDEE2D8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2C3FA48-9442-B991-3AB9-7C55438A2D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C6C0E-0ECE-4351-B024-7C1000C70CE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264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8BF4E-6B32-3E03-3736-4C862D5E9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E70FD47D-D221-504E-B7E3-BBF02B5F69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618CE02F-DD87-FA0B-5DAD-AD07F68E2D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593FC13-5FC5-2CAA-2D8D-DE778B29B8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C6C0E-0ECE-4351-B024-7C1000C70CE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588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F9521-EFBC-83CE-CAE6-AC2950FA6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941001BC-AE82-E548-FB59-46967CEFEA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C20E6F88-AB39-D96B-1C3F-34552D1848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9DDC0E2-452A-6D63-ECA1-C1DCE43DE6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C6C0E-0ECE-4351-B024-7C1000C70CE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25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D9D32C-0DDC-1D3E-C09A-AC0256C733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E8919F-E7D1-D742-D665-B5DC5B2C4E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DB1CC8-112C-F7F6-FA09-94AD14F0EE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baseline="0" dirty="0"/>
              <a:t>Also convex!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1D8B4-18AA-83C8-FD58-F163000353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7AE92-D5D5-4227-B9E7-799476156D5D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1950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baseline="0" dirty="0"/>
              <a:t>Also convex!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7AE92-D5D5-4227-B9E7-799476156D5D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510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baseline="0" dirty="0"/>
              <a:t>Also convex!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7AE92-D5D5-4227-B9E7-799476156D5D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8715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baseline="0" dirty="0"/>
              <a:t>Also convex!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57AE92-D5D5-4227-B9E7-799476156D5D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7234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C6C0E-0ECE-4351-B024-7C1000C70CE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95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C6C0E-0ECE-4351-B024-7C1000C70C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42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context vector turned out to be a bottleneck for these types of models. It made it challenging for the models to deal with long sentences</a:t>
            </a:r>
          </a:p>
          <a:p>
            <a:endParaRPr lang="en-GB" dirty="0"/>
          </a:p>
          <a:p>
            <a:r>
              <a:rPr lang="en-GB" dirty="0"/>
              <a:t>A solution was proposed in </a:t>
            </a:r>
            <a:r>
              <a:rPr lang="en-GB" dirty="0" err="1">
                <a:hlinkClick r:id="rId3"/>
              </a:rPr>
              <a:t>Bahdanau</a:t>
            </a:r>
            <a:r>
              <a:rPr lang="en-GB" dirty="0">
                <a:hlinkClick r:id="rId3"/>
              </a:rPr>
              <a:t> et al., 2014</a:t>
            </a:r>
            <a:r>
              <a:rPr lang="en-GB" dirty="0"/>
              <a:t> and </a:t>
            </a:r>
            <a:r>
              <a:rPr lang="en-GB" dirty="0">
                <a:hlinkClick r:id="rId4"/>
              </a:rPr>
              <a:t>Luong et al., 2015</a:t>
            </a:r>
            <a:r>
              <a:rPr lang="en-GB" dirty="0"/>
              <a:t>. These papers introduced and refined a technique called “Attention”, which highly improved the quality of machine translation systems. Attention allows the model to focus on the relevant parts of the input sequence as needed.</a:t>
            </a:r>
          </a:p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C6C0E-0ECE-4351-B024-7C1000C70CE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63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A6420-03C8-6CCF-0249-B36B021781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FCA9FC-BBB7-D258-5622-99C620A58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D121A-C026-B8EE-157D-A9FAA291A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9EA80-55A8-46FF-A5E0-01FE32480BCF}" type="datetimeFigureOut">
              <a:rPr lang="LID4096" smtClean="0"/>
              <a:t>02/28/2025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80C63-694B-0D2E-BD2C-37A4A39C3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67573-DDDA-D0D4-C1FB-5E4795564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7287-F856-4274-9328-54FD3A77DB6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2182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93DE0-AD27-F3ED-1F77-BD28181DC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12987-CBF6-5FB3-C2F9-94C629ECE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51EE0-F052-F3EE-B165-412625C8E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9EA80-55A8-46FF-A5E0-01FE32480BCF}" type="datetimeFigureOut">
              <a:rPr lang="LID4096" smtClean="0"/>
              <a:t>02/28/2025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5F8D3-F500-8121-EDF2-CE693961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125C3-7E7D-C4B3-2A9D-51F5F0537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7287-F856-4274-9328-54FD3A77DB6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37545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0D48A9-42BC-01E3-A5E7-7DDE568BE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AC004A-26CB-1A44-8D7D-17D0D9708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DC21D-E484-9F10-172C-8F2AE706F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9EA80-55A8-46FF-A5E0-01FE32480BCF}" type="datetimeFigureOut">
              <a:rPr lang="LID4096" smtClean="0"/>
              <a:t>02/28/2025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C43B7-EBB6-AE15-DEE6-A21D4B9F5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438FC-4756-427D-53F1-E7C2228FE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7287-F856-4274-9328-54FD3A77DB6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24604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5D631-E732-A0BA-C3BB-848A33BA8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EE8BB-3B76-8A07-E835-19B20E2D7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8915C-78A8-AE1C-BA60-36214C9BC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9EA80-55A8-46FF-A5E0-01FE32480BCF}" type="datetimeFigureOut">
              <a:rPr lang="LID4096" smtClean="0"/>
              <a:t>02/28/2025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2AF58-338C-9FBE-8B2A-E8CE03CCF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680C3-6EFA-7C23-762F-34BE151B5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7287-F856-4274-9328-54FD3A77DB6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98261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C09E2-233D-3003-F1FB-BD57EDFDE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29972-6CAE-F0D1-8167-F6409BDE8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F39B-5041-CDDC-C948-B2F06830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9EA80-55A8-46FF-A5E0-01FE32480BCF}" type="datetimeFigureOut">
              <a:rPr lang="LID4096" smtClean="0"/>
              <a:t>02/28/2025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3BE8F-6564-E08B-98FB-DDFA74484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6C9F0-45D8-AF3E-6599-D16299FAB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7287-F856-4274-9328-54FD3A77DB6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79902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9A562-1AF0-F67C-2DF8-25F7C7E21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DBEC0-0B80-D9D2-D936-AEF690D1C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2E459F-2A9D-5835-60B4-EC4D7309AD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BB035-8990-2680-1206-B3041EE68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9EA80-55A8-46FF-A5E0-01FE32480BCF}" type="datetimeFigureOut">
              <a:rPr lang="LID4096" smtClean="0"/>
              <a:t>02/28/2025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E5CED-9BE7-7B25-E9D3-9E30F950D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B357B-D99A-7702-3599-F6188E5ED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7287-F856-4274-9328-54FD3A77DB6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46041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8434B-5E0D-6B47-9D46-77DB738E0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3CFF1-108E-9348-0593-E2F48D45C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2199A-26E6-FD3B-58FD-86412333B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29FEF1-2C05-9096-F578-65F5AC1772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0D2EF5-1EB0-4383-FD66-776B3253B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EC0EE2-868F-6418-F210-A5B1D006C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9EA80-55A8-46FF-A5E0-01FE32480BCF}" type="datetimeFigureOut">
              <a:rPr lang="LID4096" smtClean="0"/>
              <a:t>02/28/2025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CCFBFE-0DBC-BB73-E54D-012214580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E860BC-85A1-C102-AE14-01572A3E7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7287-F856-4274-9328-54FD3A77DB6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1768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48852-BA4F-8E98-FB1D-575DA7428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7ED265-FAB2-FF33-98BC-AD7680CB9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9EA80-55A8-46FF-A5E0-01FE32480BCF}" type="datetimeFigureOut">
              <a:rPr lang="LID4096" smtClean="0"/>
              <a:t>02/28/2025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FED6C5-5C24-245E-F1AB-2276A1CEB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428A7-CDF9-43E9-C5F2-BEF00D034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7287-F856-4274-9328-54FD3A77DB6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01708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CE2BAC-6459-9A74-04C1-919B18A48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9EA80-55A8-46FF-A5E0-01FE32480BCF}" type="datetimeFigureOut">
              <a:rPr lang="LID4096" smtClean="0"/>
              <a:t>02/28/2025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367538-4583-828C-5C1F-394046E85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3AB78-D98E-2954-C41F-DE186C806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7287-F856-4274-9328-54FD3A77DB6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85851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0B11D-BCED-EEE2-4F51-BA62DF5B8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1D65F-7845-8F8D-CFB1-2AE845298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6EEAC-1CC9-246B-D2BD-8878E7B7B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2A983-9541-A03A-B75A-4C96EAA5A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9EA80-55A8-46FF-A5E0-01FE32480BCF}" type="datetimeFigureOut">
              <a:rPr lang="LID4096" smtClean="0"/>
              <a:t>02/28/2025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4D6A9-6A9E-2856-4938-88242F1DA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28584-949B-72AE-7056-97D8E6BE6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7287-F856-4274-9328-54FD3A77DB6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45825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2E4B1-4D7F-8CC3-1AAD-8C835FEDF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479082-3760-E073-403F-09DAFC3034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7B42B7-A898-CCBA-6557-2E61DCF19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4AA4C-1930-C847-3FC1-E4B7B9C9D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9EA80-55A8-46FF-A5E0-01FE32480BCF}" type="datetimeFigureOut">
              <a:rPr lang="LID4096" smtClean="0"/>
              <a:t>02/28/2025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59C49-172B-2CE2-CFE3-2A2CC3D3C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3FD9DC-0C95-74B6-6315-32B95F76D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C7287-F856-4274-9328-54FD3A77DB6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57284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171CF3-4D1B-825E-D97F-5B3A1D638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630E2-1264-C912-ED45-939A47934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59831-986C-5A73-9EA6-B679D9D884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9EA80-55A8-46FF-A5E0-01FE32480BCF}" type="datetimeFigureOut">
              <a:rPr lang="LID4096" smtClean="0"/>
              <a:t>02/28/2025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8DDA7-8858-1588-788B-417A98B793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BCB3C-787D-D195-BC66-F0FE31732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C7287-F856-4274-9328-54FD3A77DB6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16674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310.png"/><Relationship Id="rId1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A6214B-AAC9-9FF5-A701-57176DDC2106}"/>
              </a:ext>
            </a:extLst>
          </p:cNvPr>
          <p:cNvSpPr txBox="1"/>
          <p:nvPr/>
        </p:nvSpPr>
        <p:spPr>
          <a:xfrm>
            <a:off x="66907" y="6556360"/>
            <a:ext cx="12059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bg2">
                    <a:lumMod val="75000"/>
                  </a:schemeClr>
                </a:solidFill>
              </a:rPr>
              <a:t>Machine Learning Methods for Biomedical Data (D012554)</a:t>
            </a:r>
            <a:r>
              <a:rPr lang="nl-B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LID4096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DEB9E0-28A8-200C-7A80-FB10D3D4D99E}"/>
              </a:ext>
            </a:extLst>
          </p:cNvPr>
          <p:cNvSpPr txBox="1"/>
          <p:nvPr/>
        </p:nvSpPr>
        <p:spPr>
          <a:xfrm>
            <a:off x="351076" y="182880"/>
            <a:ext cx="7022739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ea typeface="+mj-ea"/>
                <a:cs typeface="+mj-cs"/>
              </a:rPr>
              <a:t> Sequence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DBBB58-EFC2-36EF-2059-C0D6DCC6D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1" y="6286237"/>
            <a:ext cx="549743" cy="52797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3B2E88-8F98-E7B9-A42C-FAF828F0393D}"/>
              </a:ext>
            </a:extLst>
          </p:cNvPr>
          <p:cNvCxnSpPr>
            <a:cxnSpLocks/>
          </p:cNvCxnSpPr>
          <p:nvPr/>
        </p:nvCxnSpPr>
        <p:spPr>
          <a:xfrm flipV="1">
            <a:off x="599056" y="6544646"/>
            <a:ext cx="11405231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xkcd: Self Driving">
            <a:extLst>
              <a:ext uri="{FF2B5EF4-FFF2-40B4-BE49-F238E27FC236}">
                <a16:creationId xmlns:a16="http://schemas.microsoft.com/office/drawing/2014/main" id="{EFA0873A-464D-FA25-BFFF-1A3B8B7A7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629" y="681132"/>
            <a:ext cx="4970772" cy="494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3A89C0D-EADB-72E7-345C-DB4E339A2FDE}"/>
              </a:ext>
            </a:extLst>
          </p:cNvPr>
          <p:cNvSpPr txBox="1"/>
          <p:nvPr/>
        </p:nvSpPr>
        <p:spPr>
          <a:xfrm>
            <a:off x="9381910" y="5670224"/>
            <a:ext cx="8051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 err="1">
                <a:solidFill>
                  <a:schemeClr val="bg2">
                    <a:lumMod val="75000"/>
                  </a:schemeClr>
                </a:solidFill>
              </a:rPr>
              <a:t>Xkdc</a:t>
            </a:r>
            <a:endParaRPr lang="LID4096" sz="12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231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26D58D-C8A1-6CE8-BDB9-610266D7AA66}"/>
              </a:ext>
            </a:extLst>
          </p:cNvPr>
          <p:cNvSpPr txBox="1"/>
          <p:nvPr/>
        </p:nvSpPr>
        <p:spPr>
          <a:xfrm>
            <a:off x="241300" y="1075957"/>
            <a:ext cx="109366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This issue can be solved by adding an </a:t>
            </a:r>
            <a:r>
              <a:rPr lang="en-GB" sz="2000" b="1" dirty="0"/>
              <a:t>attention layer</a:t>
            </a:r>
            <a:r>
              <a:rPr lang="en-GB" sz="2000" dirty="0"/>
              <a:t>. This is again a specialized architecture with model parameters that learns to pay more or less attention to the specific hidden state vectors during each time-step in the decoding. </a:t>
            </a:r>
          </a:p>
          <a:p>
            <a:endParaRPr lang="en-GB" sz="2000" dirty="0"/>
          </a:p>
          <a:p>
            <a:r>
              <a:rPr lang="en-GB" sz="2000" dirty="0"/>
              <a:t>Each input token is assigned a </a:t>
            </a:r>
            <a:r>
              <a:rPr lang="en-GB" sz="2000" b="1" dirty="0"/>
              <a:t>weight (attention score)</a:t>
            </a:r>
            <a:r>
              <a:rPr lang="en-GB" sz="2000" dirty="0"/>
              <a:t> indicating its importance for generating the current output token.</a:t>
            </a:r>
          </a:p>
          <a:p>
            <a:r>
              <a:rPr lang="en-GB" sz="20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32B365-E5BF-3FB0-30B9-D6E1764A0360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a typeface="Lato" panose="020B0604020202020204" pitchFamily="34" charset="0"/>
                <a:cs typeface="Helvetica" panose="020B0604020202020204" pitchFamily="34" charset="0"/>
              </a:rPr>
              <a:t>Learning to pay attention</a:t>
            </a:r>
            <a:endParaRPr lang="en-GB" sz="2800" dirty="0"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A03C3F-5917-8ECD-C0D2-E1CA288D1637}"/>
              </a:ext>
            </a:extLst>
          </p:cNvPr>
          <p:cNvSpPr txBox="1"/>
          <p:nvPr/>
        </p:nvSpPr>
        <p:spPr>
          <a:xfrm>
            <a:off x="849929" y="6285160"/>
            <a:ext cx="112775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https://jalammar.github.io/visualizing-neural-machine-translation-mechanics-of-seq2seq-models-with-attention/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382011-A728-393A-B676-92C5483A5712}"/>
              </a:ext>
            </a:extLst>
          </p:cNvPr>
          <p:cNvSpPr txBox="1"/>
          <p:nvPr/>
        </p:nvSpPr>
        <p:spPr>
          <a:xfrm>
            <a:off x="66907" y="6550223"/>
            <a:ext cx="12059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bg2">
                    <a:lumMod val="75000"/>
                  </a:schemeClr>
                </a:solidFill>
              </a:rPr>
              <a:t>Machine Learning Methods for Biomedical Data (D012554)</a:t>
            </a:r>
            <a:r>
              <a:rPr lang="nl-B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LID4096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8B758A-8C8E-F50F-CD4C-2C3F1E785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1" y="6286237"/>
            <a:ext cx="549743" cy="52797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A200540-8012-8707-EA51-13138380D663}"/>
              </a:ext>
            </a:extLst>
          </p:cNvPr>
          <p:cNvCxnSpPr>
            <a:cxnSpLocks/>
          </p:cNvCxnSpPr>
          <p:nvPr/>
        </p:nvCxnSpPr>
        <p:spPr>
          <a:xfrm flipV="1">
            <a:off x="599056" y="6544646"/>
            <a:ext cx="11405231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1579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26D58D-C8A1-6CE8-BDB9-610266D7AA66}"/>
              </a:ext>
            </a:extLst>
          </p:cNvPr>
          <p:cNvSpPr txBox="1"/>
          <p:nvPr/>
        </p:nvSpPr>
        <p:spPr>
          <a:xfrm>
            <a:off x="241300" y="1075957"/>
            <a:ext cx="1093665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This issue can be solved by adding an </a:t>
            </a:r>
            <a:r>
              <a:rPr lang="en-GB" sz="2000" b="1" dirty="0"/>
              <a:t>attention layer</a:t>
            </a:r>
            <a:r>
              <a:rPr lang="en-GB" sz="2000" dirty="0"/>
              <a:t>. This is again a specialized architecture with model parameters that learns to pay more or less attention to the specific hidden state vectors during each time-step in the decoding. </a:t>
            </a:r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 </a:t>
            </a:r>
          </a:p>
        </p:txBody>
      </p:sp>
      <p:pic>
        <p:nvPicPr>
          <p:cNvPr id="2" name="seq2seq_9">
            <a:hlinkClick r:id="" action="ppaction://media"/>
            <a:extLst>
              <a:ext uri="{FF2B5EF4-FFF2-40B4-BE49-F238E27FC236}">
                <a16:creationId xmlns:a16="http://schemas.microsoft.com/office/drawing/2014/main" id="{68195381-698C-4A25-B502-B738935429C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014046" y="2216542"/>
            <a:ext cx="6978136" cy="30375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32B365-E5BF-3FB0-30B9-D6E1764A0360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a typeface="Lato" panose="020B0604020202020204" pitchFamily="34" charset="0"/>
                <a:cs typeface="Helvetica" panose="020B0604020202020204" pitchFamily="34" charset="0"/>
              </a:rPr>
              <a:t>Learning to pay attention</a:t>
            </a:r>
            <a:endParaRPr lang="en-GB" sz="2800" dirty="0"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A03C3F-5917-8ECD-C0D2-E1CA288D1637}"/>
              </a:ext>
            </a:extLst>
          </p:cNvPr>
          <p:cNvSpPr txBox="1"/>
          <p:nvPr/>
        </p:nvSpPr>
        <p:spPr>
          <a:xfrm>
            <a:off x="849929" y="6285160"/>
            <a:ext cx="112775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https://jalammar.github.io/visualizing-neural-machine-translation-mechanics-of-seq2seq-models-with-attention/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382011-A728-393A-B676-92C5483A5712}"/>
              </a:ext>
            </a:extLst>
          </p:cNvPr>
          <p:cNvSpPr txBox="1"/>
          <p:nvPr/>
        </p:nvSpPr>
        <p:spPr>
          <a:xfrm>
            <a:off x="66907" y="6550223"/>
            <a:ext cx="12059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bg2">
                    <a:lumMod val="75000"/>
                  </a:schemeClr>
                </a:solidFill>
              </a:rPr>
              <a:t>Machine Learning Methods for Biomedical Data (D012554)</a:t>
            </a:r>
            <a:r>
              <a:rPr lang="nl-B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LID4096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8B758A-8C8E-F50F-CD4C-2C3F1E7850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1" y="6286237"/>
            <a:ext cx="549743" cy="52797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A200540-8012-8707-EA51-13138380D663}"/>
              </a:ext>
            </a:extLst>
          </p:cNvPr>
          <p:cNvCxnSpPr>
            <a:cxnSpLocks/>
          </p:cNvCxnSpPr>
          <p:nvPr/>
        </p:nvCxnSpPr>
        <p:spPr>
          <a:xfrm flipV="1">
            <a:off x="599056" y="6544646"/>
            <a:ext cx="11405231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11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399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6DA16-AC24-FDB1-5A22-CB232DB9743A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a typeface="Lato" panose="020B0604020202020204" pitchFamily="34" charset="0"/>
                <a:cs typeface="Helvetica" panose="020B0604020202020204" pitchFamily="34" charset="0"/>
              </a:rPr>
              <a:t>(Self-)attention</a:t>
            </a:r>
            <a:endParaRPr lang="en-GB" sz="2800" dirty="0"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D10126-92FA-08B1-5071-4AB43148C5F6}"/>
              </a:ext>
            </a:extLst>
          </p:cNvPr>
          <p:cNvSpPr txBox="1"/>
          <p:nvPr/>
        </p:nvSpPr>
        <p:spPr>
          <a:xfrm>
            <a:off x="66907" y="6550223"/>
            <a:ext cx="12059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bg2">
                    <a:lumMod val="75000"/>
                  </a:schemeClr>
                </a:solidFill>
              </a:rPr>
              <a:t>Machine Learning Methods for Biomedical Data (D012554)</a:t>
            </a:r>
            <a:r>
              <a:rPr lang="nl-B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LID4096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965DA4-7F84-3C83-2D57-FD6A036792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1" y="6286237"/>
            <a:ext cx="549743" cy="52797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4BE8A14-B4D5-ADA8-4772-B8BE1F6FB109}"/>
              </a:ext>
            </a:extLst>
          </p:cNvPr>
          <p:cNvCxnSpPr>
            <a:cxnSpLocks/>
          </p:cNvCxnSpPr>
          <p:nvPr/>
        </p:nvCxnSpPr>
        <p:spPr>
          <a:xfrm flipV="1">
            <a:off x="365853" y="6062601"/>
            <a:ext cx="11405231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FA041846-9318-E90D-9821-C9218D843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04" y="2213715"/>
            <a:ext cx="4283577" cy="121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1AAE85-EA85-F345-6E60-8F6786689B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6483" y="1524771"/>
            <a:ext cx="3093021" cy="38959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329B173-1E49-2239-592A-B980BEF626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04973" y="1555106"/>
            <a:ext cx="3312524" cy="374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728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26D58D-C8A1-6CE8-BDB9-610266D7AA66}"/>
              </a:ext>
            </a:extLst>
          </p:cNvPr>
          <p:cNvSpPr txBox="1"/>
          <p:nvPr/>
        </p:nvSpPr>
        <p:spPr>
          <a:xfrm>
            <a:off x="241300" y="1075957"/>
            <a:ext cx="693942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Self-attention</a:t>
            </a:r>
            <a:r>
              <a:rPr lang="en-GB" sz="2000" dirty="0"/>
              <a:t> mechanism: The Transformer model uses multi-head self-attention to capture long-range dependencies in text, allowing it to weigh the importance of different words regardless of their position.</a:t>
            </a:r>
          </a:p>
          <a:p>
            <a:endParaRPr lang="en-GB" sz="2000" dirty="0"/>
          </a:p>
          <a:p>
            <a:r>
              <a:rPr lang="en-GB" sz="2000" dirty="0"/>
              <a:t>Layered encoder-decoder structure: Originally designed for sequence-to-sequence tasks, the Transformer consists of stacked encoder and decoder layers, each containing self-attention and feedforward networks with normalization and residual connections.</a:t>
            </a:r>
          </a:p>
          <a:p>
            <a:endParaRPr lang="en-GB" sz="2000" dirty="0"/>
          </a:p>
          <a:p>
            <a:r>
              <a:rPr lang="en-GB" sz="2000" dirty="0"/>
              <a:t>Parallelization &amp; efficiency: Unlike RNNs, Transformers process </a:t>
            </a:r>
            <a:r>
              <a:rPr lang="en-GB" sz="2000" b="1" dirty="0"/>
              <a:t>entire sequences simultaneously</a:t>
            </a:r>
            <a:r>
              <a:rPr lang="en-GB" sz="2000" dirty="0"/>
              <a:t>, making them highly parallelizable and enabling faster training on large datasets.</a:t>
            </a:r>
          </a:p>
          <a:p>
            <a:endParaRPr lang="en-GB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32B365-E5BF-3FB0-30B9-D6E1764A0360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a typeface="Lato" panose="020B0604020202020204" pitchFamily="34" charset="0"/>
                <a:cs typeface="Helvetica" panose="020B0604020202020204" pitchFamily="34" charset="0"/>
              </a:rPr>
              <a:t>Transformer architecture</a:t>
            </a:r>
            <a:endParaRPr lang="en-GB" sz="2800" dirty="0"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A03C3F-5917-8ECD-C0D2-E1CA288D1637}"/>
              </a:ext>
            </a:extLst>
          </p:cNvPr>
          <p:cNvSpPr txBox="1"/>
          <p:nvPr/>
        </p:nvSpPr>
        <p:spPr>
          <a:xfrm>
            <a:off x="435685" y="6285160"/>
            <a:ext cx="116918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Ashish Vaswani et al., Attention is all you need. (NIPS'17)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382011-A728-393A-B676-92C5483A5712}"/>
              </a:ext>
            </a:extLst>
          </p:cNvPr>
          <p:cNvSpPr txBox="1"/>
          <p:nvPr/>
        </p:nvSpPr>
        <p:spPr>
          <a:xfrm>
            <a:off x="66907" y="6550223"/>
            <a:ext cx="12059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bg2">
                    <a:lumMod val="75000"/>
                  </a:schemeClr>
                </a:solidFill>
              </a:rPr>
              <a:t>Machine Learning Methods for Biomedical Data (D012554)</a:t>
            </a:r>
            <a:r>
              <a:rPr lang="nl-B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LID4096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8B758A-8C8E-F50F-CD4C-2C3F1E785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1" y="6286237"/>
            <a:ext cx="549743" cy="52797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A200540-8012-8707-EA51-13138380D663}"/>
              </a:ext>
            </a:extLst>
          </p:cNvPr>
          <p:cNvCxnSpPr>
            <a:cxnSpLocks/>
          </p:cNvCxnSpPr>
          <p:nvPr/>
        </p:nvCxnSpPr>
        <p:spPr>
          <a:xfrm flipV="1">
            <a:off x="599056" y="6544646"/>
            <a:ext cx="11405231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The Annotated Transformer">
            <a:extLst>
              <a:ext uri="{FF2B5EF4-FFF2-40B4-BE49-F238E27FC236}">
                <a16:creationId xmlns:a16="http://schemas.microsoft.com/office/drawing/2014/main" id="{D00DD359-C09F-4B15-A100-A36D22143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045" y="455725"/>
            <a:ext cx="4876001" cy="5181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702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ECB90-ECDB-F7D7-FDDB-A992CE0C0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551BF82-D677-B879-F6B6-F29F504726DA}"/>
              </a:ext>
            </a:extLst>
          </p:cNvPr>
          <p:cNvSpPr txBox="1"/>
          <p:nvPr/>
        </p:nvSpPr>
        <p:spPr>
          <a:xfrm>
            <a:off x="241300" y="1075957"/>
            <a:ext cx="693942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Self-attention</a:t>
            </a:r>
            <a:r>
              <a:rPr lang="en-GB" sz="2000" dirty="0"/>
              <a:t> mechanism: The Transformer model uses multi-head self-attention to capture long-range dependencies in text, allowing it to weigh the importance of different words regardless of their position.</a:t>
            </a:r>
          </a:p>
          <a:p>
            <a:endParaRPr lang="en-GB" sz="2000" dirty="0"/>
          </a:p>
          <a:p>
            <a:r>
              <a:rPr lang="en-GB" sz="2000" dirty="0"/>
              <a:t>Layered encoder-decoder structure: originally designed for sequence-to-sequence tasks, the Transformer consists of stacked encoder and decoder layers, each containing self-attention and feedforward networks with normalization and residual connections.</a:t>
            </a:r>
          </a:p>
          <a:p>
            <a:endParaRPr lang="en-GB" sz="2000" dirty="0"/>
          </a:p>
          <a:p>
            <a:r>
              <a:rPr lang="en-GB" sz="2000" dirty="0"/>
              <a:t>Parallelization &amp; efficiency: Unlike RNNs, Transformers process </a:t>
            </a:r>
            <a:r>
              <a:rPr lang="en-GB" sz="2000" b="1" dirty="0"/>
              <a:t>entire sequences simultaneously</a:t>
            </a:r>
            <a:r>
              <a:rPr lang="en-GB" sz="2000" dirty="0"/>
              <a:t>, making them highly parallelizable and enabling faster training on large datasets.</a:t>
            </a:r>
          </a:p>
          <a:p>
            <a:endParaRPr lang="en-GB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211CE0-F34D-0F78-6301-3C9CF035A9EE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a typeface="Lato" panose="020B0604020202020204" pitchFamily="34" charset="0"/>
                <a:cs typeface="Helvetica" panose="020B0604020202020204" pitchFamily="34" charset="0"/>
              </a:rPr>
              <a:t>Transformer architecture</a:t>
            </a:r>
            <a:endParaRPr lang="en-GB" sz="2800" dirty="0"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DAFF75-061C-2F8A-3D4C-CE2E294A51B1}"/>
              </a:ext>
            </a:extLst>
          </p:cNvPr>
          <p:cNvSpPr txBox="1"/>
          <p:nvPr/>
        </p:nvSpPr>
        <p:spPr>
          <a:xfrm>
            <a:off x="435685" y="6285160"/>
            <a:ext cx="116918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Ashish Vaswani et al., Attention is all you need. (NIPS'17)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A2515A-5A4D-EED8-8385-55914DF6F5E2}"/>
              </a:ext>
            </a:extLst>
          </p:cNvPr>
          <p:cNvSpPr txBox="1"/>
          <p:nvPr/>
        </p:nvSpPr>
        <p:spPr>
          <a:xfrm>
            <a:off x="66907" y="6550223"/>
            <a:ext cx="12059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bg2">
                    <a:lumMod val="75000"/>
                  </a:schemeClr>
                </a:solidFill>
              </a:rPr>
              <a:t>Machine Learning Methods for Biomedical Data (D012554)</a:t>
            </a:r>
            <a:r>
              <a:rPr lang="nl-B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LID4096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4DA28D-453E-3547-758E-B8EEE754B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1" y="6286237"/>
            <a:ext cx="549743" cy="52797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3358D7E-9B92-3484-8B86-58ADBC25F956}"/>
              </a:ext>
            </a:extLst>
          </p:cNvPr>
          <p:cNvCxnSpPr>
            <a:cxnSpLocks/>
          </p:cNvCxnSpPr>
          <p:nvPr/>
        </p:nvCxnSpPr>
        <p:spPr>
          <a:xfrm flipV="1">
            <a:off x="599056" y="6544646"/>
            <a:ext cx="11405231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Afbeelding 7">
            <a:extLst>
              <a:ext uri="{FF2B5EF4-FFF2-40B4-BE49-F238E27FC236}">
                <a16:creationId xmlns:a16="http://schemas.microsoft.com/office/drawing/2014/main" id="{3633DF0C-1F75-EB31-38D9-4479D3EA25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330" y="92750"/>
            <a:ext cx="4342550" cy="611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669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26D58D-C8A1-6CE8-BDB9-610266D7AA66}"/>
              </a:ext>
            </a:extLst>
          </p:cNvPr>
          <p:cNvSpPr txBox="1"/>
          <p:nvPr/>
        </p:nvSpPr>
        <p:spPr>
          <a:xfrm>
            <a:off x="241300" y="1075957"/>
            <a:ext cx="1093665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Transformers require tokenized input for processing.</a:t>
            </a:r>
          </a:p>
          <a:p>
            <a:endParaRPr lang="en-GB" sz="2000" dirty="0"/>
          </a:p>
          <a:p>
            <a:r>
              <a:rPr lang="en-GB" sz="2000" dirty="0"/>
              <a:t>Padding [PAD] &amp; truncation: Ensures fixed input length.</a:t>
            </a:r>
          </a:p>
          <a:p>
            <a:endParaRPr lang="en-GB" sz="2000" dirty="0"/>
          </a:p>
          <a:p>
            <a:r>
              <a:rPr lang="en-GB" sz="2000" dirty="0"/>
              <a:t>Special tokens: [CLS], [SEP] for sentence classification.</a:t>
            </a:r>
          </a:p>
          <a:p>
            <a:endParaRPr lang="en-GB" sz="2000" dirty="0"/>
          </a:p>
          <a:p>
            <a:r>
              <a:rPr lang="en-GB" sz="2000" dirty="0"/>
              <a:t>Character based                             </a:t>
            </a:r>
            <a:r>
              <a:rPr lang="en-GB" sz="2000" dirty="0" err="1"/>
              <a:t>WordPiece</a:t>
            </a:r>
            <a:r>
              <a:rPr lang="en-GB" sz="2000" dirty="0"/>
              <a:t> based            Word based </a:t>
            </a:r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32B365-E5BF-3FB0-30B9-D6E1764A0360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a typeface="Lato" panose="020B0604020202020204" pitchFamily="34" charset="0"/>
                <a:cs typeface="Helvetica" panose="020B0604020202020204" pitchFamily="34" charset="0"/>
              </a:rPr>
              <a:t>Sequence tokenization</a:t>
            </a:r>
            <a:endParaRPr lang="en-GB" sz="2800" dirty="0"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382011-A728-393A-B676-92C5483A5712}"/>
              </a:ext>
            </a:extLst>
          </p:cNvPr>
          <p:cNvSpPr txBox="1"/>
          <p:nvPr/>
        </p:nvSpPr>
        <p:spPr>
          <a:xfrm>
            <a:off x="66907" y="6550223"/>
            <a:ext cx="12059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bg2">
                    <a:lumMod val="75000"/>
                  </a:schemeClr>
                </a:solidFill>
              </a:rPr>
              <a:t>Machine Learning Methods for Biomedical Data (D012554)</a:t>
            </a:r>
            <a:r>
              <a:rPr lang="nl-B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LID4096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8B758A-8C8E-F50F-CD4C-2C3F1E785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1" y="6286237"/>
            <a:ext cx="549743" cy="52797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A200540-8012-8707-EA51-13138380D663}"/>
              </a:ext>
            </a:extLst>
          </p:cNvPr>
          <p:cNvCxnSpPr>
            <a:cxnSpLocks/>
          </p:cNvCxnSpPr>
          <p:nvPr/>
        </p:nvCxnSpPr>
        <p:spPr>
          <a:xfrm flipV="1">
            <a:off x="599056" y="6544646"/>
            <a:ext cx="11405231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8F436D6-088B-136B-3E79-7EA44A59A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300" y="3227922"/>
            <a:ext cx="7220003" cy="250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447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27D85-E849-D1E4-9304-7B2393BE6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4FADDC4-C83D-AC5C-DF71-1DDA3C29D638}"/>
              </a:ext>
            </a:extLst>
          </p:cNvPr>
          <p:cNvSpPr txBox="1"/>
          <p:nvPr/>
        </p:nvSpPr>
        <p:spPr>
          <a:xfrm>
            <a:off x="241300" y="1075957"/>
            <a:ext cx="10936654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##prefix (denotes subwords, e.g., ##ing in running → [run, ##ing]) </a:t>
            </a:r>
          </a:p>
          <a:p>
            <a:endParaRPr lang="en-GB" sz="2000" dirty="0"/>
          </a:p>
          <a:p>
            <a:r>
              <a:rPr lang="nl-BE" sz="2000" dirty="0" err="1"/>
              <a:t>Reduces</a:t>
            </a:r>
            <a:r>
              <a:rPr lang="nl-BE" sz="2000" dirty="0"/>
              <a:t> out-of-</a:t>
            </a:r>
            <a:r>
              <a:rPr lang="nl-BE" sz="2000" dirty="0" err="1"/>
              <a:t>vocabulary</a:t>
            </a:r>
            <a:r>
              <a:rPr lang="nl-BE" sz="2000" dirty="0"/>
              <a:t> issues: </a:t>
            </a:r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	</a:t>
            </a:r>
            <a:r>
              <a:rPr lang="nl-BE" sz="2000" dirty="0"/>
              <a:t>Rare or </a:t>
            </a:r>
            <a:r>
              <a:rPr lang="nl-BE" sz="2000" dirty="0" err="1"/>
              <a:t>unseen</a:t>
            </a:r>
            <a:r>
              <a:rPr lang="nl-BE" sz="2000" dirty="0"/>
              <a:t> </a:t>
            </a:r>
            <a:r>
              <a:rPr lang="nl-BE" sz="2000" dirty="0" err="1"/>
              <a:t>words</a:t>
            </a:r>
            <a:r>
              <a:rPr lang="nl-BE" sz="2000" dirty="0"/>
              <a:t>: "</a:t>
            </a:r>
            <a:r>
              <a:rPr lang="nl-BE" sz="2000" dirty="0" err="1"/>
              <a:t>electromagnetism</a:t>
            </a:r>
            <a:r>
              <a:rPr lang="nl-BE" sz="2000" dirty="0"/>
              <a:t>" → ["</a:t>
            </a:r>
            <a:r>
              <a:rPr lang="nl-BE" sz="2000" dirty="0" err="1"/>
              <a:t>electro</a:t>
            </a:r>
            <a:r>
              <a:rPr lang="nl-BE" sz="2000" dirty="0"/>
              <a:t>", "##</a:t>
            </a:r>
            <a:r>
              <a:rPr lang="nl-BE" sz="2000" dirty="0" err="1"/>
              <a:t>magnet</a:t>
            </a:r>
            <a:r>
              <a:rPr lang="nl-BE" sz="2000" dirty="0"/>
              <a:t>", "##</a:t>
            </a:r>
            <a:r>
              <a:rPr lang="nl-BE" sz="2000" dirty="0" err="1"/>
              <a:t>ism</a:t>
            </a:r>
            <a:r>
              <a:rPr lang="nl-BE" sz="2000" dirty="0"/>
              <a:t>"]</a:t>
            </a:r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	Misspelled words: "</a:t>
            </a:r>
            <a:r>
              <a:rPr lang="en-GB" sz="2000" dirty="0" err="1"/>
              <a:t>happyness</a:t>
            </a:r>
            <a:r>
              <a:rPr lang="en-GB" sz="2000" dirty="0"/>
              <a:t>" → ["happy", "##ness"]</a:t>
            </a:r>
          </a:p>
          <a:p>
            <a:endParaRPr lang="en-GB" sz="2000" dirty="0"/>
          </a:p>
          <a:p>
            <a:r>
              <a:rPr lang="en-GB" sz="2000" dirty="0"/>
              <a:t>	</a:t>
            </a:r>
            <a:r>
              <a:rPr lang="nl-BE" sz="2000" dirty="0"/>
              <a:t>Compound </a:t>
            </a:r>
            <a:r>
              <a:rPr lang="nl-BE" sz="2000" dirty="0" err="1"/>
              <a:t>words</a:t>
            </a:r>
            <a:r>
              <a:rPr lang="en-GB" sz="2000" dirty="0"/>
              <a:t>: "smartwatch" → ["smart", "##watch"]</a:t>
            </a:r>
          </a:p>
          <a:p>
            <a:endParaRPr lang="en-GB" sz="2000" dirty="0"/>
          </a:p>
          <a:p>
            <a:r>
              <a:rPr lang="en-GB" sz="2000" dirty="0"/>
              <a:t>	</a:t>
            </a:r>
            <a:r>
              <a:rPr lang="nl-BE" sz="2000" dirty="0" err="1"/>
              <a:t>Foreign</a:t>
            </a:r>
            <a:r>
              <a:rPr lang="nl-BE" sz="2000" dirty="0"/>
              <a:t> or </a:t>
            </a:r>
            <a:r>
              <a:rPr lang="nl-BE" sz="2000" dirty="0" err="1"/>
              <a:t>loanwords</a:t>
            </a:r>
            <a:r>
              <a:rPr lang="nl-BE" sz="2000" dirty="0"/>
              <a:t>: "sushimaster" → ["sushi", "##master"]</a:t>
            </a:r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AD6051-CE3B-0124-5A46-6F36AD4B4C64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a typeface="Lato" panose="020B0604020202020204" pitchFamily="34" charset="0"/>
                <a:cs typeface="Helvetica" panose="020B0604020202020204" pitchFamily="34" charset="0"/>
              </a:rPr>
              <a:t>Sequence tokenization</a:t>
            </a:r>
            <a:endParaRPr lang="en-GB" sz="2800" dirty="0"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BF7111-42A2-72AB-9938-16D2DE8A943F}"/>
              </a:ext>
            </a:extLst>
          </p:cNvPr>
          <p:cNvSpPr txBox="1"/>
          <p:nvPr/>
        </p:nvSpPr>
        <p:spPr>
          <a:xfrm>
            <a:off x="66907" y="6550223"/>
            <a:ext cx="12059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bg2">
                    <a:lumMod val="75000"/>
                  </a:schemeClr>
                </a:solidFill>
              </a:rPr>
              <a:t>Machine Learning Methods for Biomedical Data (D012554)</a:t>
            </a:r>
            <a:r>
              <a:rPr lang="nl-B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LID4096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B3BD5A-2123-A809-01D2-DAC717D55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1" y="6286237"/>
            <a:ext cx="549743" cy="52797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6F546D-1AA7-037D-AE7C-BFCFD82DC1DF}"/>
              </a:ext>
            </a:extLst>
          </p:cNvPr>
          <p:cNvCxnSpPr>
            <a:cxnSpLocks/>
          </p:cNvCxnSpPr>
          <p:nvPr/>
        </p:nvCxnSpPr>
        <p:spPr>
          <a:xfrm flipV="1">
            <a:off x="599056" y="6544646"/>
            <a:ext cx="11405231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164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ED21F-8372-CA5E-A16B-5CEAC474B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7">
            <a:extLst>
              <a:ext uri="{FF2B5EF4-FFF2-40B4-BE49-F238E27FC236}">
                <a16:creationId xmlns:a16="http://schemas.microsoft.com/office/drawing/2014/main" id="{8B77D7AE-5C2A-BA86-94CE-910D3F4BCC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277" y="911433"/>
            <a:ext cx="3460088" cy="4875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123920-51B5-A4A2-9B3B-6B2AAA8C558F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/>
              <a:t>BERT (</a:t>
            </a:r>
            <a:r>
              <a:rPr lang="nl-BE" sz="2800" dirty="0" err="1"/>
              <a:t>Bidirectional</a:t>
            </a:r>
            <a:r>
              <a:rPr lang="nl-BE" sz="2800" dirty="0"/>
              <a:t> Encoder </a:t>
            </a:r>
            <a:r>
              <a:rPr lang="nl-BE" sz="2800" dirty="0" err="1"/>
              <a:t>Representations</a:t>
            </a:r>
            <a:r>
              <a:rPr lang="nl-BE" sz="2800" dirty="0"/>
              <a:t> </a:t>
            </a:r>
            <a:r>
              <a:rPr lang="nl-BE" sz="2800" dirty="0" err="1"/>
              <a:t>from</a:t>
            </a:r>
            <a:r>
              <a:rPr lang="nl-BE" sz="2800" dirty="0"/>
              <a:t> </a:t>
            </a:r>
            <a:r>
              <a:rPr lang="nl-BE" sz="2800" dirty="0" err="1"/>
              <a:t>Transformers</a:t>
            </a:r>
            <a:r>
              <a:rPr lang="nl-BE" sz="28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412C52-3498-EE62-E906-C86148239569}"/>
              </a:ext>
            </a:extLst>
          </p:cNvPr>
          <p:cNvSpPr txBox="1"/>
          <p:nvPr/>
        </p:nvSpPr>
        <p:spPr>
          <a:xfrm>
            <a:off x="435685" y="6285160"/>
            <a:ext cx="116918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Ashish Vaswani et al., Attention is all you need. (NIPS'17)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EE3609-2B3C-DE36-FC66-37866A5E6522}"/>
              </a:ext>
            </a:extLst>
          </p:cNvPr>
          <p:cNvSpPr txBox="1"/>
          <p:nvPr/>
        </p:nvSpPr>
        <p:spPr>
          <a:xfrm>
            <a:off x="66907" y="6550223"/>
            <a:ext cx="12059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bg2">
                    <a:lumMod val="75000"/>
                  </a:schemeClr>
                </a:solidFill>
              </a:rPr>
              <a:t>Machine Learning Methods for Biomedical Data (D012554)</a:t>
            </a:r>
            <a:r>
              <a:rPr lang="nl-B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LID4096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DD21D6-2565-314C-8852-C9DBC4FAAD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1" y="6286237"/>
            <a:ext cx="549743" cy="52797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69C04B-3ECC-6E89-A94F-5003606D011A}"/>
              </a:ext>
            </a:extLst>
          </p:cNvPr>
          <p:cNvCxnSpPr>
            <a:cxnSpLocks/>
          </p:cNvCxnSpPr>
          <p:nvPr/>
        </p:nvCxnSpPr>
        <p:spPr>
          <a:xfrm flipV="1">
            <a:off x="599056" y="6544646"/>
            <a:ext cx="11405231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D0DC088-5204-ABBC-EC24-42443CCF4EFA}"/>
              </a:ext>
            </a:extLst>
          </p:cNvPr>
          <p:cNvSpPr txBox="1"/>
          <p:nvPr/>
        </p:nvSpPr>
        <p:spPr>
          <a:xfrm>
            <a:off x="289112" y="1032298"/>
            <a:ext cx="68001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dirty="0" err="1"/>
              <a:t>Uses</a:t>
            </a:r>
            <a:r>
              <a:rPr lang="nl-BE" dirty="0"/>
              <a:t> </a:t>
            </a:r>
            <a:r>
              <a:rPr lang="nl-BE" dirty="0" err="1"/>
              <a:t>only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encoder part of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original</a:t>
            </a:r>
            <a:r>
              <a:rPr lang="nl-BE" dirty="0"/>
              <a:t> </a:t>
            </a:r>
            <a:r>
              <a:rPr lang="nl-BE" dirty="0" err="1"/>
              <a:t>Transformer</a:t>
            </a:r>
            <a:r>
              <a:rPr lang="nl-BE" dirty="0"/>
              <a:t> </a:t>
            </a:r>
            <a:r>
              <a:rPr lang="nl-BE" dirty="0" err="1"/>
              <a:t>architecture</a:t>
            </a:r>
            <a:r>
              <a:rPr lang="nl-BE" dirty="0"/>
              <a:t>.</a:t>
            </a:r>
          </a:p>
          <a:p>
            <a:endParaRPr lang="nl-BE" dirty="0"/>
          </a:p>
          <a:p>
            <a:endParaRPr lang="LID4096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80A0546-37D7-830C-3A5A-D270AC355417}"/>
              </a:ext>
            </a:extLst>
          </p:cNvPr>
          <p:cNvSpPr/>
          <p:nvPr/>
        </p:nvSpPr>
        <p:spPr>
          <a:xfrm>
            <a:off x="8100509" y="2597971"/>
            <a:ext cx="1640541" cy="29906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DD5F28-DA79-1F0D-058C-37D8B19EE7AE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8920780" y="1952513"/>
            <a:ext cx="0" cy="6454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B3862E9-B6AD-E31A-9E0F-460C3D321781}"/>
              </a:ext>
            </a:extLst>
          </p:cNvPr>
          <p:cNvSpPr txBox="1"/>
          <p:nvPr/>
        </p:nvSpPr>
        <p:spPr>
          <a:xfrm>
            <a:off x="8234979" y="1518773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embedding</a:t>
            </a:r>
            <a:endParaRPr lang="LID4096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40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C5CD44-72CA-EE51-ED5B-605A29B92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0DDFF4-41A8-E9F0-BF54-E92DF550669F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/>
              <a:t>BERT (</a:t>
            </a:r>
            <a:r>
              <a:rPr lang="nl-BE" sz="2800" dirty="0" err="1"/>
              <a:t>Bidirectional</a:t>
            </a:r>
            <a:r>
              <a:rPr lang="nl-BE" sz="2800" dirty="0"/>
              <a:t> Encoder </a:t>
            </a:r>
            <a:r>
              <a:rPr lang="nl-BE" sz="2800" dirty="0" err="1"/>
              <a:t>Representations</a:t>
            </a:r>
            <a:r>
              <a:rPr lang="nl-BE" sz="2800" dirty="0"/>
              <a:t> </a:t>
            </a:r>
            <a:r>
              <a:rPr lang="nl-BE" sz="2800" dirty="0" err="1"/>
              <a:t>from</a:t>
            </a:r>
            <a:r>
              <a:rPr lang="nl-BE" sz="2800" dirty="0"/>
              <a:t> </a:t>
            </a:r>
            <a:r>
              <a:rPr lang="nl-BE" sz="2800" dirty="0" err="1"/>
              <a:t>Transformers</a:t>
            </a:r>
            <a:r>
              <a:rPr lang="nl-BE" sz="28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AB6748-B18F-CFCC-C704-4DD668005B7A}"/>
              </a:ext>
            </a:extLst>
          </p:cNvPr>
          <p:cNvSpPr txBox="1"/>
          <p:nvPr/>
        </p:nvSpPr>
        <p:spPr>
          <a:xfrm>
            <a:off x="66907" y="6550223"/>
            <a:ext cx="12059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bg2">
                    <a:lumMod val="75000"/>
                  </a:schemeClr>
                </a:solidFill>
              </a:rPr>
              <a:t>Machine Learning Methods for Biomedical Data (D012554)</a:t>
            </a:r>
            <a:r>
              <a:rPr lang="nl-B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LID4096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7969BF-531C-22C0-BE8F-1470D386B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1" y="6286237"/>
            <a:ext cx="549743" cy="52797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D45F22-D3D7-3991-9276-83C2F2120A2D}"/>
              </a:ext>
            </a:extLst>
          </p:cNvPr>
          <p:cNvCxnSpPr>
            <a:cxnSpLocks/>
          </p:cNvCxnSpPr>
          <p:nvPr/>
        </p:nvCxnSpPr>
        <p:spPr>
          <a:xfrm flipV="1">
            <a:off x="599056" y="6544646"/>
            <a:ext cx="11405231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A5B8F06-9D01-A716-D9E2-743686CD351C}"/>
              </a:ext>
            </a:extLst>
          </p:cNvPr>
          <p:cNvSpPr txBox="1"/>
          <p:nvPr/>
        </p:nvSpPr>
        <p:spPr>
          <a:xfrm>
            <a:off x="289112" y="1032298"/>
            <a:ext cx="829029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dirty="0" err="1"/>
              <a:t>Uses</a:t>
            </a:r>
            <a:r>
              <a:rPr lang="nl-BE" dirty="0"/>
              <a:t> </a:t>
            </a:r>
            <a:r>
              <a:rPr lang="nl-BE" dirty="0" err="1"/>
              <a:t>only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encoder part of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original</a:t>
            </a:r>
            <a:r>
              <a:rPr lang="nl-BE" dirty="0"/>
              <a:t> </a:t>
            </a:r>
            <a:r>
              <a:rPr lang="nl-BE" dirty="0" err="1"/>
              <a:t>Transformer</a:t>
            </a:r>
            <a:r>
              <a:rPr lang="nl-BE" dirty="0"/>
              <a:t> </a:t>
            </a:r>
            <a:r>
              <a:rPr lang="nl-BE" dirty="0" err="1"/>
              <a:t>architecture</a:t>
            </a:r>
            <a:r>
              <a:rPr lang="nl-BE" dirty="0"/>
              <a:t>.</a:t>
            </a:r>
          </a:p>
          <a:p>
            <a:endParaRPr lang="nl-BE" dirty="0"/>
          </a:p>
          <a:p>
            <a:r>
              <a:rPr lang="nl-BE" dirty="0" err="1"/>
              <a:t>Outputs</a:t>
            </a:r>
            <a:r>
              <a:rPr lang="nl-BE" dirty="0"/>
              <a:t> a </a:t>
            </a:r>
            <a:r>
              <a:rPr lang="en-GB" dirty="0"/>
              <a:t>768-dimensional embedding vector for each word in the input sequence.</a:t>
            </a:r>
            <a:endParaRPr lang="nl-BE" dirty="0"/>
          </a:p>
          <a:p>
            <a:endParaRPr lang="en-GB" dirty="0">
              <a:solidFill>
                <a:srgbClr val="242424"/>
              </a:solidFill>
              <a:latin typeface="source-serif-pro"/>
            </a:endParaRPr>
          </a:p>
          <a:p>
            <a:endParaRPr lang="LID4096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2D49B4B-9E6A-FE63-CA45-0F1853835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197" y="2406367"/>
            <a:ext cx="7082118" cy="3419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136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C447AD-54C9-88D1-C83D-C29AE8C5E5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7">
            <a:extLst>
              <a:ext uri="{FF2B5EF4-FFF2-40B4-BE49-F238E27FC236}">
                <a16:creationId xmlns:a16="http://schemas.microsoft.com/office/drawing/2014/main" id="{C3545F76-14CD-8AA7-B9A6-60E36DF037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277" y="911433"/>
            <a:ext cx="3460088" cy="4875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6FECB3-3482-CFCD-E02B-F98FF15C7E31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/>
              <a:t>BERT (</a:t>
            </a:r>
            <a:r>
              <a:rPr lang="nl-BE" sz="2800" dirty="0" err="1"/>
              <a:t>Bidirectional</a:t>
            </a:r>
            <a:r>
              <a:rPr lang="nl-BE" sz="2800" dirty="0"/>
              <a:t> Encoder </a:t>
            </a:r>
            <a:r>
              <a:rPr lang="nl-BE" sz="2800" dirty="0" err="1"/>
              <a:t>Representations</a:t>
            </a:r>
            <a:r>
              <a:rPr lang="nl-BE" sz="2800" dirty="0"/>
              <a:t> </a:t>
            </a:r>
            <a:r>
              <a:rPr lang="nl-BE" sz="2800" dirty="0" err="1"/>
              <a:t>from</a:t>
            </a:r>
            <a:r>
              <a:rPr lang="nl-BE" sz="2800" dirty="0"/>
              <a:t> </a:t>
            </a:r>
            <a:r>
              <a:rPr lang="nl-BE" sz="2800" dirty="0" err="1"/>
              <a:t>Transformers</a:t>
            </a:r>
            <a:r>
              <a:rPr lang="nl-BE" sz="28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0366A1-6E65-A936-9157-4F15B90A1F87}"/>
              </a:ext>
            </a:extLst>
          </p:cNvPr>
          <p:cNvSpPr txBox="1"/>
          <p:nvPr/>
        </p:nvSpPr>
        <p:spPr>
          <a:xfrm>
            <a:off x="435685" y="6285160"/>
            <a:ext cx="116918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Ashish Vaswani et al., Attention is all you need. (NIPS'17)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500009-E0FD-2E7E-9300-F87B13E65CC3}"/>
              </a:ext>
            </a:extLst>
          </p:cNvPr>
          <p:cNvSpPr txBox="1"/>
          <p:nvPr/>
        </p:nvSpPr>
        <p:spPr>
          <a:xfrm>
            <a:off x="66907" y="6550223"/>
            <a:ext cx="12059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bg2">
                    <a:lumMod val="75000"/>
                  </a:schemeClr>
                </a:solidFill>
              </a:rPr>
              <a:t>Machine Learning Methods for Biomedical Data (D012554)</a:t>
            </a:r>
            <a:r>
              <a:rPr lang="nl-B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LID4096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CD9AE2-432C-6FE0-F55D-929873671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1" y="6286237"/>
            <a:ext cx="549743" cy="52797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0C87A5B-83C5-07D3-672B-91B1F964F335}"/>
              </a:ext>
            </a:extLst>
          </p:cNvPr>
          <p:cNvCxnSpPr>
            <a:cxnSpLocks/>
          </p:cNvCxnSpPr>
          <p:nvPr/>
        </p:nvCxnSpPr>
        <p:spPr>
          <a:xfrm flipV="1">
            <a:off x="599056" y="6544646"/>
            <a:ext cx="11405231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84D7709-25C3-05A0-6FE1-7C80100557B9}"/>
              </a:ext>
            </a:extLst>
          </p:cNvPr>
          <p:cNvSpPr txBox="1"/>
          <p:nvPr/>
        </p:nvSpPr>
        <p:spPr>
          <a:xfrm>
            <a:off x="289112" y="1032298"/>
            <a:ext cx="680017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dirty="0" err="1"/>
              <a:t>Uses</a:t>
            </a:r>
            <a:r>
              <a:rPr lang="nl-BE" dirty="0"/>
              <a:t> </a:t>
            </a:r>
            <a:r>
              <a:rPr lang="nl-BE" dirty="0" err="1"/>
              <a:t>only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encoder part of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original</a:t>
            </a:r>
            <a:r>
              <a:rPr lang="nl-BE" dirty="0"/>
              <a:t> </a:t>
            </a:r>
            <a:r>
              <a:rPr lang="nl-BE" dirty="0" err="1"/>
              <a:t>Transformer</a:t>
            </a:r>
            <a:r>
              <a:rPr lang="nl-BE" dirty="0"/>
              <a:t> </a:t>
            </a:r>
            <a:r>
              <a:rPr lang="nl-BE" dirty="0" err="1"/>
              <a:t>architecture</a:t>
            </a:r>
            <a:endParaRPr lang="nl-BE" dirty="0"/>
          </a:p>
          <a:p>
            <a:endParaRPr lang="nl-BE" dirty="0"/>
          </a:p>
          <a:p>
            <a:r>
              <a:rPr lang="nl-BE" dirty="0" err="1"/>
              <a:t>Outputs</a:t>
            </a:r>
            <a:r>
              <a:rPr lang="nl-BE" dirty="0"/>
              <a:t> a </a:t>
            </a:r>
            <a:r>
              <a:rPr lang="en-GB" dirty="0"/>
              <a:t>768-dimensional embedding vector for each word in the input sequence.</a:t>
            </a:r>
            <a:endParaRPr lang="nl-BE" dirty="0"/>
          </a:p>
          <a:p>
            <a:endParaRPr lang="en-GB" dirty="0">
              <a:solidFill>
                <a:srgbClr val="242424"/>
              </a:solidFill>
              <a:latin typeface="source-serif-pro"/>
            </a:endParaRPr>
          </a:p>
          <a:p>
            <a:r>
              <a:rPr lang="en-GB" dirty="0">
                <a:solidFill>
                  <a:srgbClr val="242424"/>
                </a:solidFill>
                <a:latin typeface="source-serif-pro"/>
              </a:rPr>
              <a:t>R</a:t>
            </a:r>
            <a:r>
              <a:rPr lang="en-GB" b="0" i="0" dirty="0">
                <a:solidFill>
                  <a:srgbClr val="242424"/>
                </a:solidFill>
                <a:effectLst/>
                <a:latin typeface="source-serif-pro"/>
              </a:rPr>
              <a:t>eads text in both directions (uses all tokens in context window).</a:t>
            </a:r>
            <a:r>
              <a:rPr lang="nl-BE" dirty="0"/>
              <a:t> </a:t>
            </a:r>
          </a:p>
          <a:p>
            <a:endParaRPr lang="nl-BE" dirty="0"/>
          </a:p>
          <a:p>
            <a:r>
              <a:rPr lang="en-GB" dirty="0">
                <a:solidFill>
                  <a:srgbClr val="242424"/>
                </a:solidFill>
                <a:latin typeface="source-serif-pro"/>
              </a:rPr>
              <a:t>P</a:t>
            </a:r>
            <a:r>
              <a:rPr lang="en-GB" b="0" i="0" dirty="0">
                <a:solidFill>
                  <a:srgbClr val="242424"/>
                </a:solidFill>
                <a:effectLst/>
                <a:latin typeface="source-serif-pro"/>
              </a:rPr>
              <a:t>re-trained on a large corpus of text.</a:t>
            </a:r>
          </a:p>
          <a:p>
            <a:endParaRPr lang="en-GB" dirty="0">
              <a:solidFill>
                <a:srgbClr val="242424"/>
              </a:solidFill>
              <a:latin typeface="source-serif-pro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799D158-AEE4-DD46-FF3A-38089A8FC63D}"/>
              </a:ext>
            </a:extLst>
          </p:cNvPr>
          <p:cNvSpPr/>
          <p:nvPr/>
        </p:nvSpPr>
        <p:spPr>
          <a:xfrm>
            <a:off x="8100509" y="2597971"/>
            <a:ext cx="1640541" cy="29906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E97D2C-B5AA-2605-697A-F11699F25DE9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8920780" y="1952513"/>
            <a:ext cx="0" cy="6454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07061A5-D143-0D4E-64D1-EED57266D98F}"/>
              </a:ext>
            </a:extLst>
          </p:cNvPr>
          <p:cNvSpPr txBox="1"/>
          <p:nvPr/>
        </p:nvSpPr>
        <p:spPr>
          <a:xfrm>
            <a:off x="8234979" y="1518773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embedding</a:t>
            </a:r>
            <a:endParaRPr lang="LID4096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25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>
            <a:extLst>
              <a:ext uri="{FF2B5EF4-FFF2-40B4-BE49-F238E27FC236}">
                <a16:creationId xmlns:a16="http://schemas.microsoft.com/office/drawing/2014/main" id="{54D61E48-BF64-B2E7-2DBF-2A67A271D19B}"/>
              </a:ext>
            </a:extLst>
          </p:cNvPr>
          <p:cNvSpPr txBox="1"/>
          <p:nvPr/>
        </p:nvSpPr>
        <p:spPr>
          <a:xfrm>
            <a:off x="241300" y="1075957"/>
            <a:ext cx="1017465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Sequence </a:t>
            </a:r>
            <a:r>
              <a:rPr lang="en-GB" sz="2000" dirty="0" err="1"/>
              <a:t>modeling</a:t>
            </a:r>
            <a:r>
              <a:rPr lang="en-GB" sz="2000" dirty="0"/>
              <a:t> is a deep learning approach that deals with </a:t>
            </a:r>
            <a:r>
              <a:rPr lang="en-GB" sz="2000" b="1" dirty="0"/>
              <a:t>ordered data</a:t>
            </a:r>
            <a:r>
              <a:rPr lang="en-GB" sz="2000" dirty="0"/>
              <a:t>, where the position of elements matters (e.g., text, speech, time series, DNA). </a:t>
            </a:r>
          </a:p>
          <a:p>
            <a:endParaRPr lang="en-GB" sz="2000" dirty="0"/>
          </a:p>
          <a:p>
            <a:r>
              <a:rPr lang="en-GB" sz="2000" dirty="0"/>
              <a:t>Sequence models learn patterns and dependencies within sequences to make predictions or generate new sequences.</a:t>
            </a:r>
          </a:p>
          <a:p>
            <a:endParaRPr lang="en-GB" sz="2000" dirty="0"/>
          </a:p>
          <a:p>
            <a:r>
              <a:rPr lang="en-GB" sz="2000" dirty="0"/>
              <a:t>Unlike traditional models, sequence models must </a:t>
            </a:r>
            <a:r>
              <a:rPr lang="en-GB" sz="2000" b="1" dirty="0"/>
              <a:t>capture long-range dependencies</a:t>
            </a:r>
            <a:r>
              <a:rPr lang="en-GB" sz="2000" dirty="0"/>
              <a:t> and </a:t>
            </a:r>
            <a:r>
              <a:rPr lang="en-GB" sz="2000" b="1" dirty="0"/>
              <a:t>handle variable-length inputs</a:t>
            </a:r>
            <a:r>
              <a:rPr lang="en-GB" sz="2000" dirty="0"/>
              <a:t> while maintaining meaningful order information.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a typeface="Lato" panose="020B0604020202020204" pitchFamily="34" charset="0"/>
                <a:cs typeface="Helvetica" panose="020B0604020202020204" pitchFamily="34" charset="0"/>
              </a:rPr>
              <a:t>Sequence modeling</a:t>
            </a:r>
            <a:endParaRPr lang="en-GB" sz="2800" dirty="0"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364488-31FA-2FF5-41C0-09C1C053D456}"/>
              </a:ext>
            </a:extLst>
          </p:cNvPr>
          <p:cNvSpPr txBox="1"/>
          <p:nvPr/>
        </p:nvSpPr>
        <p:spPr>
          <a:xfrm>
            <a:off x="66907" y="6550223"/>
            <a:ext cx="12059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bg2">
                    <a:lumMod val="75000"/>
                  </a:schemeClr>
                </a:solidFill>
              </a:rPr>
              <a:t>Machine Learning Methods for Biomedical Data (D012554)</a:t>
            </a:r>
            <a:r>
              <a:rPr lang="nl-B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LID4096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141F75-5DB8-1008-58B5-F8EF2D616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1" y="6286237"/>
            <a:ext cx="549743" cy="52797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D9E7FE-F7CB-3464-C2B8-8F70C3F6960B}"/>
              </a:ext>
            </a:extLst>
          </p:cNvPr>
          <p:cNvCxnSpPr>
            <a:cxnSpLocks/>
          </p:cNvCxnSpPr>
          <p:nvPr/>
        </p:nvCxnSpPr>
        <p:spPr>
          <a:xfrm flipV="1">
            <a:off x="599056" y="6544646"/>
            <a:ext cx="11405231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058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64162A-974E-D797-74EB-A1F337A4B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5DC585-D5DD-9A6D-FE98-296EEC586658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/>
              <a:t>BERT (</a:t>
            </a:r>
            <a:r>
              <a:rPr lang="nl-BE" sz="2800" dirty="0" err="1"/>
              <a:t>Bidirectional</a:t>
            </a:r>
            <a:r>
              <a:rPr lang="nl-BE" sz="2800" dirty="0"/>
              <a:t> Encoder </a:t>
            </a:r>
            <a:r>
              <a:rPr lang="nl-BE" sz="2800" dirty="0" err="1"/>
              <a:t>Representations</a:t>
            </a:r>
            <a:r>
              <a:rPr lang="nl-BE" sz="2800" dirty="0"/>
              <a:t> </a:t>
            </a:r>
            <a:r>
              <a:rPr lang="nl-BE" sz="2800" dirty="0" err="1"/>
              <a:t>from</a:t>
            </a:r>
            <a:r>
              <a:rPr lang="nl-BE" sz="2800" dirty="0"/>
              <a:t> </a:t>
            </a:r>
            <a:r>
              <a:rPr lang="nl-BE" sz="2800" dirty="0" err="1"/>
              <a:t>Transformers</a:t>
            </a:r>
            <a:r>
              <a:rPr lang="nl-BE" sz="28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BB3385-B736-43AD-CFF4-CBE65A822B5E}"/>
              </a:ext>
            </a:extLst>
          </p:cNvPr>
          <p:cNvSpPr txBox="1"/>
          <p:nvPr/>
        </p:nvSpPr>
        <p:spPr>
          <a:xfrm>
            <a:off x="66907" y="6550223"/>
            <a:ext cx="12059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bg2">
                    <a:lumMod val="75000"/>
                  </a:schemeClr>
                </a:solidFill>
              </a:rPr>
              <a:t>Machine Learning Methods for Biomedical Data (D012554)</a:t>
            </a:r>
            <a:r>
              <a:rPr lang="nl-B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LID4096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A511E9-F882-5A05-035E-DC90DF71C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1" y="6286237"/>
            <a:ext cx="549743" cy="52797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7A8382-C690-CA3E-71B1-7828C416F5DF}"/>
              </a:ext>
            </a:extLst>
          </p:cNvPr>
          <p:cNvCxnSpPr>
            <a:cxnSpLocks/>
          </p:cNvCxnSpPr>
          <p:nvPr/>
        </p:nvCxnSpPr>
        <p:spPr>
          <a:xfrm flipV="1">
            <a:off x="599056" y="6544646"/>
            <a:ext cx="11405231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471380E-4A9B-A0DE-C40D-9FBEAC9D954E}"/>
              </a:ext>
            </a:extLst>
          </p:cNvPr>
          <p:cNvSpPr txBox="1"/>
          <p:nvPr/>
        </p:nvSpPr>
        <p:spPr>
          <a:xfrm>
            <a:off x="289112" y="1032298"/>
            <a:ext cx="680017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dirty="0" err="1"/>
              <a:t>Uses</a:t>
            </a:r>
            <a:r>
              <a:rPr lang="nl-BE" dirty="0"/>
              <a:t> </a:t>
            </a:r>
            <a:r>
              <a:rPr lang="nl-BE" dirty="0" err="1"/>
              <a:t>only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encoder part of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original</a:t>
            </a:r>
            <a:r>
              <a:rPr lang="nl-BE" dirty="0"/>
              <a:t> </a:t>
            </a:r>
            <a:r>
              <a:rPr lang="nl-BE" dirty="0" err="1"/>
              <a:t>Transformer</a:t>
            </a:r>
            <a:r>
              <a:rPr lang="nl-BE" dirty="0"/>
              <a:t> </a:t>
            </a:r>
            <a:r>
              <a:rPr lang="nl-BE" dirty="0" err="1"/>
              <a:t>architecture</a:t>
            </a:r>
            <a:endParaRPr lang="nl-BE" dirty="0"/>
          </a:p>
          <a:p>
            <a:endParaRPr lang="nl-BE" dirty="0"/>
          </a:p>
          <a:p>
            <a:r>
              <a:rPr lang="nl-BE" dirty="0" err="1"/>
              <a:t>Outputs</a:t>
            </a:r>
            <a:r>
              <a:rPr lang="nl-BE" dirty="0"/>
              <a:t> a </a:t>
            </a:r>
            <a:r>
              <a:rPr lang="en-GB" dirty="0"/>
              <a:t>768-dimensional embedding vector for each word in the input sequence.</a:t>
            </a:r>
            <a:endParaRPr lang="nl-BE" dirty="0"/>
          </a:p>
          <a:p>
            <a:endParaRPr lang="en-GB" dirty="0">
              <a:solidFill>
                <a:srgbClr val="242424"/>
              </a:solidFill>
              <a:latin typeface="source-serif-pro"/>
            </a:endParaRPr>
          </a:p>
          <a:p>
            <a:r>
              <a:rPr lang="en-GB" dirty="0">
                <a:solidFill>
                  <a:srgbClr val="242424"/>
                </a:solidFill>
                <a:latin typeface="source-serif-pro"/>
              </a:rPr>
              <a:t>R</a:t>
            </a:r>
            <a:r>
              <a:rPr lang="en-GB" b="0" i="0" dirty="0">
                <a:solidFill>
                  <a:srgbClr val="242424"/>
                </a:solidFill>
                <a:effectLst/>
                <a:latin typeface="source-serif-pro"/>
              </a:rPr>
              <a:t>eads text in both directions (uses all tokens in context window).</a:t>
            </a:r>
            <a:r>
              <a:rPr lang="nl-BE" dirty="0"/>
              <a:t> </a:t>
            </a:r>
          </a:p>
          <a:p>
            <a:endParaRPr lang="nl-BE" dirty="0"/>
          </a:p>
          <a:p>
            <a:r>
              <a:rPr lang="en-GB" dirty="0">
                <a:solidFill>
                  <a:srgbClr val="242424"/>
                </a:solidFill>
                <a:latin typeface="source-serif-pro"/>
              </a:rPr>
              <a:t>P</a:t>
            </a:r>
            <a:r>
              <a:rPr lang="en-GB" b="0" i="0" dirty="0">
                <a:solidFill>
                  <a:srgbClr val="242424"/>
                </a:solidFill>
                <a:effectLst/>
                <a:latin typeface="source-serif-pro"/>
              </a:rPr>
              <a:t>re-trained on a large corpus of text.</a:t>
            </a:r>
          </a:p>
          <a:p>
            <a:endParaRPr lang="en-GB" dirty="0">
              <a:solidFill>
                <a:srgbClr val="242424"/>
              </a:solidFill>
              <a:latin typeface="source-serif-pro"/>
            </a:endParaRPr>
          </a:p>
          <a:p>
            <a:r>
              <a:rPr lang="en-GB" dirty="0">
                <a:solidFill>
                  <a:srgbClr val="242424"/>
                </a:solidFill>
                <a:latin typeface="source-serif-pro"/>
              </a:rPr>
              <a:t>F</a:t>
            </a:r>
            <a:r>
              <a:rPr lang="en-GB" b="0" i="0" dirty="0">
                <a:solidFill>
                  <a:srgbClr val="242424"/>
                </a:solidFill>
                <a:effectLst/>
                <a:latin typeface="source-serif-pro"/>
              </a:rPr>
              <a:t>ine-tuned for various NLP tasks such as: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rgbClr val="242424"/>
                </a:solidFill>
                <a:latin typeface="source-serif-pro"/>
              </a:rPr>
              <a:t>Sentiment analysis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rgbClr val="242424"/>
                </a:solidFill>
                <a:latin typeface="source-serif-pro"/>
              </a:rPr>
              <a:t>Named entity recognition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rgbClr val="242424"/>
                </a:solidFill>
                <a:latin typeface="source-serif-pro"/>
              </a:rPr>
              <a:t>Text classification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rgbClr val="242424"/>
                </a:solidFill>
                <a:latin typeface="source-serif-pro"/>
              </a:rPr>
              <a:t>…</a:t>
            </a:r>
          </a:p>
          <a:p>
            <a:pPr marL="285750" indent="-285750">
              <a:buFontTx/>
              <a:buChar char="-"/>
            </a:pPr>
            <a:endParaRPr lang="LID4096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D5AD5DC-852D-5DDB-F296-AEF57B429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7144" y="3877629"/>
            <a:ext cx="7754470" cy="1905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947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20DDF1-63DB-7BF9-794C-F90B39155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DFB4F2-D34A-F34E-0CE4-0C01B67D8328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/>
              <a:t>BERT pre-training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1B6513-6FF7-1478-03F9-31FA282078D1}"/>
              </a:ext>
            </a:extLst>
          </p:cNvPr>
          <p:cNvSpPr txBox="1"/>
          <p:nvPr/>
        </p:nvSpPr>
        <p:spPr>
          <a:xfrm>
            <a:off x="66907" y="6550223"/>
            <a:ext cx="12059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bg2">
                    <a:lumMod val="75000"/>
                  </a:schemeClr>
                </a:solidFill>
              </a:rPr>
              <a:t>Machine Learning Methods for Biomedical Data (D012554)</a:t>
            </a:r>
            <a:r>
              <a:rPr lang="nl-B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LID4096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AA928C-4350-D846-87D5-78BE3F52C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1" y="6286237"/>
            <a:ext cx="549743" cy="52797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D1D69B2-5516-EA7E-9C8B-A440E2F81AF0}"/>
              </a:ext>
            </a:extLst>
          </p:cNvPr>
          <p:cNvCxnSpPr>
            <a:cxnSpLocks/>
          </p:cNvCxnSpPr>
          <p:nvPr/>
        </p:nvCxnSpPr>
        <p:spPr>
          <a:xfrm flipV="1">
            <a:off x="599056" y="6544646"/>
            <a:ext cx="11405231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EC5AEFD-3E4B-2B92-BE27-A0CC14517922}"/>
              </a:ext>
            </a:extLst>
          </p:cNvPr>
          <p:cNvSpPr txBox="1"/>
          <p:nvPr/>
        </p:nvSpPr>
        <p:spPr>
          <a:xfrm>
            <a:off x="289112" y="1032298"/>
            <a:ext cx="855367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Pre-training. BERT is trained on </a:t>
            </a:r>
            <a:r>
              <a:rPr lang="en-GB" dirty="0" err="1"/>
              <a:t>unlabeled</a:t>
            </a:r>
            <a:r>
              <a:rPr lang="en-GB" dirty="0"/>
              <a:t> pair of sequences over two prediction tasks: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Masked language </a:t>
            </a:r>
            <a:r>
              <a:rPr lang="en-GB" dirty="0" err="1"/>
              <a:t>modeling</a:t>
            </a:r>
            <a:r>
              <a:rPr lang="en-GB" dirty="0"/>
              <a:t> (MLM)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/>
              <a:t>Next sentence prediction (NSP)</a:t>
            </a:r>
          </a:p>
          <a:p>
            <a:pPr marL="285750" indent="-285750">
              <a:buFontTx/>
              <a:buChar char="-"/>
            </a:pPr>
            <a:endParaRPr lang="LID4096" dirty="0"/>
          </a:p>
        </p:txBody>
      </p:sp>
      <p:pic>
        <p:nvPicPr>
          <p:cNvPr id="9218" name="Picture 2" descr="Recommending metamodel concepts during modeling activities with pre-trained language  models | Software and Systems Modeling">
            <a:extLst>
              <a:ext uri="{FF2B5EF4-FFF2-40B4-BE49-F238E27FC236}">
                <a16:creationId xmlns:a16="http://schemas.microsoft.com/office/drawing/2014/main" id="{40050C55-AACC-38A6-1520-1556A34B4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5949" y="1543989"/>
            <a:ext cx="5130501" cy="2150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6854C0-A0AD-A581-84D3-DD82555881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9007" y="3963878"/>
            <a:ext cx="2995159" cy="22820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C07AB5-1B13-44FC-F868-0008375F857A}"/>
              </a:ext>
            </a:extLst>
          </p:cNvPr>
          <p:cNvSpPr txBox="1"/>
          <p:nvPr/>
        </p:nvSpPr>
        <p:spPr>
          <a:xfrm>
            <a:off x="8923468" y="4894729"/>
            <a:ext cx="97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{</a:t>
            </a:r>
            <a:r>
              <a:rPr lang="en-GB" dirty="0" err="1"/>
              <a:t>yes,no</a:t>
            </a:r>
            <a:r>
              <a:rPr lang="en-GB" dirty="0"/>
              <a:t>}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974484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5E1C1F-D229-FE00-00C3-A9C4ED609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069F77-738F-F90C-A1B9-41FF5ACC0E54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800" dirty="0"/>
              <a:t>BERT </a:t>
            </a:r>
            <a:r>
              <a:rPr lang="nl-BE" sz="2800" dirty="0" err="1"/>
              <a:t>Flavours</a:t>
            </a:r>
            <a:endParaRPr lang="nl-BE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F1E743-0C9E-4E67-0D14-601D9CBF316B}"/>
              </a:ext>
            </a:extLst>
          </p:cNvPr>
          <p:cNvSpPr txBox="1"/>
          <p:nvPr/>
        </p:nvSpPr>
        <p:spPr>
          <a:xfrm>
            <a:off x="66907" y="6550223"/>
            <a:ext cx="12059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bg2">
                    <a:lumMod val="75000"/>
                  </a:schemeClr>
                </a:solidFill>
              </a:rPr>
              <a:t>Machine Learning Methods for Biomedical Data (D012554)</a:t>
            </a:r>
            <a:r>
              <a:rPr lang="nl-B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LID4096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26EA34-EC96-1CC0-9DAA-EC7C50F13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1" y="6286237"/>
            <a:ext cx="549743" cy="52797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0231276-68E7-6BFC-EAE9-9C4AFE725268}"/>
              </a:ext>
            </a:extLst>
          </p:cNvPr>
          <p:cNvCxnSpPr>
            <a:cxnSpLocks/>
          </p:cNvCxnSpPr>
          <p:nvPr/>
        </p:nvCxnSpPr>
        <p:spPr>
          <a:xfrm flipV="1">
            <a:off x="599056" y="6544646"/>
            <a:ext cx="11405231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EB66B4A-D9B5-479A-685F-36AF1E899197}"/>
              </a:ext>
            </a:extLst>
          </p:cNvPr>
          <p:cNvSpPr txBox="1"/>
          <p:nvPr/>
        </p:nvSpPr>
        <p:spPr>
          <a:xfrm>
            <a:off x="289112" y="1032298"/>
            <a:ext cx="11002807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BERT (Base &amp; Large): The original BERT models introduced by Google in 2018. BERT-Base has 12 layers, 768 hidden units, and 12 attention heads, while BERT-Large has 24 layers, 1024 hidden units, and 16 attention heads.</a:t>
            </a:r>
          </a:p>
          <a:p>
            <a:endParaRPr lang="en-GB" dirty="0"/>
          </a:p>
          <a:p>
            <a:r>
              <a:rPr lang="en-GB" dirty="0" err="1"/>
              <a:t>DistilBERT</a:t>
            </a:r>
            <a:r>
              <a:rPr lang="en-GB" dirty="0"/>
              <a:t>: A lighter and faster version of BERT that retains 97% of its performance while being 60% smaller and running twice as fast. It uses knowledge distillation to learn from BERT while reducing size and computational cost.</a:t>
            </a:r>
          </a:p>
          <a:p>
            <a:endParaRPr lang="en-GB" dirty="0"/>
          </a:p>
          <a:p>
            <a:r>
              <a:rPr lang="en-GB" dirty="0" err="1"/>
              <a:t>BioBERT</a:t>
            </a:r>
            <a:r>
              <a:rPr lang="en-GB" dirty="0"/>
              <a:t> (Biomedical BERT): Pre-trained on PubMed abstracts and PMC full-text articles, making it highly effective for biomedical NLP tasks like named entity recognition (NER), question answering, and relation extraction.</a:t>
            </a:r>
          </a:p>
          <a:p>
            <a:endParaRPr lang="en-GB" dirty="0"/>
          </a:p>
          <a:p>
            <a:r>
              <a:rPr lang="en-GB" dirty="0" err="1"/>
              <a:t>ClinicalBERT</a:t>
            </a:r>
            <a:r>
              <a:rPr lang="en-GB" dirty="0"/>
              <a:t>: A variant of BERT trained on MIMIC-III clinical notes, making it more suitable for electronic health record (EHR) processing, medical note summarization, and patient outcome prediction.</a:t>
            </a:r>
          </a:p>
          <a:p>
            <a:endParaRPr lang="en-GB" dirty="0"/>
          </a:p>
          <a:p>
            <a:r>
              <a:rPr lang="en-GB" dirty="0" err="1"/>
              <a:t>PubMedBERT</a:t>
            </a:r>
            <a:r>
              <a:rPr lang="en-GB" dirty="0"/>
              <a:t>: Unlike </a:t>
            </a:r>
            <a:r>
              <a:rPr lang="en-GB" dirty="0" err="1"/>
              <a:t>BioBERT</a:t>
            </a:r>
            <a:r>
              <a:rPr lang="en-GB" dirty="0"/>
              <a:t>, which is initialized from standard BERT and then trained on biomedical data, </a:t>
            </a:r>
            <a:r>
              <a:rPr lang="en-GB" dirty="0" err="1"/>
              <a:t>PubMedBERT</a:t>
            </a:r>
            <a:r>
              <a:rPr lang="en-GB" dirty="0"/>
              <a:t> is trained from scratch using only PubMed abstracts and full-text papers, achieving better domain-specific performance.</a:t>
            </a:r>
          </a:p>
          <a:p>
            <a:endParaRPr lang="en-GB" sz="2000" dirty="0"/>
          </a:p>
          <a:p>
            <a:r>
              <a:rPr lang="en-GB" sz="2000" dirty="0"/>
              <a:t>…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2403656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AB389F-59DB-2D82-1299-799CA0B40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DBE0C9DE-59CD-2EAF-06C1-90A8B563657D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a typeface="Lato" panose="020B0604020202020204" pitchFamily="34" charset="0"/>
                <a:cs typeface="Helvetica" panose="020B0604020202020204" pitchFamily="34" charset="0"/>
              </a:rPr>
              <a:t>Sequence modeling</a:t>
            </a:r>
            <a:endParaRPr lang="en-GB" sz="2800" dirty="0"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20B54C-133C-513F-3894-741FDC1CC4A0}"/>
              </a:ext>
            </a:extLst>
          </p:cNvPr>
          <p:cNvSpPr txBox="1"/>
          <p:nvPr/>
        </p:nvSpPr>
        <p:spPr>
          <a:xfrm>
            <a:off x="66907" y="6550223"/>
            <a:ext cx="12059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bg2">
                    <a:lumMod val="75000"/>
                  </a:schemeClr>
                </a:solidFill>
              </a:rPr>
              <a:t>Machine Learning Methods for Biomedical Data (D012554)</a:t>
            </a:r>
            <a:r>
              <a:rPr lang="nl-B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LID4096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17DD51-DA81-F096-BF0A-8A651ACE5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1" y="6286237"/>
            <a:ext cx="549743" cy="52797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FD9B547-774A-C1FE-B9BF-3990760B4911}"/>
              </a:ext>
            </a:extLst>
          </p:cNvPr>
          <p:cNvCxnSpPr>
            <a:cxnSpLocks/>
          </p:cNvCxnSpPr>
          <p:nvPr/>
        </p:nvCxnSpPr>
        <p:spPr>
          <a:xfrm flipV="1">
            <a:off x="599056" y="6544646"/>
            <a:ext cx="11405231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10" name="Picture 2">
            <a:extLst>
              <a:ext uri="{FF2B5EF4-FFF2-40B4-BE49-F238E27FC236}">
                <a16:creationId xmlns:a16="http://schemas.microsoft.com/office/drawing/2014/main" id="{7A69FDDB-F922-4B98-FEA1-3514303EB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5375"/>
            <a:ext cx="12192000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387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a typeface="Lato" panose="020B0604020202020204" pitchFamily="34" charset="0"/>
                <a:cs typeface="Helvetica" panose="020B0604020202020204" pitchFamily="34" charset="0"/>
              </a:rPr>
              <a:t>Recurrent neural network (RNN)</a:t>
            </a:r>
            <a:endParaRPr lang="en-GB" sz="2800" dirty="0"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01A730E-47AF-17C0-E46B-710657EC3DF5}"/>
              </a:ext>
            </a:extLst>
          </p:cNvPr>
          <p:cNvSpPr/>
          <p:nvPr/>
        </p:nvSpPr>
        <p:spPr>
          <a:xfrm>
            <a:off x="1453661" y="3698630"/>
            <a:ext cx="726831" cy="10199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DE51376-E54A-9C1B-CF5F-518C69339E8C}"/>
              </a:ext>
            </a:extLst>
          </p:cNvPr>
          <p:cNvSpPr/>
          <p:nvPr/>
        </p:nvSpPr>
        <p:spPr>
          <a:xfrm>
            <a:off x="1518136" y="5222631"/>
            <a:ext cx="597877" cy="59787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B709CDC-1098-E8DD-96EB-5964BC292B6B}"/>
              </a:ext>
            </a:extLst>
          </p:cNvPr>
          <p:cNvSpPr/>
          <p:nvPr/>
        </p:nvSpPr>
        <p:spPr>
          <a:xfrm>
            <a:off x="1518137" y="2596660"/>
            <a:ext cx="597877" cy="597877"/>
          </a:xfrm>
          <a:prstGeom prst="ellipse">
            <a:avLst/>
          </a:prstGeom>
          <a:solidFill>
            <a:srgbClr val="D0C5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29D933C-B076-D9AB-D21A-2D9949FC4AD9}"/>
              </a:ext>
            </a:extLst>
          </p:cNvPr>
          <p:cNvCxnSpPr>
            <a:stCxn id="3" idx="0"/>
            <a:endCxn id="2" idx="2"/>
          </p:cNvCxnSpPr>
          <p:nvPr/>
        </p:nvCxnSpPr>
        <p:spPr>
          <a:xfrm flipV="1">
            <a:off x="1817075" y="4718538"/>
            <a:ext cx="2" cy="5040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B18982-4594-0872-AEC2-849EA6AE2C1C}"/>
              </a:ext>
            </a:extLst>
          </p:cNvPr>
          <p:cNvCxnSpPr/>
          <p:nvPr/>
        </p:nvCxnSpPr>
        <p:spPr>
          <a:xfrm flipV="1">
            <a:off x="1817074" y="3194537"/>
            <a:ext cx="2" cy="5040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2DFF7BE-192D-FCB1-A9B8-315C5CB59C45}"/>
              </a:ext>
            </a:extLst>
          </p:cNvPr>
          <p:cNvSpPr/>
          <p:nvPr/>
        </p:nvSpPr>
        <p:spPr>
          <a:xfrm>
            <a:off x="6101861" y="3698630"/>
            <a:ext cx="726831" cy="10199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384C77-EE18-F84D-D437-3AFA7671E872}"/>
              </a:ext>
            </a:extLst>
          </p:cNvPr>
          <p:cNvSpPr/>
          <p:nvPr/>
        </p:nvSpPr>
        <p:spPr>
          <a:xfrm>
            <a:off x="6166336" y="5222631"/>
            <a:ext cx="597877" cy="59787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C9D1CD-2B4F-F050-39B0-8BC9CDF8681C}"/>
              </a:ext>
            </a:extLst>
          </p:cNvPr>
          <p:cNvCxnSpPr>
            <a:stCxn id="9" idx="0"/>
            <a:endCxn id="8" idx="2"/>
          </p:cNvCxnSpPr>
          <p:nvPr/>
        </p:nvCxnSpPr>
        <p:spPr>
          <a:xfrm flipV="1">
            <a:off x="6465275" y="4718538"/>
            <a:ext cx="2" cy="5040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CF1CF81-6C04-9D2F-653E-C9FA6341A924}"/>
              </a:ext>
            </a:extLst>
          </p:cNvPr>
          <p:cNvSpPr/>
          <p:nvPr/>
        </p:nvSpPr>
        <p:spPr>
          <a:xfrm>
            <a:off x="7630247" y="3698630"/>
            <a:ext cx="726831" cy="10199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CB22768-6C44-860C-5EC8-E7EFA649BDE8}"/>
              </a:ext>
            </a:extLst>
          </p:cNvPr>
          <p:cNvSpPr/>
          <p:nvPr/>
        </p:nvSpPr>
        <p:spPr>
          <a:xfrm>
            <a:off x="7694722" y="5222631"/>
            <a:ext cx="597877" cy="59787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7136836-64E0-AF99-E9ED-1465D84CD048}"/>
              </a:ext>
            </a:extLst>
          </p:cNvPr>
          <p:cNvCxnSpPr>
            <a:stCxn id="14" idx="0"/>
            <a:endCxn id="13" idx="2"/>
          </p:cNvCxnSpPr>
          <p:nvPr/>
        </p:nvCxnSpPr>
        <p:spPr>
          <a:xfrm flipV="1">
            <a:off x="7993661" y="4718538"/>
            <a:ext cx="2" cy="5040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75BE5E8-AB2E-FE1F-04C5-0AB6B10C308A}"/>
              </a:ext>
            </a:extLst>
          </p:cNvPr>
          <p:cNvSpPr/>
          <p:nvPr/>
        </p:nvSpPr>
        <p:spPr>
          <a:xfrm>
            <a:off x="9158633" y="3698630"/>
            <a:ext cx="726831" cy="10199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6612F79-B859-7C3A-CE57-E5DF9E5BD3B9}"/>
              </a:ext>
            </a:extLst>
          </p:cNvPr>
          <p:cNvSpPr/>
          <p:nvPr/>
        </p:nvSpPr>
        <p:spPr>
          <a:xfrm>
            <a:off x="9223108" y="5222631"/>
            <a:ext cx="597877" cy="59787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5D0B76F-7C8F-FB12-EE32-18E9DA6B9AD2}"/>
              </a:ext>
            </a:extLst>
          </p:cNvPr>
          <p:cNvCxnSpPr>
            <a:stCxn id="20" idx="0"/>
            <a:endCxn id="19" idx="2"/>
          </p:cNvCxnSpPr>
          <p:nvPr/>
        </p:nvCxnSpPr>
        <p:spPr>
          <a:xfrm flipV="1">
            <a:off x="9522047" y="4718538"/>
            <a:ext cx="2" cy="5040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52A648-2EA0-B9C9-20EA-9D1581EB040C}"/>
              </a:ext>
            </a:extLst>
          </p:cNvPr>
          <p:cNvCxnSpPr>
            <a:cxnSpLocks/>
          </p:cNvCxnSpPr>
          <p:nvPr/>
        </p:nvCxnSpPr>
        <p:spPr>
          <a:xfrm>
            <a:off x="3569677" y="2491153"/>
            <a:ext cx="0" cy="35345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D6BFF19-99FD-E136-5586-7F10EF450441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6828692" y="4208584"/>
            <a:ext cx="8015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82B6923-CB20-B1E7-7BA9-935D87235DCF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8357078" y="4208584"/>
            <a:ext cx="8015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C11D46D-DF87-86F0-A268-F1525F8E3BA5}"/>
                  </a:ext>
                </a:extLst>
              </p:cNvPr>
              <p:cNvSpPr txBox="1"/>
              <p:nvPr/>
            </p:nvSpPr>
            <p:spPr>
              <a:xfrm>
                <a:off x="6148755" y="5310222"/>
                <a:ext cx="599125" cy="6686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GB" sz="2400" b="0" dirty="0"/>
              </a:p>
              <a:p>
                <a:endParaRPr lang="en-GB" b="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C11D46D-DF87-86F0-A268-F1525F8E3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755" y="5310222"/>
                <a:ext cx="599125" cy="6686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>
            <a:extLst>
              <a:ext uri="{FF2B5EF4-FFF2-40B4-BE49-F238E27FC236}">
                <a16:creationId xmlns:a16="http://schemas.microsoft.com/office/drawing/2014/main" id="{D8563F9F-1070-AFA6-B486-CB332C267869}"/>
              </a:ext>
            </a:extLst>
          </p:cNvPr>
          <p:cNvSpPr/>
          <p:nvPr/>
        </p:nvSpPr>
        <p:spPr>
          <a:xfrm>
            <a:off x="6167604" y="2596660"/>
            <a:ext cx="597877" cy="597877"/>
          </a:xfrm>
          <a:prstGeom prst="ellipse">
            <a:avLst/>
          </a:prstGeom>
          <a:solidFill>
            <a:srgbClr val="D0C5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40EBF9B-52F6-F2F2-4C39-B1029B31AB7A}"/>
              </a:ext>
            </a:extLst>
          </p:cNvPr>
          <p:cNvCxnSpPr/>
          <p:nvPr/>
        </p:nvCxnSpPr>
        <p:spPr>
          <a:xfrm flipV="1">
            <a:off x="6466541" y="3194537"/>
            <a:ext cx="2" cy="5040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0FBF68C8-BDA4-F3C8-C7AF-9B377A9CCF79}"/>
              </a:ext>
            </a:extLst>
          </p:cNvPr>
          <p:cNvSpPr/>
          <p:nvPr/>
        </p:nvSpPr>
        <p:spPr>
          <a:xfrm>
            <a:off x="7695982" y="2596660"/>
            <a:ext cx="597877" cy="597877"/>
          </a:xfrm>
          <a:prstGeom prst="ellipse">
            <a:avLst/>
          </a:prstGeom>
          <a:solidFill>
            <a:srgbClr val="D0C5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972CBF1-1202-B68C-6FBC-49D746F8752F}"/>
              </a:ext>
            </a:extLst>
          </p:cNvPr>
          <p:cNvCxnSpPr/>
          <p:nvPr/>
        </p:nvCxnSpPr>
        <p:spPr>
          <a:xfrm flipV="1">
            <a:off x="7994919" y="3194537"/>
            <a:ext cx="2" cy="5040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0898875B-DB8B-C796-1CC5-C2403771A651}"/>
              </a:ext>
            </a:extLst>
          </p:cNvPr>
          <p:cNvSpPr/>
          <p:nvPr/>
        </p:nvSpPr>
        <p:spPr>
          <a:xfrm>
            <a:off x="9224356" y="2596660"/>
            <a:ext cx="597877" cy="597877"/>
          </a:xfrm>
          <a:prstGeom prst="ellipse">
            <a:avLst/>
          </a:prstGeom>
          <a:solidFill>
            <a:srgbClr val="D0C5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64BAC62-060C-B257-8BF3-D258E6F12FB5}"/>
              </a:ext>
            </a:extLst>
          </p:cNvPr>
          <p:cNvCxnSpPr/>
          <p:nvPr/>
        </p:nvCxnSpPr>
        <p:spPr>
          <a:xfrm flipV="1">
            <a:off x="9523293" y="3194537"/>
            <a:ext cx="2" cy="5040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EA1C426-FB3E-745D-544E-CB00092CC2AC}"/>
                  </a:ext>
                </a:extLst>
              </p:cNvPr>
              <p:cNvSpPr txBox="1"/>
              <p:nvPr/>
            </p:nvSpPr>
            <p:spPr>
              <a:xfrm>
                <a:off x="7675346" y="5310222"/>
                <a:ext cx="599125" cy="6655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GB" sz="2400" b="0" dirty="0"/>
              </a:p>
              <a:p>
                <a:endParaRPr lang="en-GB" b="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EA1C426-FB3E-745D-544E-CB00092CC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346" y="5310222"/>
                <a:ext cx="599125" cy="6655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37480F8-A2A9-68A4-EFCD-881B8B0C8CB6}"/>
                  </a:ext>
                </a:extLst>
              </p:cNvPr>
              <p:cNvSpPr txBox="1"/>
              <p:nvPr/>
            </p:nvSpPr>
            <p:spPr>
              <a:xfrm>
                <a:off x="9201937" y="5310222"/>
                <a:ext cx="599125" cy="6663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GB" sz="2400" b="0" dirty="0"/>
              </a:p>
              <a:p>
                <a:endParaRPr lang="en-GB" b="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37480F8-A2A9-68A4-EFCD-881B8B0C8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1937" y="5310222"/>
                <a:ext cx="599125" cy="6663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4D7BD52-6827-A22B-F7B8-273DBCC2BFBF}"/>
                  </a:ext>
                </a:extLst>
              </p:cNvPr>
              <p:cNvSpPr txBox="1"/>
              <p:nvPr/>
            </p:nvSpPr>
            <p:spPr>
              <a:xfrm>
                <a:off x="6166356" y="2678722"/>
                <a:ext cx="599125" cy="6941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GB" sz="2400" b="0" dirty="0"/>
              </a:p>
              <a:p>
                <a:endParaRPr lang="en-GB" b="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4D7BD52-6827-A22B-F7B8-273DBCC2B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356" y="2678722"/>
                <a:ext cx="599125" cy="6941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FCFE0CE-360E-7093-6BF1-B788FF4C3207}"/>
                  </a:ext>
                </a:extLst>
              </p:cNvPr>
              <p:cNvSpPr txBox="1"/>
              <p:nvPr/>
            </p:nvSpPr>
            <p:spPr>
              <a:xfrm>
                <a:off x="7695977" y="2663339"/>
                <a:ext cx="599125" cy="6655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GB" sz="2400" b="0" dirty="0"/>
              </a:p>
              <a:p>
                <a:endParaRPr lang="en-GB" b="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FCFE0CE-360E-7093-6BF1-B788FF4C3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977" y="2663339"/>
                <a:ext cx="599125" cy="66556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A121F13-5C24-7FCA-9385-09069D108CCB}"/>
                  </a:ext>
                </a:extLst>
              </p:cNvPr>
              <p:cNvSpPr txBox="1"/>
              <p:nvPr/>
            </p:nvSpPr>
            <p:spPr>
              <a:xfrm>
                <a:off x="9223108" y="2662356"/>
                <a:ext cx="599125" cy="6655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GB" sz="2400" b="0" dirty="0"/>
              </a:p>
              <a:p>
                <a:endParaRPr lang="en-GB" b="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A121F13-5C24-7FCA-9385-09069D108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3108" y="2662356"/>
                <a:ext cx="599125" cy="66556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970EBA1-C269-5DD7-433C-68BD3A07F459}"/>
                  </a:ext>
                </a:extLst>
              </p:cNvPr>
              <p:cNvSpPr txBox="1"/>
              <p:nvPr/>
            </p:nvSpPr>
            <p:spPr>
              <a:xfrm>
                <a:off x="6936791" y="3698630"/>
                <a:ext cx="599125" cy="6686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GB" sz="2400" b="0" dirty="0"/>
              </a:p>
              <a:p>
                <a:endParaRPr lang="en-GB" b="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970EBA1-C269-5DD7-433C-68BD3A07F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791" y="3698630"/>
                <a:ext cx="599125" cy="66864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6CE1BEB-C8E2-1F26-9F9C-8244F546EBF0}"/>
                  </a:ext>
                </a:extLst>
              </p:cNvPr>
              <p:cNvSpPr txBox="1"/>
              <p:nvPr/>
            </p:nvSpPr>
            <p:spPr>
              <a:xfrm>
                <a:off x="8449386" y="3698630"/>
                <a:ext cx="599125" cy="6655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GB" sz="2400" b="0" dirty="0"/>
              </a:p>
              <a:p>
                <a:endParaRPr lang="en-GB" b="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6CE1BEB-C8E2-1F26-9F9C-8244F546E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9386" y="3698630"/>
                <a:ext cx="599125" cy="66556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5A92943B-B043-A0E4-8A83-DE9C01CB5502}"/>
              </a:ext>
            </a:extLst>
          </p:cNvPr>
          <p:cNvSpPr txBox="1"/>
          <p:nvPr/>
        </p:nvSpPr>
        <p:spPr>
          <a:xfrm>
            <a:off x="241300" y="1075957"/>
            <a:ext cx="1093665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It is important to realize that the model parameters of the RNN are </a:t>
            </a:r>
            <a:r>
              <a:rPr lang="en-GB" sz="2000" b="1" dirty="0"/>
              <a:t>the same in each time-step</a:t>
            </a:r>
            <a:r>
              <a:rPr lang="en-GB" sz="2000" dirty="0"/>
              <a:t>, i.e. the green part in the diagram is always the same. </a:t>
            </a:r>
          </a:p>
          <a:p>
            <a:endParaRPr lang="en-GB" sz="2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8D76707-DA5D-9BD2-7CCC-5C2A95E8333A}"/>
              </a:ext>
            </a:extLst>
          </p:cNvPr>
          <p:cNvSpPr txBox="1"/>
          <p:nvPr/>
        </p:nvSpPr>
        <p:spPr>
          <a:xfrm>
            <a:off x="66907" y="6550223"/>
            <a:ext cx="12059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bg2">
                    <a:lumMod val="75000"/>
                  </a:schemeClr>
                </a:solidFill>
              </a:rPr>
              <a:t>Machine Learning Methods for Biomedical Data (D012554)</a:t>
            </a:r>
            <a:r>
              <a:rPr lang="nl-B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LID4096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29D8D98A-A71C-BB74-2376-2DDBC970C5F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041" y="6286237"/>
            <a:ext cx="549743" cy="527971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0185549-870C-8C68-5733-8CC6259A97B3}"/>
              </a:ext>
            </a:extLst>
          </p:cNvPr>
          <p:cNvCxnSpPr>
            <a:cxnSpLocks/>
          </p:cNvCxnSpPr>
          <p:nvPr/>
        </p:nvCxnSpPr>
        <p:spPr>
          <a:xfrm flipV="1">
            <a:off x="599056" y="6544646"/>
            <a:ext cx="11405231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123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a typeface="Lato" panose="020B0604020202020204" pitchFamily="34" charset="0"/>
                <a:cs typeface="Helvetica" panose="020B0604020202020204" pitchFamily="34" charset="0"/>
              </a:rPr>
              <a:t>Recurrent neural network (RNN)</a:t>
            </a:r>
            <a:endParaRPr lang="en-GB" sz="2800" dirty="0"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01A730E-47AF-17C0-E46B-710657EC3DF5}"/>
              </a:ext>
            </a:extLst>
          </p:cNvPr>
          <p:cNvSpPr/>
          <p:nvPr/>
        </p:nvSpPr>
        <p:spPr>
          <a:xfrm>
            <a:off x="1453661" y="3698630"/>
            <a:ext cx="726831" cy="10199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DE51376-E54A-9C1B-CF5F-518C69339E8C}"/>
              </a:ext>
            </a:extLst>
          </p:cNvPr>
          <p:cNvSpPr/>
          <p:nvPr/>
        </p:nvSpPr>
        <p:spPr>
          <a:xfrm>
            <a:off x="1518136" y="5222631"/>
            <a:ext cx="597877" cy="59787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B709CDC-1098-E8DD-96EB-5964BC292B6B}"/>
              </a:ext>
            </a:extLst>
          </p:cNvPr>
          <p:cNvSpPr/>
          <p:nvPr/>
        </p:nvSpPr>
        <p:spPr>
          <a:xfrm>
            <a:off x="1518137" y="2596660"/>
            <a:ext cx="597877" cy="597877"/>
          </a:xfrm>
          <a:prstGeom prst="ellipse">
            <a:avLst/>
          </a:prstGeom>
          <a:solidFill>
            <a:srgbClr val="D0C5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29D933C-B076-D9AB-D21A-2D9949FC4AD9}"/>
              </a:ext>
            </a:extLst>
          </p:cNvPr>
          <p:cNvCxnSpPr>
            <a:stCxn id="3" idx="0"/>
            <a:endCxn id="2" idx="2"/>
          </p:cNvCxnSpPr>
          <p:nvPr/>
        </p:nvCxnSpPr>
        <p:spPr>
          <a:xfrm flipV="1">
            <a:off x="1817075" y="4718538"/>
            <a:ext cx="2" cy="5040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B18982-4594-0872-AEC2-849EA6AE2C1C}"/>
              </a:ext>
            </a:extLst>
          </p:cNvPr>
          <p:cNvCxnSpPr/>
          <p:nvPr/>
        </p:nvCxnSpPr>
        <p:spPr>
          <a:xfrm flipV="1">
            <a:off x="1817074" y="3194537"/>
            <a:ext cx="2" cy="5040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2DFF7BE-192D-FCB1-A9B8-315C5CB59C45}"/>
              </a:ext>
            </a:extLst>
          </p:cNvPr>
          <p:cNvSpPr/>
          <p:nvPr/>
        </p:nvSpPr>
        <p:spPr>
          <a:xfrm>
            <a:off x="6101861" y="3698630"/>
            <a:ext cx="726831" cy="10199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384C77-EE18-F84D-D437-3AFA7671E872}"/>
              </a:ext>
            </a:extLst>
          </p:cNvPr>
          <p:cNvSpPr/>
          <p:nvPr/>
        </p:nvSpPr>
        <p:spPr>
          <a:xfrm>
            <a:off x="6166336" y="5222631"/>
            <a:ext cx="597877" cy="59787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C9D1CD-2B4F-F050-39B0-8BC9CDF8681C}"/>
              </a:ext>
            </a:extLst>
          </p:cNvPr>
          <p:cNvCxnSpPr>
            <a:stCxn id="9" idx="0"/>
            <a:endCxn id="8" idx="2"/>
          </p:cNvCxnSpPr>
          <p:nvPr/>
        </p:nvCxnSpPr>
        <p:spPr>
          <a:xfrm flipV="1">
            <a:off x="6465275" y="4718538"/>
            <a:ext cx="2" cy="5040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CF1CF81-6C04-9D2F-653E-C9FA6341A924}"/>
              </a:ext>
            </a:extLst>
          </p:cNvPr>
          <p:cNvSpPr/>
          <p:nvPr/>
        </p:nvSpPr>
        <p:spPr>
          <a:xfrm>
            <a:off x="7630247" y="3698630"/>
            <a:ext cx="726831" cy="10199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CB22768-6C44-860C-5EC8-E7EFA649BDE8}"/>
              </a:ext>
            </a:extLst>
          </p:cNvPr>
          <p:cNvSpPr/>
          <p:nvPr/>
        </p:nvSpPr>
        <p:spPr>
          <a:xfrm>
            <a:off x="7694722" y="5222631"/>
            <a:ext cx="597877" cy="59787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7136836-64E0-AF99-E9ED-1465D84CD048}"/>
              </a:ext>
            </a:extLst>
          </p:cNvPr>
          <p:cNvCxnSpPr>
            <a:stCxn id="14" idx="0"/>
            <a:endCxn id="13" idx="2"/>
          </p:cNvCxnSpPr>
          <p:nvPr/>
        </p:nvCxnSpPr>
        <p:spPr>
          <a:xfrm flipV="1">
            <a:off x="7993661" y="4718538"/>
            <a:ext cx="2" cy="5040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75BE5E8-AB2E-FE1F-04C5-0AB6B10C308A}"/>
              </a:ext>
            </a:extLst>
          </p:cNvPr>
          <p:cNvSpPr/>
          <p:nvPr/>
        </p:nvSpPr>
        <p:spPr>
          <a:xfrm>
            <a:off x="9158633" y="3698630"/>
            <a:ext cx="726831" cy="10199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6612F79-B859-7C3A-CE57-E5DF9E5BD3B9}"/>
              </a:ext>
            </a:extLst>
          </p:cNvPr>
          <p:cNvSpPr/>
          <p:nvPr/>
        </p:nvSpPr>
        <p:spPr>
          <a:xfrm>
            <a:off x="9223108" y="5222631"/>
            <a:ext cx="597877" cy="59787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5D0B76F-7C8F-FB12-EE32-18E9DA6B9AD2}"/>
              </a:ext>
            </a:extLst>
          </p:cNvPr>
          <p:cNvCxnSpPr>
            <a:stCxn id="20" idx="0"/>
            <a:endCxn id="19" idx="2"/>
          </p:cNvCxnSpPr>
          <p:nvPr/>
        </p:nvCxnSpPr>
        <p:spPr>
          <a:xfrm flipV="1">
            <a:off x="9522047" y="4718538"/>
            <a:ext cx="2" cy="5040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52A648-2EA0-B9C9-20EA-9D1581EB040C}"/>
              </a:ext>
            </a:extLst>
          </p:cNvPr>
          <p:cNvCxnSpPr>
            <a:cxnSpLocks/>
          </p:cNvCxnSpPr>
          <p:nvPr/>
        </p:nvCxnSpPr>
        <p:spPr>
          <a:xfrm>
            <a:off x="3569677" y="2491153"/>
            <a:ext cx="0" cy="35345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D6BFF19-99FD-E136-5586-7F10EF450441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6828692" y="4208584"/>
            <a:ext cx="8015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82B6923-CB20-B1E7-7BA9-935D87235DCF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8357078" y="4208584"/>
            <a:ext cx="8015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C11D46D-DF87-86F0-A268-F1525F8E3BA5}"/>
                  </a:ext>
                </a:extLst>
              </p:cNvPr>
              <p:cNvSpPr txBox="1"/>
              <p:nvPr/>
            </p:nvSpPr>
            <p:spPr>
              <a:xfrm>
                <a:off x="6148755" y="5310222"/>
                <a:ext cx="599125" cy="6686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GB" sz="2400" b="0" dirty="0"/>
              </a:p>
              <a:p>
                <a:endParaRPr lang="en-GB" b="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C11D46D-DF87-86F0-A268-F1525F8E3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755" y="5310222"/>
                <a:ext cx="599125" cy="6686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>
            <a:extLst>
              <a:ext uri="{FF2B5EF4-FFF2-40B4-BE49-F238E27FC236}">
                <a16:creationId xmlns:a16="http://schemas.microsoft.com/office/drawing/2014/main" id="{D8563F9F-1070-AFA6-B486-CB332C267869}"/>
              </a:ext>
            </a:extLst>
          </p:cNvPr>
          <p:cNvSpPr/>
          <p:nvPr/>
        </p:nvSpPr>
        <p:spPr>
          <a:xfrm>
            <a:off x="6167604" y="2596660"/>
            <a:ext cx="597877" cy="597877"/>
          </a:xfrm>
          <a:prstGeom prst="ellipse">
            <a:avLst/>
          </a:prstGeom>
          <a:solidFill>
            <a:srgbClr val="D0C5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40EBF9B-52F6-F2F2-4C39-B1029B31AB7A}"/>
              </a:ext>
            </a:extLst>
          </p:cNvPr>
          <p:cNvCxnSpPr/>
          <p:nvPr/>
        </p:nvCxnSpPr>
        <p:spPr>
          <a:xfrm flipV="1">
            <a:off x="6466541" y="3194537"/>
            <a:ext cx="2" cy="5040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0FBF68C8-BDA4-F3C8-C7AF-9B377A9CCF79}"/>
              </a:ext>
            </a:extLst>
          </p:cNvPr>
          <p:cNvSpPr/>
          <p:nvPr/>
        </p:nvSpPr>
        <p:spPr>
          <a:xfrm>
            <a:off x="7695982" y="2596660"/>
            <a:ext cx="597877" cy="597877"/>
          </a:xfrm>
          <a:prstGeom prst="ellipse">
            <a:avLst/>
          </a:prstGeom>
          <a:solidFill>
            <a:srgbClr val="D0C5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972CBF1-1202-B68C-6FBC-49D746F8752F}"/>
              </a:ext>
            </a:extLst>
          </p:cNvPr>
          <p:cNvCxnSpPr/>
          <p:nvPr/>
        </p:nvCxnSpPr>
        <p:spPr>
          <a:xfrm flipV="1">
            <a:off x="7994919" y="3194537"/>
            <a:ext cx="2" cy="5040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0898875B-DB8B-C796-1CC5-C2403771A651}"/>
              </a:ext>
            </a:extLst>
          </p:cNvPr>
          <p:cNvSpPr/>
          <p:nvPr/>
        </p:nvSpPr>
        <p:spPr>
          <a:xfrm>
            <a:off x="9224356" y="2596660"/>
            <a:ext cx="597877" cy="597877"/>
          </a:xfrm>
          <a:prstGeom prst="ellipse">
            <a:avLst/>
          </a:prstGeom>
          <a:solidFill>
            <a:srgbClr val="D0C5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64BAC62-060C-B257-8BF3-D258E6F12FB5}"/>
              </a:ext>
            </a:extLst>
          </p:cNvPr>
          <p:cNvCxnSpPr/>
          <p:nvPr/>
        </p:nvCxnSpPr>
        <p:spPr>
          <a:xfrm flipV="1">
            <a:off x="9523293" y="3194537"/>
            <a:ext cx="2" cy="5040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EA1C426-FB3E-745D-544E-CB00092CC2AC}"/>
                  </a:ext>
                </a:extLst>
              </p:cNvPr>
              <p:cNvSpPr txBox="1"/>
              <p:nvPr/>
            </p:nvSpPr>
            <p:spPr>
              <a:xfrm>
                <a:off x="7675346" y="5310222"/>
                <a:ext cx="599125" cy="6655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GB" sz="2400" b="0" dirty="0"/>
              </a:p>
              <a:p>
                <a:endParaRPr lang="en-GB" b="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EA1C426-FB3E-745D-544E-CB00092CC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346" y="5310222"/>
                <a:ext cx="599125" cy="6655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37480F8-A2A9-68A4-EFCD-881B8B0C8CB6}"/>
                  </a:ext>
                </a:extLst>
              </p:cNvPr>
              <p:cNvSpPr txBox="1"/>
              <p:nvPr/>
            </p:nvSpPr>
            <p:spPr>
              <a:xfrm>
                <a:off x="9201937" y="5310222"/>
                <a:ext cx="599125" cy="6663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GB" sz="2400" b="0" dirty="0"/>
              </a:p>
              <a:p>
                <a:endParaRPr lang="en-GB" b="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37480F8-A2A9-68A4-EFCD-881B8B0C8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1937" y="5310222"/>
                <a:ext cx="599125" cy="6663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4D7BD52-6827-A22B-F7B8-273DBCC2BFBF}"/>
                  </a:ext>
                </a:extLst>
              </p:cNvPr>
              <p:cNvSpPr txBox="1"/>
              <p:nvPr/>
            </p:nvSpPr>
            <p:spPr>
              <a:xfrm>
                <a:off x="6166356" y="2678722"/>
                <a:ext cx="599125" cy="6941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GB" sz="2400" b="0" dirty="0"/>
              </a:p>
              <a:p>
                <a:endParaRPr lang="en-GB" b="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4D7BD52-6827-A22B-F7B8-273DBCC2B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356" y="2678722"/>
                <a:ext cx="599125" cy="6941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FCFE0CE-360E-7093-6BF1-B788FF4C3207}"/>
                  </a:ext>
                </a:extLst>
              </p:cNvPr>
              <p:cNvSpPr txBox="1"/>
              <p:nvPr/>
            </p:nvSpPr>
            <p:spPr>
              <a:xfrm>
                <a:off x="7695977" y="2663339"/>
                <a:ext cx="599125" cy="6655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GB" sz="2400" b="0" dirty="0"/>
              </a:p>
              <a:p>
                <a:endParaRPr lang="en-GB" b="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FCFE0CE-360E-7093-6BF1-B788FF4C3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977" y="2663339"/>
                <a:ext cx="599125" cy="66556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A121F13-5C24-7FCA-9385-09069D108CCB}"/>
                  </a:ext>
                </a:extLst>
              </p:cNvPr>
              <p:cNvSpPr txBox="1"/>
              <p:nvPr/>
            </p:nvSpPr>
            <p:spPr>
              <a:xfrm>
                <a:off x="9223108" y="2662356"/>
                <a:ext cx="599125" cy="6655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GB" sz="2400" b="0" dirty="0"/>
              </a:p>
              <a:p>
                <a:endParaRPr lang="en-GB" b="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A121F13-5C24-7FCA-9385-09069D108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3108" y="2662356"/>
                <a:ext cx="599125" cy="66556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970EBA1-C269-5DD7-433C-68BD3A07F459}"/>
                  </a:ext>
                </a:extLst>
              </p:cNvPr>
              <p:cNvSpPr txBox="1"/>
              <p:nvPr/>
            </p:nvSpPr>
            <p:spPr>
              <a:xfrm>
                <a:off x="6936791" y="3698630"/>
                <a:ext cx="599125" cy="6686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GB" sz="2400" b="0" dirty="0"/>
              </a:p>
              <a:p>
                <a:endParaRPr lang="en-GB" b="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970EBA1-C269-5DD7-433C-68BD3A07F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791" y="3698630"/>
                <a:ext cx="599125" cy="66864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6CE1BEB-C8E2-1F26-9F9C-8244F546EBF0}"/>
                  </a:ext>
                </a:extLst>
              </p:cNvPr>
              <p:cNvSpPr txBox="1"/>
              <p:nvPr/>
            </p:nvSpPr>
            <p:spPr>
              <a:xfrm>
                <a:off x="8449386" y="3698630"/>
                <a:ext cx="599125" cy="6655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GB" sz="2400" b="0" dirty="0"/>
              </a:p>
              <a:p>
                <a:endParaRPr lang="en-GB" b="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6CE1BEB-C8E2-1F26-9F9C-8244F546E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9386" y="3698630"/>
                <a:ext cx="599125" cy="66556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5A92943B-B043-A0E4-8A83-DE9C01CB5502}"/>
              </a:ext>
            </a:extLst>
          </p:cNvPr>
          <p:cNvSpPr txBox="1"/>
          <p:nvPr/>
        </p:nvSpPr>
        <p:spPr>
          <a:xfrm>
            <a:off x="241300" y="1075957"/>
            <a:ext cx="1093665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It is important to realize that the model parameters of the RNN are </a:t>
            </a:r>
            <a:r>
              <a:rPr lang="en-GB" sz="2000" b="1" dirty="0"/>
              <a:t>the same in each time-step</a:t>
            </a:r>
            <a:r>
              <a:rPr lang="en-GB" sz="2000" dirty="0"/>
              <a:t>, i.e. the green part in the diagram is always the same. </a:t>
            </a:r>
          </a:p>
          <a:p>
            <a:endParaRPr lang="en-GB" sz="2000" dirty="0"/>
          </a:p>
          <a:p>
            <a:r>
              <a:rPr lang="en-GB" sz="2000" dirty="0"/>
              <a:t>So, we can also represent the RNN as shown on the left.</a:t>
            </a:r>
          </a:p>
          <a:p>
            <a:endParaRPr lang="en-GB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11E463-4506-B50D-D00D-872B0088135F}"/>
                  </a:ext>
                </a:extLst>
              </p:cNvPr>
              <p:cNvSpPr txBox="1"/>
              <p:nvPr/>
            </p:nvSpPr>
            <p:spPr>
              <a:xfrm>
                <a:off x="1498213" y="5310222"/>
                <a:ext cx="599125" cy="663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GB" sz="2400" b="0" dirty="0"/>
              </a:p>
              <a:p>
                <a:endParaRPr lang="en-GB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11E463-4506-B50D-D00D-872B00881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213" y="5310222"/>
                <a:ext cx="599125" cy="663771"/>
              </a:xfrm>
              <a:prstGeom prst="rect">
                <a:avLst/>
              </a:prstGeom>
              <a:blipFill>
                <a:blip r:embed="rId11"/>
                <a:stretch>
                  <a:fillRect t="-91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3F2439A-5DD6-7508-7847-06F46BFF99C9}"/>
                  </a:ext>
                </a:extLst>
              </p:cNvPr>
              <p:cNvSpPr txBox="1"/>
              <p:nvPr/>
            </p:nvSpPr>
            <p:spPr>
              <a:xfrm>
                <a:off x="1518136" y="2666513"/>
                <a:ext cx="599125" cy="663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GB" sz="2400" b="0" dirty="0"/>
              </a:p>
              <a:p>
                <a:endParaRPr lang="en-GB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3F2439A-5DD6-7508-7847-06F46BFF9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136" y="2666513"/>
                <a:ext cx="599125" cy="663771"/>
              </a:xfrm>
              <a:prstGeom prst="rect">
                <a:avLst/>
              </a:prstGeom>
              <a:blipFill>
                <a:blip r:embed="rId12"/>
                <a:stretch>
                  <a:fillRect t="-6422" r="-38776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BC112F8-2A6D-D9EA-7C33-33A9DC59C41C}"/>
              </a:ext>
            </a:extLst>
          </p:cNvPr>
          <p:cNvCxnSpPr>
            <a:stCxn id="2" idx="3"/>
          </p:cNvCxnSpPr>
          <p:nvPr/>
        </p:nvCxnSpPr>
        <p:spPr>
          <a:xfrm>
            <a:off x="2180492" y="4208584"/>
            <a:ext cx="39858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91F5231-F47B-1473-A9D8-41BE1AAD7F10}"/>
              </a:ext>
            </a:extLst>
          </p:cNvPr>
          <p:cNvCxnSpPr>
            <a:cxnSpLocks/>
          </p:cNvCxnSpPr>
          <p:nvPr/>
        </p:nvCxnSpPr>
        <p:spPr>
          <a:xfrm flipV="1">
            <a:off x="2579077" y="3534508"/>
            <a:ext cx="0" cy="6740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D4DEB7A-BA68-753F-9503-1C9B28BE4E95}"/>
              </a:ext>
            </a:extLst>
          </p:cNvPr>
          <p:cNvCxnSpPr>
            <a:cxnSpLocks/>
          </p:cNvCxnSpPr>
          <p:nvPr/>
        </p:nvCxnSpPr>
        <p:spPr>
          <a:xfrm flipH="1">
            <a:off x="1008185" y="3534508"/>
            <a:ext cx="157089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C52B8EB-4358-4CF0-E536-9C27068F2A22}"/>
              </a:ext>
            </a:extLst>
          </p:cNvPr>
          <p:cNvCxnSpPr>
            <a:cxnSpLocks/>
          </p:cNvCxnSpPr>
          <p:nvPr/>
        </p:nvCxnSpPr>
        <p:spPr>
          <a:xfrm>
            <a:off x="1008185" y="3534508"/>
            <a:ext cx="0" cy="6740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D8E8FC9-7408-38BA-2BDB-CDDCE1A78EC7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1008185" y="4208584"/>
            <a:ext cx="4454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24254FD-9CE0-BC34-8EB6-408D085FA581}"/>
                  </a:ext>
                </a:extLst>
              </p:cNvPr>
              <p:cNvSpPr txBox="1"/>
              <p:nvPr/>
            </p:nvSpPr>
            <p:spPr>
              <a:xfrm>
                <a:off x="2519926" y="3693199"/>
                <a:ext cx="599125" cy="663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GB" sz="2400" b="0" dirty="0"/>
              </a:p>
              <a:p>
                <a:endParaRPr lang="en-GB" b="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24254FD-9CE0-BC34-8EB6-408D085FA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926" y="3693199"/>
                <a:ext cx="599125" cy="663771"/>
              </a:xfrm>
              <a:prstGeom prst="rect">
                <a:avLst/>
              </a:prstGeom>
              <a:blipFill>
                <a:blip r:embed="rId13"/>
                <a:stretch>
                  <a:fillRect t="-91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AC2999B8-C427-F2EB-98A1-ED79DAF84B4D}"/>
              </a:ext>
            </a:extLst>
          </p:cNvPr>
          <p:cNvSpPr txBox="1"/>
          <p:nvPr/>
        </p:nvSpPr>
        <p:spPr>
          <a:xfrm>
            <a:off x="66907" y="6550223"/>
            <a:ext cx="12059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bg2">
                    <a:lumMod val="75000"/>
                  </a:schemeClr>
                </a:solidFill>
              </a:rPr>
              <a:t>Machine Learning Methods for Biomedical Data (D012554)</a:t>
            </a:r>
            <a:r>
              <a:rPr lang="nl-B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LID4096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2891CAF8-9647-0F26-A930-32CDE9D7F9B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041" y="6286237"/>
            <a:ext cx="549743" cy="527971"/>
          </a:xfrm>
          <a:prstGeom prst="rect">
            <a:avLst/>
          </a:prstGeom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564B46B-F147-89B6-A2B1-76C5AA925093}"/>
              </a:ext>
            </a:extLst>
          </p:cNvPr>
          <p:cNvCxnSpPr>
            <a:cxnSpLocks/>
          </p:cNvCxnSpPr>
          <p:nvPr/>
        </p:nvCxnSpPr>
        <p:spPr>
          <a:xfrm flipV="1">
            <a:off x="599056" y="6544646"/>
            <a:ext cx="11405231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679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a typeface="Lato" panose="020B0604020202020204" pitchFamily="34" charset="0"/>
                <a:cs typeface="Helvetica" panose="020B0604020202020204" pitchFamily="34" charset="0"/>
              </a:rPr>
              <a:t>RNN encoding - decoding</a:t>
            </a:r>
            <a:endParaRPr lang="en-GB" sz="2800" dirty="0"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2DFF7BE-192D-FCB1-A9B8-315C5CB59C45}"/>
              </a:ext>
            </a:extLst>
          </p:cNvPr>
          <p:cNvSpPr/>
          <p:nvPr/>
        </p:nvSpPr>
        <p:spPr>
          <a:xfrm>
            <a:off x="1735014" y="3581400"/>
            <a:ext cx="726831" cy="10199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384C77-EE18-F84D-D437-3AFA7671E872}"/>
              </a:ext>
            </a:extLst>
          </p:cNvPr>
          <p:cNvSpPr/>
          <p:nvPr/>
        </p:nvSpPr>
        <p:spPr>
          <a:xfrm>
            <a:off x="1799489" y="5105401"/>
            <a:ext cx="597877" cy="59787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1C9D1CD-2B4F-F050-39B0-8BC9CDF8681C}"/>
              </a:ext>
            </a:extLst>
          </p:cNvPr>
          <p:cNvCxnSpPr>
            <a:stCxn id="9" idx="0"/>
            <a:endCxn id="8" idx="2"/>
          </p:cNvCxnSpPr>
          <p:nvPr/>
        </p:nvCxnSpPr>
        <p:spPr>
          <a:xfrm flipV="1">
            <a:off x="2098428" y="4601308"/>
            <a:ext cx="2" cy="5040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CF1CF81-6C04-9D2F-653E-C9FA6341A924}"/>
              </a:ext>
            </a:extLst>
          </p:cNvPr>
          <p:cNvSpPr/>
          <p:nvPr/>
        </p:nvSpPr>
        <p:spPr>
          <a:xfrm>
            <a:off x="3263400" y="3581400"/>
            <a:ext cx="726831" cy="10199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CB22768-6C44-860C-5EC8-E7EFA649BDE8}"/>
              </a:ext>
            </a:extLst>
          </p:cNvPr>
          <p:cNvSpPr/>
          <p:nvPr/>
        </p:nvSpPr>
        <p:spPr>
          <a:xfrm>
            <a:off x="3327875" y="5105401"/>
            <a:ext cx="597877" cy="59787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7136836-64E0-AF99-E9ED-1465D84CD048}"/>
              </a:ext>
            </a:extLst>
          </p:cNvPr>
          <p:cNvCxnSpPr>
            <a:stCxn id="14" idx="0"/>
            <a:endCxn id="13" idx="2"/>
          </p:cNvCxnSpPr>
          <p:nvPr/>
        </p:nvCxnSpPr>
        <p:spPr>
          <a:xfrm flipV="1">
            <a:off x="3626814" y="4601308"/>
            <a:ext cx="2" cy="5040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75BE5E8-AB2E-FE1F-04C5-0AB6B10C308A}"/>
              </a:ext>
            </a:extLst>
          </p:cNvPr>
          <p:cNvSpPr/>
          <p:nvPr/>
        </p:nvSpPr>
        <p:spPr>
          <a:xfrm>
            <a:off x="4791786" y="3581400"/>
            <a:ext cx="726831" cy="10199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6612F79-B859-7C3A-CE57-E5DF9E5BD3B9}"/>
              </a:ext>
            </a:extLst>
          </p:cNvPr>
          <p:cNvSpPr/>
          <p:nvPr/>
        </p:nvSpPr>
        <p:spPr>
          <a:xfrm>
            <a:off x="4856261" y="5105401"/>
            <a:ext cx="597877" cy="59787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5D0B76F-7C8F-FB12-EE32-18E9DA6B9AD2}"/>
              </a:ext>
            </a:extLst>
          </p:cNvPr>
          <p:cNvCxnSpPr>
            <a:stCxn id="20" idx="0"/>
            <a:endCxn id="19" idx="2"/>
          </p:cNvCxnSpPr>
          <p:nvPr/>
        </p:nvCxnSpPr>
        <p:spPr>
          <a:xfrm flipV="1">
            <a:off x="5155200" y="4601308"/>
            <a:ext cx="2" cy="5040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D6BFF19-99FD-E136-5586-7F10EF450441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2461845" y="4091354"/>
            <a:ext cx="8015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82B6923-CB20-B1E7-7BA9-935D87235DCF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3990231" y="4091354"/>
            <a:ext cx="8015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C11D46D-DF87-86F0-A268-F1525F8E3BA5}"/>
                  </a:ext>
                </a:extLst>
              </p:cNvPr>
              <p:cNvSpPr txBox="1"/>
              <p:nvPr/>
            </p:nvSpPr>
            <p:spPr>
              <a:xfrm>
                <a:off x="1781908" y="5192992"/>
                <a:ext cx="599125" cy="6686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GB" sz="2400" b="0" dirty="0"/>
              </a:p>
              <a:p>
                <a:endParaRPr lang="en-GB" b="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C11D46D-DF87-86F0-A268-F1525F8E3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908" y="5192992"/>
                <a:ext cx="599125" cy="6686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288F393-E5FA-C1E8-B1B2-1CEF21FB1489}"/>
              </a:ext>
            </a:extLst>
          </p:cNvPr>
          <p:cNvSpPr/>
          <p:nvPr/>
        </p:nvSpPr>
        <p:spPr>
          <a:xfrm>
            <a:off x="6320168" y="3581400"/>
            <a:ext cx="726831" cy="10199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8563F9F-1070-AFA6-B486-CB332C267869}"/>
              </a:ext>
            </a:extLst>
          </p:cNvPr>
          <p:cNvSpPr/>
          <p:nvPr/>
        </p:nvSpPr>
        <p:spPr>
          <a:xfrm>
            <a:off x="6384644" y="2479430"/>
            <a:ext cx="597877" cy="597877"/>
          </a:xfrm>
          <a:prstGeom prst="ellipse">
            <a:avLst/>
          </a:prstGeom>
          <a:solidFill>
            <a:srgbClr val="D0C5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40EBF9B-52F6-F2F2-4C39-B1029B31AB7A}"/>
              </a:ext>
            </a:extLst>
          </p:cNvPr>
          <p:cNvCxnSpPr/>
          <p:nvPr/>
        </p:nvCxnSpPr>
        <p:spPr>
          <a:xfrm flipV="1">
            <a:off x="6683581" y="3077307"/>
            <a:ext cx="2" cy="5040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3692CA6-D4AC-5FD5-B5D6-A97F53F4B8EA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518613" y="4091354"/>
            <a:ext cx="8015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D919B8E-FCD3-B6DF-5142-4B8A71DFFA61}"/>
              </a:ext>
            </a:extLst>
          </p:cNvPr>
          <p:cNvSpPr/>
          <p:nvPr/>
        </p:nvSpPr>
        <p:spPr>
          <a:xfrm>
            <a:off x="7848546" y="3581400"/>
            <a:ext cx="726831" cy="10199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FBF68C8-BDA4-F3C8-C7AF-9B377A9CCF79}"/>
              </a:ext>
            </a:extLst>
          </p:cNvPr>
          <p:cNvSpPr/>
          <p:nvPr/>
        </p:nvSpPr>
        <p:spPr>
          <a:xfrm>
            <a:off x="7913022" y="2479430"/>
            <a:ext cx="597877" cy="597877"/>
          </a:xfrm>
          <a:prstGeom prst="ellipse">
            <a:avLst/>
          </a:prstGeom>
          <a:solidFill>
            <a:srgbClr val="D0C5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972CBF1-1202-B68C-6FBC-49D746F8752F}"/>
              </a:ext>
            </a:extLst>
          </p:cNvPr>
          <p:cNvCxnSpPr/>
          <p:nvPr/>
        </p:nvCxnSpPr>
        <p:spPr>
          <a:xfrm flipV="1">
            <a:off x="8211959" y="3077307"/>
            <a:ext cx="2" cy="5040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9A1F1A2-2536-A452-6E44-13ECBCED422A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7046991" y="4091354"/>
            <a:ext cx="8015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9D95E033-A77C-A941-4508-66E48CC116FF}"/>
              </a:ext>
            </a:extLst>
          </p:cNvPr>
          <p:cNvSpPr/>
          <p:nvPr/>
        </p:nvSpPr>
        <p:spPr>
          <a:xfrm>
            <a:off x="9376920" y="3581400"/>
            <a:ext cx="726831" cy="10199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898875B-DB8B-C796-1CC5-C2403771A651}"/>
              </a:ext>
            </a:extLst>
          </p:cNvPr>
          <p:cNvSpPr/>
          <p:nvPr/>
        </p:nvSpPr>
        <p:spPr>
          <a:xfrm>
            <a:off x="9441396" y="2479430"/>
            <a:ext cx="597877" cy="597877"/>
          </a:xfrm>
          <a:prstGeom prst="ellipse">
            <a:avLst/>
          </a:prstGeom>
          <a:solidFill>
            <a:srgbClr val="D0C5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64BAC62-060C-B257-8BF3-D258E6F12FB5}"/>
              </a:ext>
            </a:extLst>
          </p:cNvPr>
          <p:cNvCxnSpPr/>
          <p:nvPr/>
        </p:nvCxnSpPr>
        <p:spPr>
          <a:xfrm flipV="1">
            <a:off x="9740333" y="3077307"/>
            <a:ext cx="2" cy="5040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4CADC40-9386-909F-6992-4AF5C52E1CB8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8575365" y="4091354"/>
            <a:ext cx="80155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EA1C426-FB3E-745D-544E-CB00092CC2AC}"/>
                  </a:ext>
                </a:extLst>
              </p:cNvPr>
              <p:cNvSpPr txBox="1"/>
              <p:nvPr/>
            </p:nvSpPr>
            <p:spPr>
              <a:xfrm>
                <a:off x="3308499" y="5192992"/>
                <a:ext cx="599125" cy="6655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GB" sz="2400" b="0" dirty="0"/>
              </a:p>
              <a:p>
                <a:endParaRPr lang="en-GB" b="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EA1C426-FB3E-745D-544E-CB00092CC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499" y="5192992"/>
                <a:ext cx="599125" cy="6655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37480F8-A2A9-68A4-EFCD-881B8B0C8CB6}"/>
                  </a:ext>
                </a:extLst>
              </p:cNvPr>
              <p:cNvSpPr txBox="1"/>
              <p:nvPr/>
            </p:nvSpPr>
            <p:spPr>
              <a:xfrm>
                <a:off x="4835090" y="5192992"/>
                <a:ext cx="599125" cy="6663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GB" sz="2400" b="0" dirty="0"/>
              </a:p>
              <a:p>
                <a:endParaRPr lang="en-GB" b="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37480F8-A2A9-68A4-EFCD-881B8B0C8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090" y="5192992"/>
                <a:ext cx="599125" cy="6663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4D7BD52-6827-A22B-F7B8-273DBCC2BFBF}"/>
                  </a:ext>
                </a:extLst>
              </p:cNvPr>
              <p:cNvSpPr txBox="1"/>
              <p:nvPr/>
            </p:nvSpPr>
            <p:spPr>
              <a:xfrm>
                <a:off x="6383396" y="2561492"/>
                <a:ext cx="599125" cy="6941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GB" sz="2400" b="0" dirty="0"/>
              </a:p>
              <a:p>
                <a:endParaRPr lang="en-GB" b="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4D7BD52-6827-A22B-F7B8-273DBCC2B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396" y="2561492"/>
                <a:ext cx="599125" cy="6941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FCFE0CE-360E-7093-6BF1-B788FF4C3207}"/>
                  </a:ext>
                </a:extLst>
              </p:cNvPr>
              <p:cNvSpPr txBox="1"/>
              <p:nvPr/>
            </p:nvSpPr>
            <p:spPr>
              <a:xfrm>
                <a:off x="7913017" y="2546109"/>
                <a:ext cx="599125" cy="6647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GB" sz="2400" b="0" dirty="0"/>
              </a:p>
              <a:p>
                <a:endParaRPr lang="en-GB" b="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FCFE0CE-360E-7093-6BF1-B788FF4C3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3017" y="2546109"/>
                <a:ext cx="599125" cy="6647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A121F13-5C24-7FCA-9385-09069D108CCB}"/>
                  </a:ext>
                </a:extLst>
              </p:cNvPr>
              <p:cNvSpPr txBox="1"/>
              <p:nvPr/>
            </p:nvSpPr>
            <p:spPr>
              <a:xfrm>
                <a:off x="9440148" y="2545126"/>
                <a:ext cx="599125" cy="6990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GB" sz="2400" b="0" dirty="0"/>
              </a:p>
              <a:p>
                <a:endParaRPr lang="en-GB" b="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A121F13-5C24-7FCA-9385-09069D108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0148" y="2545126"/>
                <a:ext cx="599125" cy="69903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C06901-5655-EF80-6921-0F03B3D67973}"/>
                  </a:ext>
                </a:extLst>
              </p:cNvPr>
              <p:cNvSpPr txBox="1"/>
              <p:nvPr/>
            </p:nvSpPr>
            <p:spPr>
              <a:xfrm>
                <a:off x="241300" y="1075957"/>
                <a:ext cx="10936654" cy="1033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A general case of an RNN is many to many with an </a:t>
                </a:r>
                <a:r>
                  <a:rPr lang="en-GB" sz="2000" b="1" dirty="0">
                    <a:solidFill>
                      <a:schemeClr val="accent1"/>
                    </a:solidFill>
                  </a:rPr>
                  <a:t>encoder</a:t>
                </a:r>
                <a:r>
                  <a:rPr lang="en-GB" sz="2000" dirty="0"/>
                  <a:t> encoding the input sequence into a hidden state vector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GB" sz="2000" dirty="0"/>
                  <a:t> in the diagram below) and then applying the </a:t>
                </a:r>
                <a:r>
                  <a:rPr lang="en-GB" sz="2000" b="1" dirty="0">
                    <a:solidFill>
                      <a:schemeClr val="accent4"/>
                    </a:solidFill>
                  </a:rPr>
                  <a:t>decoder</a:t>
                </a:r>
                <a:r>
                  <a:rPr lang="en-GB" sz="2000" dirty="0"/>
                  <a:t> to decode the hidden state vector into the output sequence.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C06901-5655-EF80-6921-0F03B3D67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00" y="1075957"/>
                <a:ext cx="10936654" cy="1033937"/>
              </a:xfrm>
              <a:prstGeom prst="rect">
                <a:avLst/>
              </a:prstGeom>
              <a:blipFill>
                <a:blip r:embed="rId9"/>
                <a:stretch>
                  <a:fillRect l="-613" t="-3550" r="-780" b="-10059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488D5B6-5A9C-5DC8-7E83-2657A2CB8A2D}"/>
                  </a:ext>
                </a:extLst>
              </p:cNvPr>
              <p:cNvSpPr txBox="1"/>
              <p:nvPr/>
            </p:nvSpPr>
            <p:spPr>
              <a:xfrm>
                <a:off x="2536569" y="3581400"/>
                <a:ext cx="599125" cy="6686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GB" sz="2400" b="0" dirty="0"/>
              </a:p>
              <a:p>
                <a:endParaRPr lang="en-GB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488D5B6-5A9C-5DC8-7E83-2657A2CB8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569" y="3581400"/>
                <a:ext cx="599125" cy="66864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98E6DC-4FC5-CE67-F7EE-72CA9F3EE1DD}"/>
                  </a:ext>
                </a:extLst>
              </p:cNvPr>
              <p:cNvSpPr txBox="1"/>
              <p:nvPr/>
            </p:nvSpPr>
            <p:spPr>
              <a:xfrm>
                <a:off x="4076665" y="3581400"/>
                <a:ext cx="599125" cy="6655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GB" sz="2400" b="0" dirty="0"/>
              </a:p>
              <a:p>
                <a:endParaRPr lang="en-GB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98E6DC-4FC5-CE67-F7EE-72CA9F3EE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665" y="3581400"/>
                <a:ext cx="599125" cy="66556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A2DD97C-6EAF-74EC-6241-56A900B76042}"/>
                  </a:ext>
                </a:extLst>
              </p:cNvPr>
              <p:cNvSpPr txBox="1"/>
              <p:nvPr/>
            </p:nvSpPr>
            <p:spPr>
              <a:xfrm>
                <a:off x="5582464" y="3581400"/>
                <a:ext cx="599125" cy="6681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GB" sz="2400" b="0" dirty="0"/>
              </a:p>
              <a:p>
                <a:endParaRPr lang="en-GB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A2DD97C-6EAF-74EC-6241-56A900B76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464" y="3581400"/>
                <a:ext cx="599125" cy="66819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F79CE6B-C71D-F8B2-48EF-22D7A7F68077}"/>
                  </a:ext>
                </a:extLst>
              </p:cNvPr>
              <p:cNvSpPr txBox="1"/>
              <p:nvPr/>
            </p:nvSpPr>
            <p:spPr>
              <a:xfrm>
                <a:off x="7110846" y="3578771"/>
                <a:ext cx="599125" cy="6681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GB" sz="2400" b="0" dirty="0"/>
              </a:p>
              <a:p>
                <a:endParaRPr lang="en-GB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F79CE6B-C71D-F8B2-48EF-22D7A7F68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0846" y="3578771"/>
                <a:ext cx="599125" cy="66819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97D605D-DB4D-69B8-BBF3-70155A8FD613}"/>
                  </a:ext>
                </a:extLst>
              </p:cNvPr>
              <p:cNvSpPr txBox="1"/>
              <p:nvPr/>
            </p:nvSpPr>
            <p:spPr>
              <a:xfrm>
                <a:off x="8659939" y="3578771"/>
                <a:ext cx="599125" cy="6681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GB" sz="2400" b="0" dirty="0"/>
              </a:p>
              <a:p>
                <a:endParaRPr lang="en-GB" b="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97D605D-DB4D-69B8-BBF3-70155A8FD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9939" y="3578771"/>
                <a:ext cx="599125" cy="66819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3B072907-CDA4-8235-C05E-154A721B666A}"/>
              </a:ext>
            </a:extLst>
          </p:cNvPr>
          <p:cNvSpPr/>
          <p:nvPr/>
        </p:nvSpPr>
        <p:spPr>
          <a:xfrm>
            <a:off x="7925989" y="5082396"/>
            <a:ext cx="597877" cy="597877"/>
          </a:xfrm>
          <a:prstGeom prst="ellipse">
            <a:avLst/>
          </a:prstGeom>
          <a:solidFill>
            <a:srgbClr val="D0C5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D9D685F-F8C2-6BF5-C0E4-3348AE33EC62}"/>
              </a:ext>
            </a:extLst>
          </p:cNvPr>
          <p:cNvCxnSpPr/>
          <p:nvPr/>
        </p:nvCxnSpPr>
        <p:spPr>
          <a:xfrm flipV="1">
            <a:off x="8223681" y="4583944"/>
            <a:ext cx="2" cy="5040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7DA63E6-FFC0-E9E7-B45A-B2A0F01517F6}"/>
                  </a:ext>
                </a:extLst>
              </p:cNvPr>
              <p:cNvSpPr txBox="1"/>
              <p:nvPr/>
            </p:nvSpPr>
            <p:spPr>
              <a:xfrm>
                <a:off x="7930603" y="5164458"/>
                <a:ext cx="599125" cy="69410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GB" sz="2400" b="0" dirty="0"/>
              </a:p>
              <a:p>
                <a:endParaRPr lang="en-GB" b="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7DA63E6-FFC0-E9E7-B45A-B2A0F0151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603" y="5164458"/>
                <a:ext cx="599125" cy="69410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1971CAEA-B31B-92F0-2B28-38743B9D0C2D}"/>
              </a:ext>
            </a:extLst>
          </p:cNvPr>
          <p:cNvSpPr/>
          <p:nvPr/>
        </p:nvSpPr>
        <p:spPr>
          <a:xfrm>
            <a:off x="9480266" y="5093898"/>
            <a:ext cx="597877" cy="597877"/>
          </a:xfrm>
          <a:prstGeom prst="ellipse">
            <a:avLst/>
          </a:prstGeom>
          <a:solidFill>
            <a:srgbClr val="D0C5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1ACD963-FBCC-81E9-CD7B-742AB3ECAB8D}"/>
              </a:ext>
            </a:extLst>
          </p:cNvPr>
          <p:cNvCxnSpPr/>
          <p:nvPr/>
        </p:nvCxnSpPr>
        <p:spPr>
          <a:xfrm flipV="1">
            <a:off x="9777958" y="4595446"/>
            <a:ext cx="2" cy="5040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5DE0829-DC70-5442-47E0-B4FEF65036F2}"/>
                  </a:ext>
                </a:extLst>
              </p:cNvPr>
              <p:cNvSpPr txBox="1"/>
              <p:nvPr/>
            </p:nvSpPr>
            <p:spPr>
              <a:xfrm>
                <a:off x="9484880" y="5175960"/>
                <a:ext cx="599125" cy="6647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GB" sz="2400" b="0" dirty="0"/>
              </a:p>
              <a:p>
                <a:endParaRPr lang="en-GB" b="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5DE0829-DC70-5442-47E0-B4FEF6503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4880" y="5175960"/>
                <a:ext cx="599125" cy="66479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7919E89F-F219-D8EE-A614-D2FABF4C5C90}"/>
              </a:ext>
            </a:extLst>
          </p:cNvPr>
          <p:cNvSpPr/>
          <p:nvPr/>
        </p:nvSpPr>
        <p:spPr>
          <a:xfrm>
            <a:off x="6181590" y="5099761"/>
            <a:ext cx="1023976" cy="597877"/>
          </a:xfrm>
          <a:prstGeom prst="ellipse">
            <a:avLst/>
          </a:prstGeom>
          <a:solidFill>
            <a:srgbClr val="D0C5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&lt;stop&gt;</a:t>
            </a:r>
            <a:endParaRPr lang="LID4096" sz="14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8DC2F93-64E7-7FD6-91F7-3FE471DEFE14}"/>
              </a:ext>
            </a:extLst>
          </p:cNvPr>
          <p:cNvCxnSpPr/>
          <p:nvPr/>
        </p:nvCxnSpPr>
        <p:spPr>
          <a:xfrm flipV="1">
            <a:off x="6701704" y="4601309"/>
            <a:ext cx="2" cy="5040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156B4D3-E489-C266-D127-D6606D4B2BD8}"/>
              </a:ext>
            </a:extLst>
          </p:cNvPr>
          <p:cNvSpPr txBox="1"/>
          <p:nvPr/>
        </p:nvSpPr>
        <p:spPr>
          <a:xfrm>
            <a:off x="66907" y="6550223"/>
            <a:ext cx="12059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bg2">
                    <a:lumMod val="75000"/>
                  </a:schemeClr>
                </a:solidFill>
              </a:rPr>
              <a:t>Machine Learning Methods for Biomedical Data (D012554)</a:t>
            </a:r>
            <a:r>
              <a:rPr lang="nl-B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LID4096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B7F69B1A-DA50-353B-DCF9-5BED1052991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6041" y="6286237"/>
            <a:ext cx="549743" cy="527971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2C39ABC-4429-2BF1-1645-14F675B1EA2C}"/>
              </a:ext>
            </a:extLst>
          </p:cNvPr>
          <p:cNvCxnSpPr>
            <a:cxnSpLocks/>
          </p:cNvCxnSpPr>
          <p:nvPr/>
        </p:nvCxnSpPr>
        <p:spPr>
          <a:xfrm flipV="1">
            <a:off x="599056" y="6544646"/>
            <a:ext cx="11405231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5CEA3F6-45BE-8D0B-7119-EE9049179809}"/>
              </a:ext>
            </a:extLst>
          </p:cNvPr>
          <p:cNvSpPr/>
          <p:nvPr/>
        </p:nvSpPr>
        <p:spPr>
          <a:xfrm>
            <a:off x="1472859" y="3077307"/>
            <a:ext cx="4643633" cy="2789895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4DD297E-F560-FBFD-D731-B7A583A383CE}"/>
              </a:ext>
            </a:extLst>
          </p:cNvPr>
          <p:cNvSpPr/>
          <p:nvPr/>
        </p:nvSpPr>
        <p:spPr>
          <a:xfrm>
            <a:off x="6167596" y="2239973"/>
            <a:ext cx="4242496" cy="3676006"/>
          </a:xfrm>
          <a:prstGeom prst="round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2203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q2seq_5">
            <a:hlinkClick r:id="" action="ppaction://media"/>
            <a:extLst>
              <a:ext uri="{FF2B5EF4-FFF2-40B4-BE49-F238E27FC236}">
                <a16:creationId xmlns:a16="http://schemas.microsoft.com/office/drawing/2014/main" id="{074AB6DE-D155-4B7B-A122-013048C0A68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37846" y="2011296"/>
            <a:ext cx="9623927" cy="41169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722131-4F0A-577E-24C2-CA88413F7B2D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a typeface="Lato" panose="020B0604020202020204" pitchFamily="34" charset="0"/>
                <a:cs typeface="Helvetica" panose="020B0604020202020204" pitchFamily="34" charset="0"/>
              </a:rPr>
              <a:t>RNN encoding - decoding</a:t>
            </a:r>
            <a:endParaRPr lang="en-GB" sz="2800" dirty="0"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F2CBB9-AED0-E69F-1258-AB5FC3F54228}"/>
              </a:ext>
            </a:extLst>
          </p:cNvPr>
          <p:cNvSpPr txBox="1"/>
          <p:nvPr/>
        </p:nvSpPr>
        <p:spPr>
          <a:xfrm>
            <a:off x="241300" y="1075957"/>
            <a:ext cx="10936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Folded this looks like this: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AD98D1-D363-E3F3-2DD1-AC72BF1E3966}"/>
              </a:ext>
            </a:extLst>
          </p:cNvPr>
          <p:cNvSpPr txBox="1"/>
          <p:nvPr/>
        </p:nvSpPr>
        <p:spPr>
          <a:xfrm>
            <a:off x="849929" y="6285160"/>
            <a:ext cx="112775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https://jalammar.github.io/visualizing-neural-machine-translation-mechanics-of-seq2seq-models-with-attention/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D7F701-744C-B705-6A65-CDB25F5AC591}"/>
              </a:ext>
            </a:extLst>
          </p:cNvPr>
          <p:cNvSpPr txBox="1"/>
          <p:nvPr/>
        </p:nvSpPr>
        <p:spPr>
          <a:xfrm>
            <a:off x="66907" y="6550223"/>
            <a:ext cx="12059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bg2">
                    <a:lumMod val="75000"/>
                  </a:schemeClr>
                </a:solidFill>
              </a:rPr>
              <a:t>Machine Learning Methods for Biomedical Data (D012554)</a:t>
            </a:r>
            <a:r>
              <a:rPr lang="nl-B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LID4096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AFC31F-7206-4B76-1236-18CBB55EF5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1" y="6286237"/>
            <a:ext cx="549743" cy="52797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C44ACD8-39D9-0D2A-60E7-90D1FECD5CD7}"/>
              </a:ext>
            </a:extLst>
          </p:cNvPr>
          <p:cNvCxnSpPr>
            <a:cxnSpLocks/>
          </p:cNvCxnSpPr>
          <p:nvPr/>
        </p:nvCxnSpPr>
        <p:spPr>
          <a:xfrm flipV="1">
            <a:off x="599056" y="6544646"/>
            <a:ext cx="11405231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43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1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eq2seq_6">
            <a:hlinkClick r:id="" action="ppaction://media"/>
            <a:extLst>
              <a:ext uri="{FF2B5EF4-FFF2-40B4-BE49-F238E27FC236}">
                <a16:creationId xmlns:a16="http://schemas.microsoft.com/office/drawing/2014/main" id="{CB5B4DC0-51B9-4B5D-B904-AA11B4A88A0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32693" y="951891"/>
            <a:ext cx="10550769" cy="46599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AF7E20-3A4D-A022-789D-AF77456C6BEB}"/>
              </a:ext>
            </a:extLst>
          </p:cNvPr>
          <p:cNvSpPr txBox="1"/>
          <p:nvPr/>
        </p:nvSpPr>
        <p:spPr>
          <a:xfrm>
            <a:off x="241300" y="1075957"/>
            <a:ext cx="1093665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Unfolded this looks like this. </a:t>
            </a:r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This creates a </a:t>
            </a:r>
            <a:r>
              <a:rPr lang="en-GB" sz="2000" b="1" dirty="0"/>
              <a:t>bottleneck</a:t>
            </a:r>
            <a:r>
              <a:rPr lang="en-GB" sz="2000" dirty="0"/>
              <a:t> in which all information in the input sequence needs to be encoded into the final hidden state vector.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81FA1C-4239-361C-C8A8-4C4E869BF8D6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a typeface="Lato" panose="020B0604020202020204" pitchFamily="34" charset="0"/>
                <a:cs typeface="Helvetica" panose="020B0604020202020204" pitchFamily="34" charset="0"/>
              </a:rPr>
              <a:t>RNN encoding - decoding</a:t>
            </a:r>
            <a:endParaRPr lang="en-GB" sz="2800" dirty="0"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B520BF-B3F1-EC37-6121-131224A090F0}"/>
              </a:ext>
            </a:extLst>
          </p:cNvPr>
          <p:cNvSpPr txBox="1"/>
          <p:nvPr/>
        </p:nvSpPr>
        <p:spPr>
          <a:xfrm>
            <a:off x="849929" y="6285160"/>
            <a:ext cx="112775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https://jalammar.github.io/visualizing-neural-machine-translation-mechanics-of-seq2seq-models-with-attention/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BC1A0B-CD2A-A085-6BBF-D0570A542E2E}"/>
              </a:ext>
            </a:extLst>
          </p:cNvPr>
          <p:cNvSpPr txBox="1"/>
          <p:nvPr/>
        </p:nvSpPr>
        <p:spPr>
          <a:xfrm>
            <a:off x="66907" y="6550223"/>
            <a:ext cx="120590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solidFill>
                  <a:schemeClr val="bg2">
                    <a:lumMod val="75000"/>
                  </a:schemeClr>
                </a:solidFill>
              </a:rPr>
              <a:t>Machine Learning Methods for Biomedical Data (D012554)</a:t>
            </a:r>
            <a:r>
              <a:rPr lang="nl-BE" sz="1200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lang="LID4096" sz="12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A3AAF8-6B23-102E-277A-C788332ECF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1" y="6286237"/>
            <a:ext cx="549743" cy="52797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99A3CA4-1F48-1ED9-8BAA-FD19FCC1724D}"/>
              </a:ext>
            </a:extLst>
          </p:cNvPr>
          <p:cNvCxnSpPr>
            <a:cxnSpLocks/>
          </p:cNvCxnSpPr>
          <p:nvPr/>
        </p:nvCxnSpPr>
        <p:spPr>
          <a:xfrm flipV="1">
            <a:off x="599056" y="6544646"/>
            <a:ext cx="11405231" cy="1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45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3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q2seq_7">
            <a:hlinkClick r:id="" action="ppaction://media"/>
            <a:extLst>
              <a:ext uri="{FF2B5EF4-FFF2-40B4-BE49-F238E27FC236}">
                <a16:creationId xmlns:a16="http://schemas.microsoft.com/office/drawing/2014/main" id="{2E028AE4-D0E7-406A-848A-C7644D8054C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70128" y="1317150"/>
            <a:ext cx="9223442" cy="4044917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9C0FE95F-66FD-4BC9-BF40-237A66CB72CF}"/>
              </a:ext>
            </a:extLst>
          </p:cNvPr>
          <p:cNvSpPr txBox="1"/>
          <p:nvPr/>
        </p:nvSpPr>
        <p:spPr>
          <a:xfrm>
            <a:off x="358229" y="6477834"/>
            <a:ext cx="117286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 dirty="0"/>
              <a:t>https://jalammar.github.io/visualizing-neural-machine-translation-mechanics-of-seq2seq-models-with-attention/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F582F1-D356-8DFB-35C7-4B0E03CE9320}"/>
              </a:ext>
            </a:extLst>
          </p:cNvPr>
          <p:cNvSpPr txBox="1"/>
          <p:nvPr/>
        </p:nvSpPr>
        <p:spPr>
          <a:xfrm>
            <a:off x="241301" y="129804"/>
            <a:ext cx="1174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ea typeface="Lato" panose="020B0604020202020204" pitchFamily="34" charset="0"/>
                <a:cs typeface="Helvetica" panose="020B0604020202020204" pitchFamily="34" charset="0"/>
              </a:rPr>
              <a:t>RNN encoding - decoding</a:t>
            </a:r>
            <a:endParaRPr lang="en-GB" sz="2800" dirty="0">
              <a:ea typeface="Lato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75482C-5622-F149-4B81-04D0BB4C886D}"/>
              </a:ext>
            </a:extLst>
          </p:cNvPr>
          <p:cNvSpPr txBox="1"/>
          <p:nvPr/>
        </p:nvSpPr>
        <p:spPr>
          <a:xfrm>
            <a:off x="241300" y="1075957"/>
            <a:ext cx="1093665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One way to solve this issue is to use all hidden state vectors to decode.</a:t>
            </a:r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But this can create an </a:t>
            </a:r>
            <a:r>
              <a:rPr lang="en-GB" sz="2000" b="1" dirty="0"/>
              <a:t>information overflow </a:t>
            </a:r>
            <a:r>
              <a:rPr lang="en-GB" sz="2000" dirty="0"/>
              <a:t>during decoding.</a:t>
            </a:r>
          </a:p>
          <a:p>
            <a:r>
              <a:rPr lang="en-GB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26803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466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6290</TotalTime>
  <Words>1572</Words>
  <Application>Microsoft Office PowerPoint</Application>
  <PresentationFormat>Widescreen</PresentationFormat>
  <Paragraphs>273</Paragraphs>
  <Slides>22</Slides>
  <Notes>22</Notes>
  <HiddenSlides>0</HiddenSlides>
  <MMClips>4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Lato</vt:lpstr>
      <vt:lpstr>source-serif-pro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Sven Degroeve</dc:creator>
  <cp:lastModifiedBy>Sven Degroeve</cp:lastModifiedBy>
  <cp:revision>140</cp:revision>
  <dcterms:created xsi:type="dcterms:W3CDTF">2023-04-14T15:30:09Z</dcterms:created>
  <dcterms:modified xsi:type="dcterms:W3CDTF">2025-02-28T16:09:28Z</dcterms:modified>
</cp:coreProperties>
</file>