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6"/>
  </p:notesMasterIdLst>
  <p:sldIdLst>
    <p:sldId id="256" r:id="rId5"/>
    <p:sldId id="268" r:id="rId6"/>
    <p:sldId id="270" r:id="rId7"/>
    <p:sldId id="271" r:id="rId8"/>
    <p:sldId id="278" r:id="rId9"/>
    <p:sldId id="280" r:id="rId10"/>
    <p:sldId id="282" r:id="rId11"/>
    <p:sldId id="283" r:id="rId12"/>
    <p:sldId id="284" r:id="rId13"/>
    <p:sldId id="285" r:id="rId14"/>
    <p:sldId id="294" r:id="rId15"/>
    <p:sldId id="272" r:id="rId16"/>
    <p:sldId id="273" r:id="rId17"/>
    <p:sldId id="274" r:id="rId18"/>
    <p:sldId id="276" r:id="rId19"/>
    <p:sldId id="286" r:id="rId20"/>
    <p:sldId id="288" r:id="rId21"/>
    <p:sldId id="289" r:id="rId22"/>
    <p:sldId id="290" r:id="rId23"/>
    <p:sldId id="291" r:id="rId24"/>
    <p:sldId id="292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29292945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29292945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29292945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29292945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30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29292945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29292945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386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29292945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29292945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037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9292945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9292945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616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9292945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9292945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5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29292945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29292945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9292945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29292945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9292945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29292945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29292945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29292945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929294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929294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29292945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29292945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29292945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29292945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2929294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2929294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29292945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29292945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29292945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29292945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29292945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29292945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29292945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29292945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29292945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29292945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29292945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29292945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A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Anchor tags can link to all manner of things, including documents, files, email links, and more!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Images</a:t>
            </a:r>
            <a:endParaRPr sz="6000"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108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Let’s learn about a super common tag that uses an attribute: </a:t>
            </a: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&lt;</a:t>
            </a:r>
            <a:r>
              <a:rPr kumimoji="0" lang="en-GB" sz="3600" b="0" i="0" u="none" strike="noStrike" kern="0" cap="none" spc="0" normalizeH="0" baseline="0" noProof="0" dirty="0" err="1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img</a:t>
            </a: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&gt;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4C5258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4C5258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GB" sz="24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2400" dirty="0" err="1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img</a:t>
            </a:r>
            <a:r>
              <a:rPr lang="en-GB" sz="24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short for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image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4C5258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44528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&lt;</a:t>
            </a:r>
            <a:r>
              <a:rPr kumimoji="0" lang="en-GB" sz="3600" b="0" i="0" u="none" strike="noStrike" kern="0" cap="none" spc="0" normalizeH="0" baseline="0" noProof="0" dirty="0" err="1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img</a:t>
            </a: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&gt;</a:t>
            </a: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 tag uses the </a:t>
            </a:r>
            <a:r>
              <a:rPr kumimoji="0" lang="en-GB" sz="3600" b="0" i="0" u="none" strike="noStrike" kern="0" cap="none" spc="0" normalizeH="0" baseline="0" noProof="0" dirty="0" err="1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src</a:t>
            </a: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 attribute to tell the browser where to find the image file.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4C5258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4C5258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GB" sz="24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2400" dirty="0" err="1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src</a:t>
            </a:r>
            <a:r>
              <a:rPr lang="en-GB" sz="24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short for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source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4C5258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47690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000" b="0" i="0" u="none" strike="noStrike" kern="0" cap="none" spc="0" normalizeH="0" baseline="0" noProof="0" dirty="0">
                <a:ln>
                  <a:noFill/>
                </a:ln>
                <a:solidFill>
                  <a:srgbClr val="7E57C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kumimoji="0" lang="en-GB" sz="3000" b="0" i="0" u="none" strike="noStrike" kern="0" cap="none" spc="0" normalizeH="0" baseline="0" noProof="0" dirty="0" err="1">
                <a:ln>
                  <a:noFill/>
                </a:ln>
                <a:solidFill>
                  <a:srgbClr val="7E57C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kumimoji="0" lang="en-GB" sz="3000" b="0" i="0" u="none" strike="noStrike" kern="0" cap="none" spc="0" normalizeH="0" baseline="0" noProof="0" dirty="0">
                <a:ln>
                  <a:noFill/>
                </a:ln>
                <a:solidFill>
                  <a:srgbClr val="7E57C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GB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9688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kumimoji="0" lang="en-GB" sz="3000" b="0" i="0" u="none" strike="noStrike" kern="0" cap="none" spc="0" normalizeH="0" baseline="0" noProof="0" dirty="0">
                <a:ln>
                  <a:noFill/>
                </a:ln>
                <a:solidFill>
                  <a:srgbClr val="7E57C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kumimoji="0" lang="en-GB" sz="3000" b="0" i="0" u="none" strike="noStrike" kern="0" cap="none" spc="0" normalizeH="0" baseline="0" noProof="0" dirty="0" err="1">
                <a:ln>
                  <a:noFill/>
                </a:ln>
                <a:solidFill>
                  <a:srgbClr val="C77025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kumimoji="0" lang="en-GB" sz="3000" b="0" i="0" u="none" strike="noStrike" kern="0" cap="none" spc="0" normalizeH="0" baseline="0" noProof="0" dirty="0">
                <a:ln>
                  <a:noFill/>
                </a:ln>
                <a:solidFill>
                  <a:srgbClr val="C77025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/logo.png</a:t>
            </a:r>
            <a:r>
              <a:rPr kumimoji="0" lang="en-GB" sz="3000" b="0" i="0" u="none" strike="noStrike" kern="0" cap="none" spc="0" normalizeH="0" baseline="0" noProof="0" dirty="0">
                <a:ln>
                  <a:noFill/>
                </a:ln>
                <a:solidFill>
                  <a:srgbClr val="7E57C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4C5258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92819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&lt;img&gt; tags are </a:t>
            </a: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ED5565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self-contained</a:t>
            </a:r>
            <a:r>
              <a:rPr kumimoji="0" lang="en-GB" sz="3600" b="0" i="0" u="none" strike="noStrike" kern="0" cap="none" spc="0" normalizeH="0" baseline="0" noProof="0">
                <a:ln>
                  <a:noFill/>
                </a:ln>
                <a:solidFill>
                  <a:srgbClr val="4C5258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, meaning they do not need a closing tag.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4C5258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59030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Lists</a:t>
            </a:r>
            <a:endParaRPr sz="600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There are two types of lists: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&lt;ul&gt;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unordered lists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think: bullet points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&lt;ol&gt;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ordered lists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think: numbered lists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 txBox="1"/>
          <p:nvPr/>
        </p:nvSpPr>
        <p:spPr>
          <a:xfrm>
            <a:off x="675000" y="1160850"/>
            <a:ext cx="40404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Char char="●"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is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Char char="●"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unordered</a:t>
            </a:r>
            <a:endParaRPr sz="3600">
              <a:solidFill>
                <a:srgbClr val="ED5565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Char char="●"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list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p46"/>
          <p:cNvSpPr txBox="1"/>
          <p:nvPr/>
        </p:nvSpPr>
        <p:spPr>
          <a:xfrm>
            <a:off x="4866000" y="1160850"/>
            <a:ext cx="36684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AutoNum type="arabicPeriod"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is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AutoNum type="arabicPeriod"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ordered</a:t>
            </a:r>
            <a:endParaRPr sz="3600">
              <a:solidFill>
                <a:srgbClr val="ED5565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Avenir"/>
              <a:buAutoNum type="arabicPeriod"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list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Alright, so those are the types of lists — but how do we differentiate between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each item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on the list?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Tags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&lt;open&gt;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 &lt;/close&gt;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wrapping our content.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With the </a:t>
            </a:r>
            <a:r>
              <a:rPr lang="en-GB" sz="3600" dirty="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&lt;li&gt;</a:t>
            </a:r>
            <a:r>
              <a:rPr lang="en-GB" sz="36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tag </a:t>
            </a:r>
            <a:endParaRPr sz="36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li is 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short for list </a:t>
            </a:r>
            <a:r>
              <a:rPr lang="en-GB" sz="24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item</a:t>
            </a:r>
            <a:endParaRPr sz="24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7E57C2"/>
                </a:solidFill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sz="3000">
              <a:solidFill>
                <a:srgbClr val="7E57C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7E57C2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en-GB" sz="30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Item One</a:t>
            </a:r>
            <a:r>
              <a:rPr lang="en-GB" sz="3000">
                <a:solidFill>
                  <a:srgbClr val="7E57C2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3000">
              <a:solidFill>
                <a:srgbClr val="7E57C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7E57C2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en-GB" sz="30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Item Two</a:t>
            </a:r>
            <a:r>
              <a:rPr lang="en-GB" sz="3000">
                <a:solidFill>
                  <a:srgbClr val="7E57C2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3000">
              <a:solidFill>
                <a:srgbClr val="7E57C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7E57C2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en-GB" sz="30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Item Three</a:t>
            </a:r>
            <a:r>
              <a:rPr lang="en-GB" sz="3000">
                <a:solidFill>
                  <a:srgbClr val="7E57C2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3000">
              <a:solidFill>
                <a:srgbClr val="7E57C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7E57C2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30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Attributes control an element’s behaviour. They are only in the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opening tag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7E57C2"/>
                </a:solidFill>
                <a:latin typeface="Consolas"/>
                <a:ea typeface="Consolas"/>
                <a:cs typeface="Consolas"/>
                <a:sym typeface="Consolas"/>
              </a:rPr>
              <a:t>&lt;element </a:t>
            </a:r>
            <a:r>
              <a:rPr lang="en-GB" sz="30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attribute</a:t>
            </a:r>
            <a:r>
              <a:rPr lang="en-GB" sz="3000">
                <a:solidFill>
                  <a:srgbClr val="7E57C2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GB" sz="3000">
                <a:solidFill>
                  <a:srgbClr val="C77025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GB" sz="3000">
                <a:solidFill>
                  <a:srgbClr val="7E57C2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3000">
              <a:solidFill>
                <a:srgbClr val="7E57C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Content goes here!</a:t>
            </a:r>
            <a:endParaRPr sz="30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7E57C2"/>
                </a:solidFill>
                <a:latin typeface="Consolas"/>
                <a:ea typeface="Consolas"/>
                <a:cs typeface="Consolas"/>
                <a:sym typeface="Consolas"/>
              </a:rPr>
              <a:t>&lt;/element&gt;</a:t>
            </a:r>
            <a:endParaRPr sz="30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Anchors</a:t>
            </a:r>
            <a:endParaRPr sz="6000"/>
          </a:p>
        </p:txBody>
      </p:sp>
      <p:sp>
        <p:nvSpPr>
          <p:cNvPr id="167" name="Google Shape;167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&lt;a&gt;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tag defines a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hyperlink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Anchor tags have an </a:t>
            </a:r>
            <a:r>
              <a:rPr lang="en-GB" sz="3600" dirty="0" err="1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href</a:t>
            </a:r>
            <a:r>
              <a:rPr lang="en-GB" sz="36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attribute.</a:t>
            </a:r>
            <a:endParaRPr sz="36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2400" dirty="0" err="1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href</a:t>
            </a:r>
            <a:r>
              <a:rPr lang="en-GB" sz="24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short for hyperlink reference</a:t>
            </a:r>
            <a:endParaRPr sz="24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href tells the browser where to go when the link is clicked.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7E57C2"/>
                </a:solidFill>
                <a:latin typeface="Consolas"/>
                <a:ea typeface="Consolas"/>
                <a:cs typeface="Consolas"/>
                <a:sym typeface="Consolas"/>
              </a:rPr>
              <a:t>&lt;a </a:t>
            </a:r>
            <a:r>
              <a:rPr lang="en-GB" sz="30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3000">
                <a:solidFill>
                  <a:srgbClr val="7E57C2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GB" sz="3000">
                <a:solidFill>
                  <a:srgbClr val="C77025"/>
                </a:solidFill>
                <a:latin typeface="Consolas"/>
                <a:ea typeface="Consolas"/>
                <a:cs typeface="Consolas"/>
                <a:sym typeface="Consolas"/>
              </a:rPr>
              <a:t>itsbaby.ca</a:t>
            </a:r>
            <a:r>
              <a:rPr lang="en-GB" sz="3000">
                <a:solidFill>
                  <a:srgbClr val="7E57C2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3000">
              <a:solidFill>
                <a:srgbClr val="7E57C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Click here to visit </a:t>
            </a:r>
            <a:endParaRPr sz="3000" u="sng">
              <a:solidFill>
                <a:srgbClr val="3D85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Baby’s First Website!</a:t>
            </a:r>
            <a:endParaRPr sz="3000" u="sng">
              <a:solidFill>
                <a:srgbClr val="3D85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7E57C2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 sz="30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846DE2-47C0-43C5-AC82-56BBFB6D02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dbc66-9f84-4f9f-9703-360ecb3635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0D9FA8-50AF-46AE-AEE2-65F14339B4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DB5E25-88F0-46D9-9C71-814D03D8119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300</Words>
  <Application>Microsoft Office PowerPoint</Application>
  <PresentationFormat>On-screen Show (16:9)</PresentationFormat>
  <Paragraphs>53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Avenir</vt:lpstr>
      <vt:lpstr>Consolas</vt:lpstr>
      <vt:lpstr>Simple Light</vt:lpstr>
      <vt:lpstr>COMP 1017</vt:lpstr>
      <vt:lpstr>PowerPoint Presentation</vt:lpstr>
      <vt:lpstr>PowerPoint Presentation</vt:lpstr>
      <vt:lpstr>PowerPoint Presentation</vt:lpstr>
      <vt:lpstr>Anchors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Images</vt:lpstr>
      <vt:lpstr>PowerPoint Presentation</vt:lpstr>
      <vt:lpstr>PowerPoint Presentation</vt:lpstr>
      <vt:lpstr>PowerPoint Presentation</vt:lpstr>
      <vt:lpstr>PowerPoint Presentation</vt:lpstr>
      <vt:lpstr>Lists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1017</dc:title>
  <cp:lastModifiedBy>Robbin Law</cp:lastModifiedBy>
  <cp:revision>7</cp:revision>
  <dcterms:modified xsi:type="dcterms:W3CDTF">2021-09-24T17:43:15Z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