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 id="2147483671" r:id="rId5"/>
  </p:sldMasterIdLst>
  <p:notesMasterIdLst>
    <p:notesMasterId r:id="rId2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0" d="100"/>
          <a:sy n="110" d="100"/>
        </p:scale>
        <p:origin x="662" y="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5.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7.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helpx.adobe.com/photoshop-elements/using/optimizing-images-gif-or-png.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helpx.adobe.com/photoshop-elements/using/optimizing-images-png-24-format.html"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3cfdb8b3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3cfdb8b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3cfdb8b3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3cfdb8b3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3cfdb8b3e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3cfdb8b3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3cfdb8b3e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3cfdb8b3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3cfdb8b3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3cfdb8b3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3cfdb8b3e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3cfdb8b3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3cfdb8b3e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3cfdb8b3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3cfdb8b3e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3cfdb8b3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3cfdb8b3e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73cfdb8b3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3cfdb8b3e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3cfdb8b3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13e68b6a1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13e68b6a1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3cfdb8b3e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73cfdb8b3e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https://helpx.adobe.com/photoshop-elements/using/optimizing-images-gif-or-png.html</a:t>
            </a:r>
            <a:endParaRPr/>
          </a:p>
          <a:p>
            <a:pPr marL="0" lvl="0" indent="0" algn="l" rtl="0">
              <a:spcBef>
                <a:spcPts val="0"/>
              </a:spcBef>
              <a:spcAft>
                <a:spcPts val="0"/>
              </a:spcAft>
              <a:buNone/>
            </a:pPr>
            <a:r>
              <a:rPr lang="en-GB" u="sng">
                <a:solidFill>
                  <a:schemeClr val="hlink"/>
                </a:solidFill>
                <a:hlinkClick r:id="rId4"/>
              </a:rPr>
              <a:t>https://helpx.adobe.com/photoshop-elements/using/optimizing-images-png-24-format.html</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3cfdb8b3e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73cfdb8b3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73cfdb8b3e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73cfdb8b3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3cfdb8b3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3cfdb8b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3cfdb8b3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3cfdb8b3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3cfdb8b3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3cfdb8b3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29292945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29292945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3cfdb8b3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3cfdb8b3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3cfdb8b3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3cfdb8b3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3cfdb8b3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3cfdb8b3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3cfdb8b3e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3cfdb8b3e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A00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1pPr>
            <a:lvl2pPr lvl="1"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2pPr>
            <a:lvl3pPr lvl="2"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3pPr>
            <a:lvl4pPr lvl="3"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4pPr>
            <a:lvl5pPr lvl="4"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5pPr>
            <a:lvl6pPr lvl="5"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6pPr>
            <a:lvl7pPr lvl="6"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7pPr>
            <a:lvl8pPr lvl="7"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8pPr>
            <a:lvl9pPr lvl="8"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800"/>
              <a:buFont typeface="Avenir"/>
              <a:buNone/>
              <a:defRPr sz="2800">
                <a:solidFill>
                  <a:schemeClr val="lt1"/>
                </a:solidFill>
                <a:latin typeface="Avenir"/>
                <a:ea typeface="Avenir"/>
                <a:cs typeface="Avenir"/>
                <a:sym typeface="Aveni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455A64"/>
              </a:buClr>
              <a:buSzPts val="3600"/>
              <a:buFont typeface="Avenir"/>
              <a:buNone/>
              <a:defRPr sz="3600">
                <a:solidFill>
                  <a:srgbClr val="455A64"/>
                </a:solidFill>
                <a:latin typeface="Avenir"/>
                <a:ea typeface="Avenir"/>
                <a:cs typeface="Avenir"/>
                <a:sym typeface="Avenir"/>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gif"/><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19.gif"/><Relationship Id="rId5" Type="http://schemas.openxmlformats.org/officeDocument/2006/relationships/image" Target="../media/image18.gif"/><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hyperlink" Target="https://helpx.adobe.com/photoshop-elements/using/optimizing-images-gif-or-png.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helpx.adobe.com/photoshop-elements/using/optimizing-images-png-24-format.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5565"/>
        </a:solidFill>
        <a:effectLst/>
      </p:bgPr>
    </p:bg>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311700" y="1554807"/>
            <a:ext cx="8520600" cy="113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a:t>COMP 1017</a:t>
            </a:r>
            <a:endParaRPr sz="6000"/>
          </a:p>
        </p:txBody>
      </p:sp>
      <p:sp>
        <p:nvSpPr>
          <p:cNvPr id="132" name="Google Shape;132;p25"/>
          <p:cNvSpPr txBox="1">
            <a:spLocks noGrp="1"/>
          </p:cNvSpPr>
          <p:nvPr>
            <p:ph type="subTitle" idx="1"/>
          </p:nvPr>
        </p:nvSpPr>
        <p:spPr>
          <a:xfrm>
            <a:off x="311700" y="2910993"/>
            <a:ext cx="8520600" cy="6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Photoshop Tutorial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idx="4294967295"/>
          </p:nvPr>
        </p:nvSpPr>
        <p:spPr>
          <a:xfrm>
            <a:off x="727650" y="4724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basics tools you need</a:t>
            </a:r>
            <a:endParaRPr/>
          </a:p>
        </p:txBody>
      </p:sp>
      <p:sp>
        <p:nvSpPr>
          <p:cNvPr id="179" name="Google Shape;179;p34"/>
          <p:cNvSpPr txBox="1">
            <a:spLocks noGrp="1"/>
          </p:cNvSpPr>
          <p:nvPr>
            <p:ph type="body" idx="4294967295"/>
          </p:nvPr>
        </p:nvSpPr>
        <p:spPr>
          <a:xfrm>
            <a:off x="1377025" y="1432050"/>
            <a:ext cx="3036300" cy="72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200" b="1">
                <a:solidFill>
                  <a:schemeClr val="accent3"/>
                </a:solidFill>
              </a:rPr>
              <a:t>Selection Tool (V)</a:t>
            </a:r>
            <a:r>
              <a:rPr lang="en-GB" sz="1200">
                <a:solidFill>
                  <a:schemeClr val="accent3"/>
                </a:solidFill>
              </a:rPr>
              <a:t> </a:t>
            </a:r>
            <a:r>
              <a:rPr lang="en-GB" sz="1200"/>
              <a:t>- Allows you select different components of your Photoshop document and move them around. </a:t>
            </a:r>
            <a:endParaRPr sz="1200"/>
          </a:p>
        </p:txBody>
      </p:sp>
      <p:pic>
        <p:nvPicPr>
          <p:cNvPr id="180" name="Google Shape;180;p34"/>
          <p:cNvPicPr preferRelativeResize="0"/>
          <p:nvPr/>
        </p:nvPicPr>
        <p:blipFill rotWithShape="1">
          <a:blip r:embed="rId3">
            <a:alphaModFix/>
          </a:blip>
          <a:srcRect t="13131" r="48551" b="78965"/>
          <a:stretch/>
        </p:blipFill>
        <p:spPr>
          <a:xfrm>
            <a:off x="4835975" y="1432050"/>
            <a:ext cx="473475" cy="406501"/>
          </a:xfrm>
          <a:prstGeom prst="rect">
            <a:avLst/>
          </a:prstGeom>
          <a:noFill/>
          <a:ln>
            <a:noFill/>
          </a:ln>
        </p:spPr>
      </p:pic>
      <p:pic>
        <p:nvPicPr>
          <p:cNvPr id="181" name="Google Shape;181;p34"/>
          <p:cNvPicPr preferRelativeResize="0"/>
          <p:nvPr/>
        </p:nvPicPr>
        <p:blipFill rotWithShape="1">
          <a:blip r:embed="rId3">
            <a:alphaModFix/>
          </a:blip>
          <a:srcRect l="48551" t="20006" b="72896"/>
          <a:stretch/>
        </p:blipFill>
        <p:spPr>
          <a:xfrm>
            <a:off x="779225" y="2464400"/>
            <a:ext cx="473475" cy="365025"/>
          </a:xfrm>
          <a:prstGeom prst="rect">
            <a:avLst/>
          </a:prstGeom>
          <a:noFill/>
          <a:ln>
            <a:noFill/>
          </a:ln>
        </p:spPr>
      </p:pic>
      <p:pic>
        <p:nvPicPr>
          <p:cNvPr id="182" name="Google Shape;182;p34"/>
          <p:cNvPicPr preferRelativeResize="0"/>
          <p:nvPr/>
        </p:nvPicPr>
        <p:blipFill rotWithShape="1">
          <a:blip r:embed="rId3">
            <a:alphaModFix/>
          </a:blip>
          <a:srcRect t="7200" r="48551" b="85702"/>
          <a:stretch/>
        </p:blipFill>
        <p:spPr>
          <a:xfrm>
            <a:off x="779225" y="1432050"/>
            <a:ext cx="473475" cy="365025"/>
          </a:xfrm>
          <a:prstGeom prst="rect">
            <a:avLst/>
          </a:prstGeom>
          <a:noFill/>
          <a:ln>
            <a:noFill/>
          </a:ln>
        </p:spPr>
      </p:pic>
      <p:pic>
        <p:nvPicPr>
          <p:cNvPr id="183" name="Google Shape;183;p34"/>
          <p:cNvPicPr preferRelativeResize="0"/>
          <p:nvPr/>
        </p:nvPicPr>
        <p:blipFill rotWithShape="1">
          <a:blip r:embed="rId3">
            <a:alphaModFix/>
          </a:blip>
          <a:srcRect t="70531" r="48551" b="22371"/>
          <a:stretch/>
        </p:blipFill>
        <p:spPr>
          <a:xfrm>
            <a:off x="779225" y="3566563"/>
            <a:ext cx="473475" cy="365025"/>
          </a:xfrm>
          <a:prstGeom prst="rect">
            <a:avLst/>
          </a:prstGeom>
          <a:noFill/>
          <a:ln>
            <a:noFill/>
          </a:ln>
        </p:spPr>
      </p:pic>
      <p:pic>
        <p:nvPicPr>
          <p:cNvPr id="184" name="Google Shape;184;p34"/>
          <p:cNvPicPr preferRelativeResize="0"/>
          <p:nvPr/>
        </p:nvPicPr>
        <p:blipFill rotWithShape="1">
          <a:blip r:embed="rId3">
            <a:alphaModFix/>
          </a:blip>
          <a:srcRect t="26194" r="48551" b="66709"/>
          <a:stretch/>
        </p:blipFill>
        <p:spPr>
          <a:xfrm>
            <a:off x="4835975" y="3566575"/>
            <a:ext cx="473475" cy="365025"/>
          </a:xfrm>
          <a:prstGeom prst="rect">
            <a:avLst/>
          </a:prstGeom>
          <a:noFill/>
          <a:ln>
            <a:noFill/>
          </a:ln>
        </p:spPr>
      </p:pic>
      <p:pic>
        <p:nvPicPr>
          <p:cNvPr id="185" name="Google Shape;185;p34"/>
          <p:cNvPicPr preferRelativeResize="0"/>
          <p:nvPr/>
        </p:nvPicPr>
        <p:blipFill rotWithShape="1">
          <a:blip r:embed="rId4">
            <a:alphaModFix/>
          </a:blip>
          <a:srcRect r="65483"/>
          <a:stretch/>
        </p:blipFill>
        <p:spPr>
          <a:xfrm>
            <a:off x="4462725" y="2226213"/>
            <a:ext cx="846725" cy="841375"/>
          </a:xfrm>
          <a:prstGeom prst="rect">
            <a:avLst/>
          </a:prstGeom>
          <a:noFill/>
          <a:ln>
            <a:noFill/>
          </a:ln>
        </p:spPr>
      </p:pic>
      <p:sp>
        <p:nvSpPr>
          <p:cNvPr id="186" name="Google Shape;186;p34"/>
          <p:cNvSpPr txBox="1">
            <a:spLocks noGrp="1"/>
          </p:cNvSpPr>
          <p:nvPr>
            <p:ph type="body" idx="4294967295"/>
          </p:nvPr>
        </p:nvSpPr>
        <p:spPr>
          <a:xfrm>
            <a:off x="5508475" y="1432050"/>
            <a:ext cx="3335100" cy="19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accent3"/>
                </a:solidFill>
              </a:rPr>
              <a:t>Marquee Tool (M)</a:t>
            </a:r>
            <a:endParaRPr b="1">
              <a:solidFill>
                <a:schemeClr val="accent3"/>
              </a:solidFill>
            </a:endParaRPr>
          </a:p>
          <a:p>
            <a:pPr marL="457200" lvl="0" indent="-311150" algn="l" rtl="0">
              <a:spcBef>
                <a:spcPts val="1600"/>
              </a:spcBef>
              <a:spcAft>
                <a:spcPts val="0"/>
              </a:spcAft>
              <a:buSzPts val="1300"/>
              <a:buChar char="❖"/>
            </a:pPr>
            <a:r>
              <a:rPr lang="en-GB"/>
              <a:t>Allows you select rectangles, ellipses and 1-pixel rows and columns. </a:t>
            </a:r>
            <a:endParaRPr/>
          </a:p>
          <a:p>
            <a:pPr marL="457200" lvl="0" indent="-311150" algn="l" rtl="0">
              <a:spcBef>
                <a:spcPts val="0"/>
              </a:spcBef>
              <a:spcAft>
                <a:spcPts val="0"/>
              </a:spcAft>
              <a:buSzPts val="1300"/>
              <a:buChar char="❖"/>
            </a:pPr>
            <a:r>
              <a:rPr lang="en-GB"/>
              <a:t>The marquee can be used to select different layers of your Photoshop document either using a fluid, fixed ratio, or a fixed sized.</a:t>
            </a:r>
            <a:endParaRPr/>
          </a:p>
        </p:txBody>
      </p:sp>
      <p:sp>
        <p:nvSpPr>
          <p:cNvPr id="187" name="Google Shape;187;p34"/>
          <p:cNvSpPr txBox="1">
            <a:spLocks noGrp="1"/>
          </p:cNvSpPr>
          <p:nvPr>
            <p:ph type="body" idx="4294967295"/>
          </p:nvPr>
        </p:nvSpPr>
        <p:spPr>
          <a:xfrm>
            <a:off x="1377025" y="2463463"/>
            <a:ext cx="3036300" cy="7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chemeClr val="accent3"/>
                </a:solidFill>
              </a:rPr>
              <a:t>Crop Tool (C) </a:t>
            </a:r>
            <a:r>
              <a:rPr lang="en-GB" sz="1200"/>
              <a:t>- Allows you to crop images, icons, etc either using a fluid, fixed ratio or a fixed size.</a:t>
            </a:r>
            <a:endParaRPr sz="1200"/>
          </a:p>
          <a:p>
            <a:pPr marL="0" lvl="0" indent="0" algn="l" rtl="0">
              <a:spcBef>
                <a:spcPts val="1600"/>
              </a:spcBef>
              <a:spcAft>
                <a:spcPts val="1600"/>
              </a:spcAft>
              <a:buNone/>
            </a:pPr>
            <a:endParaRPr sz="1200" b="1">
              <a:solidFill>
                <a:schemeClr val="accent3"/>
              </a:solidFill>
            </a:endParaRPr>
          </a:p>
        </p:txBody>
      </p:sp>
      <p:sp>
        <p:nvSpPr>
          <p:cNvPr id="188" name="Google Shape;188;p34"/>
          <p:cNvSpPr txBox="1">
            <a:spLocks noGrp="1"/>
          </p:cNvSpPr>
          <p:nvPr>
            <p:ph type="body" idx="4294967295"/>
          </p:nvPr>
        </p:nvSpPr>
        <p:spPr>
          <a:xfrm>
            <a:off x="1377025" y="3494900"/>
            <a:ext cx="3036300" cy="11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chemeClr val="accent3"/>
                </a:solidFill>
              </a:rPr>
              <a:t>Zoom Tool (Z)</a:t>
            </a:r>
            <a:r>
              <a:rPr lang="en-GB" sz="1200"/>
              <a:t> - Zoom in and out of your document. </a:t>
            </a:r>
            <a:endParaRPr sz="1200"/>
          </a:p>
          <a:p>
            <a:pPr marL="0" lvl="0" indent="0" algn="l" rtl="0">
              <a:spcBef>
                <a:spcPts val="1600"/>
              </a:spcBef>
              <a:spcAft>
                <a:spcPts val="1600"/>
              </a:spcAft>
              <a:buNone/>
            </a:pPr>
            <a:r>
              <a:rPr lang="en-GB" sz="1200" b="1"/>
              <a:t>Keyboard Shortcuts:</a:t>
            </a:r>
            <a:br>
              <a:rPr lang="en-GB" sz="1200"/>
            </a:br>
            <a:r>
              <a:rPr lang="en-GB" sz="1200"/>
              <a:t>Zoom in: CTRL/CMD (+)</a:t>
            </a:r>
            <a:br>
              <a:rPr lang="en-GB" sz="1200"/>
            </a:br>
            <a:r>
              <a:rPr lang="en-GB" sz="1200"/>
              <a:t>Zoom Out: CTRL/CMD (-)</a:t>
            </a:r>
            <a:endParaRPr sz="1200"/>
          </a:p>
        </p:txBody>
      </p:sp>
      <p:sp>
        <p:nvSpPr>
          <p:cNvPr id="189" name="Google Shape;189;p34"/>
          <p:cNvSpPr txBox="1">
            <a:spLocks noGrp="1"/>
          </p:cNvSpPr>
          <p:nvPr>
            <p:ph type="body" idx="4294967295"/>
          </p:nvPr>
        </p:nvSpPr>
        <p:spPr>
          <a:xfrm>
            <a:off x="5508475" y="3494900"/>
            <a:ext cx="3036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chemeClr val="accent3"/>
                </a:solidFill>
              </a:rPr>
              <a:t>Eyedropper Tool (I) </a:t>
            </a:r>
            <a:r>
              <a:rPr lang="en-GB" sz="1200"/>
              <a:t>- Allows you to sample colours from an image.</a:t>
            </a:r>
            <a:endParaRPr sz="1200"/>
          </a:p>
          <a:p>
            <a:pPr marL="0" lvl="0" indent="0" algn="l" rtl="0">
              <a:spcBef>
                <a:spcPts val="1600"/>
              </a:spcBef>
              <a:spcAft>
                <a:spcPts val="1600"/>
              </a:spcAft>
              <a:buNone/>
            </a:pPr>
            <a:endParaRPr sz="1200" b="1">
              <a:solidFill>
                <a:schemeClr val="accent3"/>
              </a:solidFill>
            </a:endParaRPr>
          </a:p>
        </p:txBody>
      </p:sp>
      <p:pic>
        <p:nvPicPr>
          <p:cNvPr id="190" name="Google Shape;190;p34"/>
          <p:cNvPicPr preferRelativeResize="0"/>
          <p:nvPr/>
        </p:nvPicPr>
        <p:blipFill rotWithShape="1">
          <a:blip r:embed="rId5">
            <a:alphaModFix/>
          </a:blip>
          <a:srcRect l="12240" t="27740" r="49280" b="65162"/>
          <a:stretch/>
        </p:blipFill>
        <p:spPr>
          <a:xfrm>
            <a:off x="4835975" y="4181175"/>
            <a:ext cx="473475" cy="365025"/>
          </a:xfrm>
          <a:prstGeom prst="rect">
            <a:avLst/>
          </a:prstGeom>
          <a:noFill/>
          <a:ln>
            <a:noFill/>
          </a:ln>
        </p:spPr>
      </p:pic>
      <p:sp>
        <p:nvSpPr>
          <p:cNvPr id="191" name="Google Shape;191;p34"/>
          <p:cNvSpPr txBox="1">
            <a:spLocks noGrp="1"/>
          </p:cNvSpPr>
          <p:nvPr>
            <p:ph type="body" idx="4294967295"/>
          </p:nvPr>
        </p:nvSpPr>
        <p:spPr>
          <a:xfrm>
            <a:off x="5508475" y="4181175"/>
            <a:ext cx="3036300" cy="72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200" b="1">
                <a:solidFill>
                  <a:schemeClr val="accent3"/>
                </a:solidFill>
              </a:rPr>
              <a:t>Ruler Tool (I)</a:t>
            </a:r>
            <a:r>
              <a:rPr lang="en-GB" sz="1200"/>
              <a:t> -  Allows you to measure the distance between elements.</a:t>
            </a:r>
            <a:endParaRPr sz="1200" b="1">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Layers Panel</a:t>
            </a:r>
            <a:endParaRPr/>
          </a:p>
        </p:txBody>
      </p:sp>
      <p:sp>
        <p:nvSpPr>
          <p:cNvPr id="197" name="Google Shape;197;p35"/>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Photoshop documents are created by using multiple layers. You can see the different layers by turning them on and off using the eye icon. Layers can be directly selected. </a:t>
            </a:r>
            <a:endParaRPr/>
          </a:p>
          <a:p>
            <a:pPr marL="0" lvl="0" indent="0" algn="l" rtl="0">
              <a:spcBef>
                <a:spcPts val="1600"/>
              </a:spcBef>
              <a:spcAft>
                <a:spcPts val="0"/>
              </a:spcAft>
              <a:buNone/>
            </a:pPr>
            <a:r>
              <a:rPr lang="en-GB" b="1"/>
              <a:t>Keyboard Shortcut:</a:t>
            </a:r>
            <a:r>
              <a:rPr lang="en-GB"/>
              <a:t> </a:t>
            </a:r>
            <a:br>
              <a:rPr lang="en-GB"/>
            </a:br>
            <a:r>
              <a:rPr lang="en-GB"/>
              <a:t>CTRL/CMD + click (on the layer thumbnail)</a:t>
            </a:r>
            <a:endParaRPr/>
          </a:p>
          <a:p>
            <a:pPr marL="0" lvl="0" indent="0" algn="l" rtl="0">
              <a:spcBef>
                <a:spcPts val="1600"/>
              </a:spcBef>
              <a:spcAft>
                <a:spcPts val="1600"/>
              </a:spcAft>
              <a:buNone/>
            </a:pPr>
            <a:endParaRPr/>
          </a:p>
        </p:txBody>
      </p:sp>
      <p:pic>
        <p:nvPicPr>
          <p:cNvPr id="198" name="Google Shape;198;p35"/>
          <p:cNvPicPr preferRelativeResize="0"/>
          <p:nvPr/>
        </p:nvPicPr>
        <p:blipFill>
          <a:blip r:embed="rId3">
            <a:alphaModFix/>
          </a:blip>
          <a:stretch>
            <a:fillRect/>
          </a:stretch>
        </p:blipFill>
        <p:spPr>
          <a:xfrm>
            <a:off x="4100350" y="514375"/>
            <a:ext cx="3522376" cy="3343249"/>
          </a:xfrm>
          <a:prstGeom prst="rect">
            <a:avLst/>
          </a:prstGeom>
          <a:noFill/>
          <a:ln>
            <a:noFill/>
          </a:ln>
        </p:spPr>
      </p:pic>
      <p:pic>
        <p:nvPicPr>
          <p:cNvPr id="199" name="Google Shape;199;p35"/>
          <p:cNvPicPr preferRelativeResize="0"/>
          <p:nvPr/>
        </p:nvPicPr>
        <p:blipFill>
          <a:blip r:embed="rId4">
            <a:alphaModFix/>
          </a:blip>
          <a:stretch>
            <a:fillRect/>
          </a:stretch>
        </p:blipFill>
        <p:spPr>
          <a:xfrm>
            <a:off x="5559325" y="3003150"/>
            <a:ext cx="3584675" cy="2074000"/>
          </a:xfrm>
          <a:prstGeom prst="rect">
            <a:avLst/>
          </a:prstGeom>
          <a:noFill/>
          <a:ln>
            <a:noFill/>
          </a:ln>
        </p:spPr>
      </p:pic>
      <p:sp>
        <p:nvSpPr>
          <p:cNvPr id="200" name="Google Shape;200;p35"/>
          <p:cNvSpPr txBox="1"/>
          <p:nvPr/>
        </p:nvSpPr>
        <p:spPr>
          <a:xfrm>
            <a:off x="7692175" y="2326950"/>
            <a:ext cx="1468500" cy="37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accent3"/>
                </a:solidFill>
                <a:latin typeface="Lato"/>
                <a:ea typeface="Lato"/>
                <a:cs typeface="Lato"/>
                <a:sym typeface="Lato"/>
              </a:rPr>
              <a:t>Image selection</a:t>
            </a:r>
            <a:endParaRPr b="1">
              <a:solidFill>
                <a:schemeClr val="accent3"/>
              </a:solidFill>
              <a:latin typeface="Lato"/>
              <a:ea typeface="Lato"/>
              <a:cs typeface="Lato"/>
              <a:sym typeface="Lato"/>
            </a:endParaRPr>
          </a:p>
        </p:txBody>
      </p:sp>
      <p:cxnSp>
        <p:nvCxnSpPr>
          <p:cNvPr id="201" name="Google Shape;201;p35"/>
          <p:cNvCxnSpPr/>
          <p:nvPr/>
        </p:nvCxnSpPr>
        <p:spPr>
          <a:xfrm flipH="1">
            <a:off x="7366800" y="2770850"/>
            <a:ext cx="672000" cy="622200"/>
          </a:xfrm>
          <a:prstGeom prst="straightConnector1">
            <a:avLst/>
          </a:prstGeom>
          <a:noFill/>
          <a:ln w="9525" cap="flat" cmpd="sng">
            <a:solidFill>
              <a:schemeClr val="dk2"/>
            </a:solidFill>
            <a:prstDash val="solid"/>
            <a:round/>
            <a:headEnd type="none" w="med" len="med"/>
            <a:tailEnd type="triangle" w="med" len="med"/>
          </a:ln>
        </p:spPr>
      </p:cxnSp>
      <p:cxnSp>
        <p:nvCxnSpPr>
          <p:cNvPr id="202" name="Google Shape;202;p35"/>
          <p:cNvCxnSpPr>
            <a:stCxn id="200" idx="2"/>
          </p:cNvCxnSpPr>
          <p:nvPr/>
        </p:nvCxnSpPr>
        <p:spPr>
          <a:xfrm flipH="1">
            <a:off x="8188225" y="2700150"/>
            <a:ext cx="238200" cy="1066200"/>
          </a:xfrm>
          <a:prstGeom prst="straightConnector1">
            <a:avLst/>
          </a:prstGeom>
          <a:noFill/>
          <a:ln w="9525" cap="flat" cmpd="sng">
            <a:solidFill>
              <a:schemeClr val="dk2"/>
            </a:solidFill>
            <a:prstDash val="solid"/>
            <a:round/>
            <a:headEnd type="none" w="med" len="med"/>
            <a:tailEnd type="triangle" w="med" len="med"/>
          </a:ln>
        </p:spPr>
      </p:cxnSp>
      <p:sp>
        <p:nvSpPr>
          <p:cNvPr id="203" name="Google Shape;203;p35"/>
          <p:cNvSpPr txBox="1"/>
          <p:nvPr/>
        </p:nvSpPr>
        <p:spPr>
          <a:xfrm>
            <a:off x="7692175" y="841950"/>
            <a:ext cx="1226100" cy="37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accent3"/>
                </a:solidFill>
                <a:latin typeface="Lato"/>
                <a:ea typeface="Lato"/>
                <a:cs typeface="Lato"/>
                <a:sym typeface="Lato"/>
              </a:rPr>
              <a:t>Layers Panel</a:t>
            </a:r>
            <a:endParaRPr b="1">
              <a:solidFill>
                <a:schemeClr val="accent3"/>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Saving layers in new documents and new layers</a:t>
            </a:r>
            <a:endParaRPr/>
          </a:p>
        </p:txBody>
      </p:sp>
      <p:sp>
        <p:nvSpPr>
          <p:cNvPr id="209" name="Google Shape;209;p36"/>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Any layer in your PS document can be saved in a new document or a new layer.  This might make it easier when you are cropping and saving your images.</a:t>
            </a:r>
            <a:endParaRPr/>
          </a:p>
        </p:txBody>
      </p:sp>
      <p:sp>
        <p:nvSpPr>
          <p:cNvPr id="210" name="Google Shape;210;p36"/>
          <p:cNvSpPr txBox="1">
            <a:spLocks noGrp="1"/>
          </p:cNvSpPr>
          <p:nvPr>
            <p:ph type="body" idx="1"/>
          </p:nvPr>
        </p:nvSpPr>
        <p:spPr>
          <a:xfrm>
            <a:off x="4572000" y="1318650"/>
            <a:ext cx="41592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accent3"/>
                </a:solidFill>
              </a:rPr>
              <a:t>Saving in a new document:</a:t>
            </a:r>
            <a:endParaRPr b="1">
              <a:solidFill>
                <a:schemeClr val="accent3"/>
              </a:solidFill>
            </a:endParaRPr>
          </a:p>
          <a:p>
            <a:pPr marL="457200" lvl="0" indent="-304800" algn="l" rtl="0">
              <a:spcBef>
                <a:spcPts val="1600"/>
              </a:spcBef>
              <a:spcAft>
                <a:spcPts val="0"/>
              </a:spcAft>
              <a:buSzPts val="1200"/>
              <a:buAutoNum type="arabicPeriod"/>
            </a:pPr>
            <a:r>
              <a:rPr lang="en-GB" sz="1200"/>
              <a:t>Select All components of the layer (CTRL/CMD + A) + Copy (CTRL/CMD + C)</a:t>
            </a:r>
            <a:endParaRPr sz="1200"/>
          </a:p>
          <a:p>
            <a:pPr marL="457200" lvl="0" indent="-304800" algn="l" rtl="0">
              <a:spcBef>
                <a:spcPts val="0"/>
              </a:spcBef>
              <a:spcAft>
                <a:spcPts val="0"/>
              </a:spcAft>
              <a:buSzPts val="1200"/>
              <a:buAutoNum type="arabicPeriod"/>
            </a:pPr>
            <a:r>
              <a:rPr lang="en-GB" sz="1200"/>
              <a:t>Open a new PS document (CTRL/CMD + N)</a:t>
            </a:r>
            <a:endParaRPr sz="1200"/>
          </a:p>
          <a:p>
            <a:pPr marL="457200" lvl="0" indent="-304800" algn="l" rtl="0">
              <a:spcBef>
                <a:spcPts val="0"/>
              </a:spcBef>
              <a:spcAft>
                <a:spcPts val="0"/>
              </a:spcAft>
              <a:buSzPts val="1200"/>
              <a:buAutoNum type="arabicPeriod"/>
            </a:pPr>
            <a:r>
              <a:rPr lang="en-GB" sz="1200"/>
              <a:t>Paste into new document (CTRL /CMD + V)</a:t>
            </a:r>
            <a:endParaRPr b="1"/>
          </a:p>
        </p:txBody>
      </p:sp>
      <p:sp>
        <p:nvSpPr>
          <p:cNvPr id="211" name="Google Shape;211;p36"/>
          <p:cNvSpPr txBox="1">
            <a:spLocks noGrp="1"/>
          </p:cNvSpPr>
          <p:nvPr>
            <p:ph type="body" idx="1"/>
          </p:nvPr>
        </p:nvSpPr>
        <p:spPr>
          <a:xfrm>
            <a:off x="4533725" y="2992850"/>
            <a:ext cx="41592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accent3"/>
                </a:solidFill>
              </a:rPr>
              <a:t>Saving in a new layer / duplicate layer:</a:t>
            </a:r>
            <a:endParaRPr b="1">
              <a:solidFill>
                <a:schemeClr val="accent3"/>
              </a:solidFill>
            </a:endParaRPr>
          </a:p>
          <a:p>
            <a:pPr marL="457200" lvl="0" indent="-304800" algn="l" rtl="0">
              <a:spcBef>
                <a:spcPts val="1600"/>
              </a:spcBef>
              <a:spcAft>
                <a:spcPts val="0"/>
              </a:spcAft>
              <a:buSzPts val="1200"/>
              <a:buAutoNum type="arabicPeriod"/>
            </a:pPr>
            <a:r>
              <a:rPr lang="en-GB" sz="1200"/>
              <a:t>Select All components of the layer (CTRL/CMD + A) + Copy (CTRL/CMD + C)</a:t>
            </a:r>
            <a:endParaRPr sz="1200"/>
          </a:p>
          <a:p>
            <a:pPr marL="457200" lvl="0" indent="-304800" algn="l" rtl="0">
              <a:spcBef>
                <a:spcPts val="0"/>
              </a:spcBef>
              <a:spcAft>
                <a:spcPts val="0"/>
              </a:spcAft>
              <a:buSzPts val="1200"/>
              <a:buAutoNum type="arabicPeriod"/>
            </a:pPr>
            <a:r>
              <a:rPr lang="en-GB" sz="1200"/>
              <a:t>Create new layer (CTRL/CMD + SHIFT + N)</a:t>
            </a:r>
            <a:endParaRPr sz="1200"/>
          </a:p>
          <a:p>
            <a:pPr marL="457200" lvl="0" indent="-304800" algn="l" rtl="0">
              <a:spcBef>
                <a:spcPts val="0"/>
              </a:spcBef>
              <a:spcAft>
                <a:spcPts val="0"/>
              </a:spcAft>
              <a:buSzPts val="1200"/>
              <a:buAutoNum type="arabicPeriod"/>
            </a:pPr>
            <a:r>
              <a:rPr lang="en-GB" sz="1200"/>
              <a:t>Paste into new Layer (CTRL /CMD + V)</a:t>
            </a:r>
            <a:endParaRPr sz="1200"/>
          </a:p>
          <a:p>
            <a:pPr marL="457200" lvl="0" indent="-304800" algn="l" rtl="0">
              <a:spcBef>
                <a:spcPts val="0"/>
              </a:spcBef>
              <a:spcAft>
                <a:spcPts val="0"/>
              </a:spcAft>
              <a:buSzPts val="1200"/>
              <a:buAutoNum type="arabicPeriod"/>
            </a:pPr>
            <a:r>
              <a:rPr lang="en-GB" sz="1200"/>
              <a:t>Or you can just duplicate that layer (CTRL/CMD + J)</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Rulers, Guidelines &amp; Grids</a:t>
            </a:r>
            <a:endParaRPr/>
          </a:p>
        </p:txBody>
      </p:sp>
      <p:sp>
        <p:nvSpPr>
          <p:cNvPr id="217" name="Google Shape;217;p37"/>
          <p:cNvSpPr txBox="1">
            <a:spLocks noGrp="1"/>
          </p:cNvSpPr>
          <p:nvPr>
            <p:ph type="body" idx="1"/>
          </p:nvPr>
        </p:nvSpPr>
        <p:spPr>
          <a:xfrm>
            <a:off x="730000" y="2773425"/>
            <a:ext cx="3300900" cy="212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t>The rulers, guides and grids are extremely helpful to determine the spacing between elements. </a:t>
            </a:r>
            <a:endParaRPr sz="1200"/>
          </a:p>
          <a:p>
            <a:pPr marL="0" lvl="0" indent="0" algn="l" rtl="0">
              <a:spcBef>
                <a:spcPts val="1600"/>
              </a:spcBef>
              <a:spcAft>
                <a:spcPts val="0"/>
              </a:spcAft>
              <a:buNone/>
            </a:pPr>
            <a:r>
              <a:rPr lang="en-GB" sz="1200" b="1"/>
              <a:t>Keyboard Shortcuts:</a:t>
            </a:r>
            <a:br>
              <a:rPr lang="en-GB" sz="1200"/>
            </a:br>
            <a:r>
              <a:rPr lang="en-GB" sz="1200"/>
              <a:t>&gt;Show/hide rulers: CTRL/CMD + R</a:t>
            </a:r>
            <a:br>
              <a:rPr lang="en-GB" sz="1200"/>
            </a:br>
            <a:r>
              <a:rPr lang="en-GB" sz="1200"/>
              <a:t>&gt;Show/hide guidelines: CTRL + ; (semi-colon)</a:t>
            </a:r>
            <a:br>
              <a:rPr lang="en-GB" sz="1200"/>
            </a:br>
            <a:r>
              <a:rPr lang="en-GB" sz="1200"/>
              <a:t>&gt;Show/hide grid: CTRL/CMD + “ (quotes)</a:t>
            </a:r>
            <a:endParaRPr sz="1200"/>
          </a:p>
          <a:p>
            <a:pPr marL="0" lvl="0" indent="0" algn="l" rtl="0">
              <a:spcBef>
                <a:spcPts val="1600"/>
              </a:spcBef>
              <a:spcAft>
                <a:spcPts val="1600"/>
              </a:spcAft>
              <a:buNone/>
            </a:pPr>
            <a:endParaRPr sz="1200"/>
          </a:p>
        </p:txBody>
      </p:sp>
      <p:pic>
        <p:nvPicPr>
          <p:cNvPr id="218" name="Google Shape;218;p37"/>
          <p:cNvPicPr preferRelativeResize="0"/>
          <p:nvPr/>
        </p:nvPicPr>
        <p:blipFill>
          <a:blip r:embed="rId3">
            <a:alphaModFix/>
          </a:blip>
          <a:stretch>
            <a:fillRect/>
          </a:stretch>
        </p:blipFill>
        <p:spPr>
          <a:xfrm>
            <a:off x="6638900" y="816125"/>
            <a:ext cx="2212875" cy="3963624"/>
          </a:xfrm>
          <a:prstGeom prst="rect">
            <a:avLst/>
          </a:prstGeom>
          <a:noFill/>
          <a:ln>
            <a:noFill/>
          </a:ln>
        </p:spPr>
      </p:pic>
      <p:pic>
        <p:nvPicPr>
          <p:cNvPr id="219" name="Google Shape;219;p37"/>
          <p:cNvPicPr preferRelativeResize="0"/>
          <p:nvPr/>
        </p:nvPicPr>
        <p:blipFill rotWithShape="1">
          <a:blip r:embed="rId4">
            <a:alphaModFix/>
          </a:blip>
          <a:srcRect l="1839" r="1830"/>
          <a:stretch/>
        </p:blipFill>
        <p:spPr>
          <a:xfrm>
            <a:off x="4266850" y="1480838"/>
            <a:ext cx="2252225" cy="2535669"/>
          </a:xfrm>
          <a:prstGeom prst="rect">
            <a:avLst/>
          </a:prstGeom>
          <a:noFill/>
          <a:ln>
            <a:noFill/>
          </a:ln>
        </p:spPr>
      </p:pic>
      <p:sp>
        <p:nvSpPr>
          <p:cNvPr id="220" name="Google Shape;220;p37"/>
          <p:cNvSpPr txBox="1"/>
          <p:nvPr/>
        </p:nvSpPr>
        <p:spPr>
          <a:xfrm>
            <a:off x="4572000" y="761250"/>
            <a:ext cx="1119900" cy="5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accent3"/>
                </a:solidFill>
                <a:latin typeface="Lato"/>
                <a:ea typeface="Lato"/>
                <a:cs typeface="Lato"/>
                <a:sym typeface="Lato"/>
              </a:rPr>
              <a:t>Rulers</a:t>
            </a:r>
            <a:endParaRPr b="1">
              <a:solidFill>
                <a:schemeClr val="accent3"/>
              </a:solidFill>
              <a:latin typeface="Lato"/>
              <a:ea typeface="Lato"/>
              <a:cs typeface="Lato"/>
              <a:sym typeface="Lato"/>
            </a:endParaRPr>
          </a:p>
          <a:p>
            <a:pPr marL="0" lvl="0" indent="0" algn="l" rtl="0">
              <a:spcBef>
                <a:spcPts val="0"/>
              </a:spcBef>
              <a:spcAft>
                <a:spcPts val="0"/>
              </a:spcAft>
              <a:buNone/>
            </a:pPr>
            <a:r>
              <a:rPr lang="en-GB" b="1">
                <a:solidFill>
                  <a:schemeClr val="accent3"/>
                </a:solidFill>
                <a:latin typeface="Lato"/>
                <a:ea typeface="Lato"/>
                <a:cs typeface="Lato"/>
                <a:sym typeface="Lato"/>
              </a:rPr>
              <a:t>Guidelines</a:t>
            </a:r>
            <a:endParaRPr b="1">
              <a:solidFill>
                <a:schemeClr val="accent3"/>
              </a:solidFill>
              <a:latin typeface="Lato"/>
              <a:ea typeface="Lato"/>
              <a:cs typeface="Lato"/>
              <a:sym typeface="Lato"/>
            </a:endParaRPr>
          </a:p>
        </p:txBody>
      </p:sp>
      <p:cxnSp>
        <p:nvCxnSpPr>
          <p:cNvPr id="221" name="Google Shape;221;p37"/>
          <p:cNvCxnSpPr/>
          <p:nvPr/>
        </p:nvCxnSpPr>
        <p:spPr>
          <a:xfrm>
            <a:off x="5218175" y="945750"/>
            <a:ext cx="1410300" cy="157500"/>
          </a:xfrm>
          <a:prstGeom prst="straightConnector1">
            <a:avLst/>
          </a:prstGeom>
          <a:noFill/>
          <a:ln w="9525" cap="flat" cmpd="sng">
            <a:solidFill>
              <a:schemeClr val="dk2"/>
            </a:solidFill>
            <a:prstDash val="solid"/>
            <a:round/>
            <a:headEnd type="none" w="med" len="med"/>
            <a:tailEnd type="triangle" w="med" len="med"/>
          </a:ln>
        </p:spPr>
      </p:cxnSp>
      <p:cxnSp>
        <p:nvCxnSpPr>
          <p:cNvPr id="222" name="Google Shape;222;p37"/>
          <p:cNvCxnSpPr>
            <a:stCxn id="220" idx="2"/>
          </p:cNvCxnSpPr>
          <p:nvPr/>
        </p:nvCxnSpPr>
        <p:spPr>
          <a:xfrm flipH="1">
            <a:off x="4479750" y="1318650"/>
            <a:ext cx="652200" cy="456600"/>
          </a:xfrm>
          <a:prstGeom prst="straightConnector1">
            <a:avLst/>
          </a:prstGeom>
          <a:noFill/>
          <a:ln w="9525" cap="flat" cmpd="sng">
            <a:solidFill>
              <a:schemeClr val="dk2"/>
            </a:solidFill>
            <a:prstDash val="solid"/>
            <a:round/>
            <a:headEnd type="none" w="med" len="med"/>
            <a:tailEnd type="triangle" w="med" len="med"/>
          </a:ln>
        </p:spPr>
      </p:cxnSp>
      <p:cxnSp>
        <p:nvCxnSpPr>
          <p:cNvPr id="223" name="Google Shape;223;p37"/>
          <p:cNvCxnSpPr/>
          <p:nvPr/>
        </p:nvCxnSpPr>
        <p:spPr>
          <a:xfrm>
            <a:off x="5939925" y="3451125"/>
            <a:ext cx="0" cy="373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Using the rulers &amp; guides to determine spacing</a:t>
            </a:r>
            <a:endParaRPr/>
          </a:p>
        </p:txBody>
      </p:sp>
      <p:sp>
        <p:nvSpPr>
          <p:cNvPr id="229" name="Google Shape;229;p38"/>
          <p:cNvSpPr txBox="1">
            <a:spLocks noGrp="1"/>
          </p:cNvSpPr>
          <p:nvPr>
            <p:ph type="body" idx="1"/>
          </p:nvPr>
        </p:nvSpPr>
        <p:spPr>
          <a:xfrm>
            <a:off x="3924000" y="2078875"/>
            <a:ext cx="4494300" cy="15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is the spacing between the icon and the text? </a:t>
            </a:r>
            <a:endParaRPr/>
          </a:p>
          <a:p>
            <a:pPr marL="0" lvl="0" indent="0" algn="l" rtl="0">
              <a:spcBef>
                <a:spcPts val="1600"/>
              </a:spcBef>
              <a:spcAft>
                <a:spcPts val="0"/>
              </a:spcAft>
              <a:buNone/>
            </a:pPr>
            <a:r>
              <a:rPr lang="en-GB"/>
              <a:t>Use your ruler tool and guides (an info palette should pop up - if not go to </a:t>
            </a:r>
            <a:r>
              <a:rPr lang="en-GB">
                <a:solidFill>
                  <a:schemeClr val="dk1"/>
                </a:solidFill>
              </a:rPr>
              <a:t>window &gt; info)</a:t>
            </a:r>
            <a:r>
              <a:rPr lang="en-GB"/>
              <a:t>.  </a:t>
            </a:r>
            <a:endParaRPr/>
          </a:p>
          <a:p>
            <a:pPr marL="0" lvl="0" indent="0" algn="l" rtl="0">
              <a:spcBef>
                <a:spcPts val="1600"/>
              </a:spcBef>
              <a:spcAft>
                <a:spcPts val="1600"/>
              </a:spcAft>
              <a:buNone/>
            </a:pPr>
            <a:r>
              <a:rPr lang="en-GB">
                <a:solidFill>
                  <a:schemeClr val="dk1"/>
                </a:solidFill>
              </a:rPr>
              <a:t>Hint:</a:t>
            </a:r>
            <a:r>
              <a:rPr lang="en-GB"/>
              <a:t> Zoom in so you can see the pixels!</a:t>
            </a:r>
            <a:endParaRPr/>
          </a:p>
        </p:txBody>
      </p:sp>
      <p:pic>
        <p:nvPicPr>
          <p:cNvPr id="230" name="Google Shape;230;p38"/>
          <p:cNvPicPr preferRelativeResize="0"/>
          <p:nvPr/>
        </p:nvPicPr>
        <p:blipFill>
          <a:blip r:embed="rId3">
            <a:alphaModFix/>
          </a:blip>
          <a:stretch>
            <a:fillRect/>
          </a:stretch>
        </p:blipFill>
        <p:spPr>
          <a:xfrm>
            <a:off x="824025" y="2698141"/>
            <a:ext cx="2252225" cy="1022562"/>
          </a:xfrm>
          <a:prstGeom prst="rect">
            <a:avLst/>
          </a:prstGeom>
          <a:noFill/>
          <a:ln>
            <a:noFill/>
          </a:ln>
        </p:spPr>
      </p:pic>
      <p:sp>
        <p:nvSpPr>
          <p:cNvPr id="231" name="Google Shape;231;p38"/>
          <p:cNvSpPr txBox="1"/>
          <p:nvPr/>
        </p:nvSpPr>
        <p:spPr>
          <a:xfrm>
            <a:off x="1870750" y="3178900"/>
            <a:ext cx="298500" cy="42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a:t>
            </a:r>
            <a:endParaRPr/>
          </a:p>
        </p:txBody>
      </p:sp>
      <p:sp>
        <p:nvSpPr>
          <p:cNvPr id="232" name="Google Shape;232;p38"/>
          <p:cNvSpPr txBox="1">
            <a:spLocks noGrp="1"/>
          </p:cNvSpPr>
          <p:nvPr>
            <p:ph type="body" idx="1"/>
          </p:nvPr>
        </p:nvSpPr>
        <p:spPr>
          <a:xfrm>
            <a:off x="3882525" y="3771250"/>
            <a:ext cx="4494300" cy="717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solidFill>
                  <a:schemeClr val="dk1"/>
                </a:solidFill>
              </a:rPr>
              <a:t>Answer:</a:t>
            </a:r>
            <a:r>
              <a:rPr lang="en-GB"/>
              <a:t> 40px total. Which mean each element has a margin left and right of 20px!</a:t>
            </a:r>
            <a:endParaRPr/>
          </a:p>
        </p:txBody>
      </p:sp>
      <p:sp>
        <p:nvSpPr>
          <p:cNvPr id="233" name="Google Shape;233;p38"/>
          <p:cNvSpPr/>
          <p:nvPr/>
        </p:nvSpPr>
        <p:spPr>
          <a:xfrm>
            <a:off x="1551350" y="3127575"/>
            <a:ext cx="954000" cy="132600"/>
          </a:xfrm>
          <a:prstGeom prst="lef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Cropping and saving images for web</a:t>
            </a:r>
            <a:endParaRPr/>
          </a:p>
        </p:txBody>
      </p:sp>
      <p:sp>
        <p:nvSpPr>
          <p:cNvPr id="239" name="Google Shape;239;p39"/>
          <p:cNvSpPr txBox="1">
            <a:spLocks noGrp="1"/>
          </p:cNvSpPr>
          <p:nvPr>
            <p:ph type="body" idx="1"/>
          </p:nvPr>
        </p:nvSpPr>
        <p:spPr>
          <a:xfrm>
            <a:off x="721225" y="2781725"/>
            <a:ext cx="3300900" cy="20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Using Photoshop we are going to be cropping out our images and then saving (exporting) them for our web. </a:t>
            </a:r>
            <a:endParaRPr/>
          </a:p>
          <a:p>
            <a:pPr marL="0" lvl="0" indent="0" algn="l" rtl="0">
              <a:spcBef>
                <a:spcPts val="1600"/>
              </a:spcBef>
              <a:spcAft>
                <a:spcPts val="1600"/>
              </a:spcAft>
              <a:buNone/>
            </a:pPr>
            <a:r>
              <a:rPr lang="en-GB"/>
              <a:t>We are going to do this by using our selection and crop tools, this can be accomplished by using fixed sizing or normal (not fixed). </a:t>
            </a:r>
            <a:endParaRPr/>
          </a:p>
        </p:txBody>
      </p:sp>
      <p:sp>
        <p:nvSpPr>
          <p:cNvPr id="240" name="Google Shape;240;p39"/>
          <p:cNvSpPr txBox="1">
            <a:spLocks noGrp="1"/>
          </p:cNvSpPr>
          <p:nvPr>
            <p:ph type="body" idx="1"/>
          </p:nvPr>
        </p:nvSpPr>
        <p:spPr>
          <a:xfrm>
            <a:off x="4098200" y="737925"/>
            <a:ext cx="4761900" cy="3974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GB" sz="1200"/>
              <a:t>Open up your Photoshop document (psd) make sure you have your selection tool (v) selected.  Hide your background layer.</a:t>
            </a:r>
            <a:br>
              <a:rPr lang="en-GB" sz="1200"/>
            </a:br>
            <a:endParaRPr sz="1200"/>
          </a:p>
          <a:p>
            <a:pPr marL="457200" lvl="0" indent="-304800" algn="l" rtl="0">
              <a:spcBef>
                <a:spcPts val="0"/>
              </a:spcBef>
              <a:spcAft>
                <a:spcPts val="0"/>
              </a:spcAft>
              <a:buSzPts val="1200"/>
              <a:buAutoNum type="arabicPeriod"/>
            </a:pPr>
            <a:r>
              <a:rPr lang="en-GB" sz="1200"/>
              <a:t>Select an image/icon to crop. Let’s crop out the one of the larger icons. We are going to use our marquee tools and set a fixed width of 100px by 100px. </a:t>
            </a:r>
            <a:r>
              <a:rPr lang="en-GB" sz="1200" i="1">
                <a:solidFill>
                  <a:schemeClr val="dk1"/>
                </a:solidFill>
              </a:rPr>
              <a:t>( you can find out the size of image by directly selecting the image (you should see marching ants), and clicking on your info palette. You’ll see the size of the icon is 96px by 99px).  </a:t>
            </a:r>
            <a:br>
              <a:rPr lang="en-GB" sz="1200" i="1">
                <a:solidFill>
                  <a:schemeClr val="dk1"/>
                </a:solidFill>
              </a:rPr>
            </a:br>
            <a:endParaRPr sz="1200" i="1">
              <a:solidFill>
                <a:schemeClr val="dk1"/>
              </a:solidFill>
            </a:endParaRPr>
          </a:p>
          <a:p>
            <a:pPr marL="457200" lvl="0" indent="-304800" algn="l" rtl="0">
              <a:spcBef>
                <a:spcPts val="0"/>
              </a:spcBef>
              <a:spcAft>
                <a:spcPts val="0"/>
              </a:spcAft>
              <a:buSzPts val="1200"/>
              <a:buAutoNum type="arabicPeriod"/>
            </a:pPr>
            <a:r>
              <a:rPr lang="en-GB" sz="1200"/>
              <a:t>After you happy with the placement of your fixed selection. Select the </a:t>
            </a:r>
            <a:r>
              <a:rPr lang="en-GB" sz="1200">
                <a:solidFill>
                  <a:schemeClr val="dk1"/>
                </a:solidFill>
              </a:rPr>
              <a:t>crop tool ( C ). </a:t>
            </a:r>
            <a:r>
              <a:rPr lang="en-GB" sz="1200"/>
              <a:t>Click on your selection and hit enter on your keyboard (or double click). </a:t>
            </a:r>
            <a:endParaRPr sz="1200"/>
          </a:p>
          <a:p>
            <a:pPr marL="457200" lvl="0" indent="-304800" algn="l" rtl="0">
              <a:spcBef>
                <a:spcPts val="0"/>
              </a:spcBef>
              <a:spcAft>
                <a:spcPts val="0"/>
              </a:spcAft>
              <a:buSzPts val="1200"/>
              <a:buAutoNum type="arabicPeriod"/>
            </a:pPr>
            <a:r>
              <a:rPr lang="en-GB" sz="1200"/>
              <a:t>Go to File &gt; Export &gt; Save for web.</a:t>
            </a:r>
            <a:endParaRPr sz="1200"/>
          </a:p>
          <a:p>
            <a:pPr marL="457200" lvl="0" indent="-304800" algn="l" rtl="0">
              <a:spcBef>
                <a:spcPts val="0"/>
              </a:spcBef>
              <a:spcAft>
                <a:spcPts val="0"/>
              </a:spcAft>
              <a:buSzPts val="1200"/>
              <a:buAutoNum type="arabicPeriod"/>
            </a:pPr>
            <a:r>
              <a:rPr lang="en-GB" sz="1200"/>
              <a:t>What format should this be in? Gif, png-8, png-24, jpg?  We will be saving this as the smallest file size for the icon which is a gif. </a:t>
            </a:r>
            <a:endParaRPr sz="1200"/>
          </a:p>
          <a:p>
            <a:pPr marL="0" lvl="0" indent="0" algn="l" rtl="0">
              <a:spcBef>
                <a:spcPts val="1600"/>
              </a:spcBef>
              <a:spcAft>
                <a:spcPts val="1600"/>
              </a:spcAft>
              <a:buNone/>
            </a:pPr>
            <a:r>
              <a:rPr lang="en-GB" sz="1200" i="1">
                <a:solidFill>
                  <a:schemeClr val="accent5"/>
                </a:solidFill>
              </a:rPr>
              <a:t>See next slides for image examples.</a:t>
            </a:r>
            <a:endParaRPr sz="1200" i="1">
              <a:solidFill>
                <a:schemeClr val="accent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40"/>
          <p:cNvPicPr preferRelativeResize="0"/>
          <p:nvPr/>
        </p:nvPicPr>
        <p:blipFill>
          <a:blip r:embed="rId3">
            <a:alphaModFix/>
          </a:blip>
          <a:stretch>
            <a:fillRect/>
          </a:stretch>
        </p:blipFill>
        <p:spPr>
          <a:xfrm>
            <a:off x="318325" y="735750"/>
            <a:ext cx="2068959" cy="3434050"/>
          </a:xfrm>
          <a:prstGeom prst="rect">
            <a:avLst/>
          </a:prstGeom>
          <a:noFill/>
          <a:ln>
            <a:noFill/>
          </a:ln>
        </p:spPr>
      </p:pic>
      <p:pic>
        <p:nvPicPr>
          <p:cNvPr id="246" name="Google Shape;246;p40"/>
          <p:cNvPicPr preferRelativeResize="0"/>
          <p:nvPr/>
        </p:nvPicPr>
        <p:blipFill>
          <a:blip r:embed="rId4">
            <a:alphaModFix/>
          </a:blip>
          <a:stretch>
            <a:fillRect/>
          </a:stretch>
        </p:blipFill>
        <p:spPr>
          <a:xfrm>
            <a:off x="4809401" y="1817037"/>
            <a:ext cx="3088776" cy="3095474"/>
          </a:xfrm>
          <a:prstGeom prst="rect">
            <a:avLst/>
          </a:prstGeom>
          <a:noFill/>
          <a:ln>
            <a:noFill/>
          </a:ln>
        </p:spPr>
      </p:pic>
      <p:pic>
        <p:nvPicPr>
          <p:cNvPr id="247" name="Google Shape;247;p40"/>
          <p:cNvPicPr preferRelativeResize="0"/>
          <p:nvPr/>
        </p:nvPicPr>
        <p:blipFill>
          <a:blip r:embed="rId5">
            <a:alphaModFix/>
          </a:blip>
          <a:stretch>
            <a:fillRect/>
          </a:stretch>
        </p:blipFill>
        <p:spPr>
          <a:xfrm>
            <a:off x="4809388" y="1249950"/>
            <a:ext cx="3416104" cy="405300"/>
          </a:xfrm>
          <a:prstGeom prst="rect">
            <a:avLst/>
          </a:prstGeom>
          <a:noFill/>
          <a:ln>
            <a:noFill/>
          </a:ln>
        </p:spPr>
      </p:pic>
      <p:pic>
        <p:nvPicPr>
          <p:cNvPr id="248" name="Google Shape;248;p40"/>
          <p:cNvPicPr preferRelativeResize="0"/>
          <p:nvPr/>
        </p:nvPicPr>
        <p:blipFill rotWithShape="1">
          <a:blip r:embed="rId6">
            <a:alphaModFix/>
          </a:blip>
          <a:srcRect r="45316" b="9057"/>
          <a:stretch/>
        </p:blipFill>
        <p:spPr>
          <a:xfrm>
            <a:off x="1674300" y="991499"/>
            <a:ext cx="2249701" cy="3551150"/>
          </a:xfrm>
          <a:prstGeom prst="rect">
            <a:avLst/>
          </a:prstGeom>
          <a:noFill/>
          <a:ln>
            <a:noFill/>
          </a:ln>
        </p:spPr>
      </p:pic>
      <p:sp>
        <p:nvSpPr>
          <p:cNvPr id="249" name="Google Shape;249;p40"/>
          <p:cNvSpPr txBox="1"/>
          <p:nvPr/>
        </p:nvSpPr>
        <p:spPr>
          <a:xfrm>
            <a:off x="318325" y="248925"/>
            <a:ext cx="3642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latin typeface="Lato"/>
                <a:ea typeface="Lato"/>
                <a:cs typeface="Lato"/>
                <a:sym typeface="Lato"/>
              </a:rPr>
              <a:t>Step 1: </a:t>
            </a:r>
            <a:r>
              <a:rPr lang="en-GB" sz="1200">
                <a:solidFill>
                  <a:schemeClr val="accent1"/>
                </a:solidFill>
                <a:latin typeface="Lato"/>
                <a:ea typeface="Lato"/>
                <a:cs typeface="Lato"/>
                <a:sym typeface="Lato"/>
              </a:rPr>
              <a:t>Open psd and hide background colour layer</a:t>
            </a:r>
            <a:endParaRPr sz="1200">
              <a:solidFill>
                <a:schemeClr val="accent1"/>
              </a:solidFill>
              <a:latin typeface="Lato"/>
              <a:ea typeface="Lato"/>
              <a:cs typeface="Lato"/>
              <a:sym typeface="Lato"/>
            </a:endParaRPr>
          </a:p>
        </p:txBody>
      </p:sp>
      <p:sp>
        <p:nvSpPr>
          <p:cNvPr id="250" name="Google Shape;250;p40"/>
          <p:cNvSpPr/>
          <p:nvPr/>
        </p:nvSpPr>
        <p:spPr>
          <a:xfrm>
            <a:off x="1797054" y="4091027"/>
            <a:ext cx="2076600" cy="3627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0"/>
          <p:cNvSpPr txBox="1"/>
          <p:nvPr/>
        </p:nvSpPr>
        <p:spPr>
          <a:xfrm>
            <a:off x="4809400" y="250225"/>
            <a:ext cx="3642000" cy="83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latin typeface="Lato"/>
                <a:ea typeface="Lato"/>
                <a:cs typeface="Lato"/>
                <a:sym typeface="Lato"/>
              </a:rPr>
              <a:t>Step 2:  </a:t>
            </a:r>
            <a:r>
              <a:rPr lang="en-GB" sz="1200">
                <a:solidFill>
                  <a:schemeClr val="accent1"/>
                </a:solidFill>
                <a:latin typeface="Lato"/>
                <a:ea typeface="Lato"/>
                <a:cs typeface="Lato"/>
                <a:sym typeface="Lato"/>
              </a:rPr>
              <a:t>Select the Marquee Tool (M) and set a fixed size of 100px by 100px. Click on the artboard/canvas and place your selection around your icon/image</a:t>
            </a:r>
            <a:endParaRPr sz="1200">
              <a:solidFill>
                <a:schemeClr val="accent1"/>
              </a:solidFill>
              <a:latin typeface="Lato"/>
              <a:ea typeface="Lato"/>
              <a:cs typeface="Lato"/>
              <a:sym typeface="Lato"/>
            </a:endParaRPr>
          </a:p>
        </p:txBody>
      </p:sp>
      <p:sp>
        <p:nvSpPr>
          <p:cNvPr id="252" name="Google Shape;252;p40"/>
          <p:cNvSpPr txBox="1"/>
          <p:nvPr/>
        </p:nvSpPr>
        <p:spPr>
          <a:xfrm>
            <a:off x="7474500" y="3924000"/>
            <a:ext cx="1669500" cy="1219500"/>
          </a:xfrm>
          <a:prstGeom prst="rect">
            <a:avLst/>
          </a:prstGeom>
          <a:solidFill>
            <a:schemeClr val="lt2"/>
          </a:solidFill>
          <a:ln>
            <a:noFill/>
          </a:ln>
        </p:spPr>
        <p:txBody>
          <a:bodyPr spcFirstLastPara="1" wrap="square" lIns="91425" tIns="0" rIns="91425" bIns="0" anchor="ctr" anchorCtr="0">
            <a:noAutofit/>
          </a:bodyPr>
          <a:lstStyle/>
          <a:p>
            <a:pPr marL="0" lvl="0" indent="0" algn="l" rtl="0">
              <a:spcBef>
                <a:spcPts val="0"/>
              </a:spcBef>
              <a:spcAft>
                <a:spcPts val="0"/>
              </a:spcAft>
              <a:buNone/>
            </a:pPr>
            <a:r>
              <a:rPr lang="en-GB" sz="1200">
                <a:solidFill>
                  <a:schemeClr val="accent3"/>
                </a:solidFill>
                <a:latin typeface="Lato"/>
                <a:ea typeface="Lato"/>
                <a:cs typeface="Lato"/>
                <a:sym typeface="Lato"/>
              </a:rPr>
              <a:t>This dotted line looks like “marching ants”</a:t>
            </a:r>
            <a:endParaRPr sz="1200">
              <a:solidFill>
                <a:schemeClr val="accent3"/>
              </a:solidFill>
              <a:latin typeface="Lato"/>
              <a:ea typeface="Lato"/>
              <a:cs typeface="Lato"/>
              <a:sym typeface="Lato"/>
            </a:endParaRPr>
          </a:p>
        </p:txBody>
      </p:sp>
      <p:cxnSp>
        <p:nvCxnSpPr>
          <p:cNvPr id="253" name="Google Shape;253;p40"/>
          <p:cNvCxnSpPr/>
          <p:nvPr/>
        </p:nvCxnSpPr>
        <p:spPr>
          <a:xfrm rot="10800000">
            <a:off x="7690250" y="2887125"/>
            <a:ext cx="871200" cy="1401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41"/>
          <p:cNvPicPr preferRelativeResize="0"/>
          <p:nvPr/>
        </p:nvPicPr>
        <p:blipFill>
          <a:blip r:embed="rId3">
            <a:alphaModFix/>
          </a:blip>
          <a:stretch>
            <a:fillRect/>
          </a:stretch>
        </p:blipFill>
        <p:spPr>
          <a:xfrm>
            <a:off x="4151250" y="895975"/>
            <a:ext cx="4094950" cy="3943299"/>
          </a:xfrm>
          <a:prstGeom prst="rect">
            <a:avLst/>
          </a:prstGeom>
          <a:noFill/>
          <a:ln>
            <a:noFill/>
          </a:ln>
        </p:spPr>
      </p:pic>
      <p:pic>
        <p:nvPicPr>
          <p:cNvPr id="259" name="Google Shape;259;p41"/>
          <p:cNvPicPr preferRelativeResize="0"/>
          <p:nvPr/>
        </p:nvPicPr>
        <p:blipFill rotWithShape="1">
          <a:blip r:embed="rId4">
            <a:alphaModFix/>
          </a:blip>
          <a:srcRect l="1461" t="1270" r="1110" b="1025"/>
          <a:stretch/>
        </p:blipFill>
        <p:spPr>
          <a:xfrm>
            <a:off x="1378499" y="2988918"/>
            <a:ext cx="1989627" cy="2005283"/>
          </a:xfrm>
          <a:prstGeom prst="rect">
            <a:avLst/>
          </a:prstGeom>
          <a:noFill/>
          <a:ln>
            <a:noFill/>
          </a:ln>
        </p:spPr>
      </p:pic>
      <p:sp>
        <p:nvSpPr>
          <p:cNvPr id="260" name="Google Shape;260;p41"/>
          <p:cNvSpPr txBox="1"/>
          <p:nvPr/>
        </p:nvSpPr>
        <p:spPr>
          <a:xfrm>
            <a:off x="318325" y="248925"/>
            <a:ext cx="3642000" cy="58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latin typeface="Lato"/>
                <a:ea typeface="Lato"/>
                <a:cs typeface="Lato"/>
                <a:sym typeface="Lato"/>
              </a:rPr>
              <a:t>Step 3:</a:t>
            </a:r>
            <a:r>
              <a:rPr lang="en-GB" sz="1200">
                <a:solidFill>
                  <a:schemeClr val="accent1"/>
                </a:solidFill>
                <a:latin typeface="Lato"/>
                <a:ea typeface="Lato"/>
                <a:cs typeface="Lato"/>
                <a:sym typeface="Lato"/>
              </a:rPr>
              <a:t> Select the Crop Tool ( C ) and crop your image.</a:t>
            </a:r>
            <a:r>
              <a:rPr lang="en-GB" sz="1200">
                <a:latin typeface="Lato"/>
                <a:ea typeface="Lato"/>
                <a:cs typeface="Lato"/>
                <a:sym typeface="Lato"/>
              </a:rPr>
              <a:t> </a:t>
            </a:r>
            <a:endParaRPr sz="1200">
              <a:latin typeface="Lato"/>
              <a:ea typeface="Lato"/>
              <a:cs typeface="Lato"/>
              <a:sym typeface="Lato"/>
            </a:endParaRPr>
          </a:p>
        </p:txBody>
      </p:sp>
      <p:sp>
        <p:nvSpPr>
          <p:cNvPr id="261" name="Google Shape;261;p41"/>
          <p:cNvSpPr txBox="1"/>
          <p:nvPr/>
        </p:nvSpPr>
        <p:spPr>
          <a:xfrm>
            <a:off x="4068125" y="248925"/>
            <a:ext cx="3642000" cy="58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latin typeface="Lato"/>
                <a:ea typeface="Lato"/>
                <a:cs typeface="Lato"/>
                <a:sym typeface="Lato"/>
              </a:rPr>
              <a:t>Step 4:</a:t>
            </a:r>
            <a:r>
              <a:rPr lang="en-GB" sz="1200">
                <a:latin typeface="Lato"/>
                <a:ea typeface="Lato"/>
                <a:cs typeface="Lato"/>
                <a:sym typeface="Lato"/>
              </a:rPr>
              <a:t> </a:t>
            </a:r>
            <a:r>
              <a:rPr lang="en-GB" sz="1200">
                <a:solidFill>
                  <a:schemeClr val="accent1"/>
                </a:solidFill>
                <a:latin typeface="Lato"/>
                <a:ea typeface="Lato"/>
                <a:cs typeface="Lato"/>
                <a:sym typeface="Lato"/>
              </a:rPr>
              <a:t>Go to File &gt; Export &gt; Save For Web</a:t>
            </a:r>
            <a:endParaRPr sz="1200">
              <a:solidFill>
                <a:schemeClr val="accent1"/>
              </a:solidFill>
              <a:latin typeface="Lato"/>
              <a:ea typeface="Lato"/>
              <a:cs typeface="Lato"/>
              <a:sym typeface="Lato"/>
            </a:endParaRPr>
          </a:p>
        </p:txBody>
      </p:sp>
      <p:pic>
        <p:nvPicPr>
          <p:cNvPr id="262" name="Google Shape;262;p41"/>
          <p:cNvPicPr preferRelativeResize="0"/>
          <p:nvPr/>
        </p:nvPicPr>
        <p:blipFill>
          <a:blip r:embed="rId5">
            <a:alphaModFix/>
          </a:blip>
          <a:stretch>
            <a:fillRect/>
          </a:stretch>
        </p:blipFill>
        <p:spPr>
          <a:xfrm>
            <a:off x="318325" y="829725"/>
            <a:ext cx="1989626" cy="2020375"/>
          </a:xfrm>
          <a:prstGeom prst="rect">
            <a:avLst/>
          </a:prstGeom>
          <a:noFill/>
          <a:ln>
            <a:noFill/>
          </a:ln>
        </p:spPr>
      </p:pic>
      <p:sp>
        <p:nvSpPr>
          <p:cNvPr id="263" name="Google Shape;263;p41"/>
          <p:cNvSpPr txBox="1"/>
          <p:nvPr/>
        </p:nvSpPr>
        <p:spPr>
          <a:xfrm>
            <a:off x="318325" y="2988925"/>
            <a:ext cx="954000" cy="696900"/>
          </a:xfrm>
          <a:prstGeom prst="rect">
            <a:avLst/>
          </a:prstGeom>
          <a:solidFill>
            <a:schemeClr val="lt2"/>
          </a:solidFill>
          <a:ln>
            <a:noFill/>
          </a:ln>
        </p:spPr>
        <p:txBody>
          <a:bodyPr spcFirstLastPara="1" wrap="square" lIns="91425" tIns="0" rIns="91425" bIns="0" anchor="ctr" anchorCtr="0">
            <a:noAutofit/>
          </a:bodyPr>
          <a:lstStyle/>
          <a:p>
            <a:pPr marL="0" lvl="0" indent="0" algn="l" rtl="0">
              <a:spcBef>
                <a:spcPts val="0"/>
              </a:spcBef>
              <a:spcAft>
                <a:spcPts val="0"/>
              </a:spcAft>
              <a:buNone/>
            </a:pPr>
            <a:r>
              <a:rPr lang="en-GB" sz="1200">
                <a:solidFill>
                  <a:schemeClr val="accent3"/>
                </a:solidFill>
                <a:latin typeface="Lato"/>
                <a:ea typeface="Lato"/>
                <a:cs typeface="Lato"/>
                <a:sym typeface="Lato"/>
              </a:rPr>
              <a:t>Completed Crop</a:t>
            </a:r>
            <a:endParaRPr sz="1200">
              <a:solidFill>
                <a:schemeClr val="accent3"/>
              </a:solidFill>
              <a:latin typeface="Lato"/>
              <a:ea typeface="Lato"/>
              <a:cs typeface="Lato"/>
              <a:sym typeface="Lato"/>
            </a:endParaRPr>
          </a:p>
        </p:txBody>
      </p:sp>
      <p:sp>
        <p:nvSpPr>
          <p:cNvPr id="264" name="Google Shape;264;p41"/>
          <p:cNvSpPr txBox="1"/>
          <p:nvPr/>
        </p:nvSpPr>
        <p:spPr>
          <a:xfrm>
            <a:off x="2414125" y="829725"/>
            <a:ext cx="954000" cy="696900"/>
          </a:xfrm>
          <a:prstGeom prst="rect">
            <a:avLst/>
          </a:prstGeom>
          <a:solidFill>
            <a:schemeClr val="lt2"/>
          </a:solidFill>
          <a:ln>
            <a:noFill/>
          </a:ln>
        </p:spPr>
        <p:txBody>
          <a:bodyPr spcFirstLastPara="1" wrap="square" lIns="91425" tIns="0" rIns="91425" bIns="0" anchor="ctr" anchorCtr="0">
            <a:noAutofit/>
          </a:bodyPr>
          <a:lstStyle/>
          <a:p>
            <a:pPr marL="0" lvl="0" indent="0" algn="l" rtl="0">
              <a:spcBef>
                <a:spcPts val="0"/>
              </a:spcBef>
              <a:spcAft>
                <a:spcPts val="0"/>
              </a:spcAft>
              <a:buNone/>
            </a:pPr>
            <a:r>
              <a:rPr lang="en-GB" sz="1200">
                <a:solidFill>
                  <a:schemeClr val="accent3"/>
                </a:solidFill>
                <a:latin typeface="Lato"/>
                <a:ea typeface="Lato"/>
                <a:cs typeface="Lato"/>
                <a:sym typeface="Lato"/>
              </a:rPr>
              <a:t>Cropping </a:t>
            </a:r>
            <a:endParaRPr sz="1200">
              <a:solidFill>
                <a:schemeClr val="accent3"/>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42"/>
          <p:cNvPicPr preferRelativeResize="0"/>
          <p:nvPr/>
        </p:nvPicPr>
        <p:blipFill>
          <a:blip r:embed="rId3">
            <a:alphaModFix/>
          </a:blip>
          <a:stretch>
            <a:fillRect/>
          </a:stretch>
        </p:blipFill>
        <p:spPr>
          <a:xfrm>
            <a:off x="249825" y="768050"/>
            <a:ext cx="5615423" cy="4250999"/>
          </a:xfrm>
          <a:prstGeom prst="rect">
            <a:avLst/>
          </a:prstGeom>
          <a:noFill/>
          <a:ln>
            <a:noFill/>
          </a:ln>
        </p:spPr>
      </p:pic>
      <p:sp>
        <p:nvSpPr>
          <p:cNvPr id="270" name="Google Shape;270;p42"/>
          <p:cNvSpPr txBox="1"/>
          <p:nvPr/>
        </p:nvSpPr>
        <p:spPr>
          <a:xfrm>
            <a:off x="249825" y="132775"/>
            <a:ext cx="4095000" cy="58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latin typeface="Lato"/>
                <a:ea typeface="Lato"/>
                <a:cs typeface="Lato"/>
                <a:sym typeface="Lato"/>
              </a:rPr>
              <a:t>Step 5:</a:t>
            </a:r>
            <a:r>
              <a:rPr lang="en-GB" sz="1200">
                <a:solidFill>
                  <a:schemeClr val="accent1"/>
                </a:solidFill>
                <a:latin typeface="Lato"/>
                <a:ea typeface="Lato"/>
                <a:cs typeface="Lato"/>
                <a:sym typeface="Lato"/>
              </a:rPr>
              <a:t> Save your image as gif file format and click save.</a:t>
            </a:r>
            <a:endParaRPr sz="1200">
              <a:latin typeface="Lato"/>
              <a:ea typeface="Lato"/>
              <a:cs typeface="Lato"/>
              <a:sym typeface="Lato"/>
            </a:endParaRPr>
          </a:p>
        </p:txBody>
      </p:sp>
      <p:sp>
        <p:nvSpPr>
          <p:cNvPr id="271" name="Google Shape;271;p42"/>
          <p:cNvSpPr/>
          <p:nvPr/>
        </p:nvSpPr>
        <p:spPr>
          <a:xfrm>
            <a:off x="4131400" y="1211200"/>
            <a:ext cx="904200" cy="5808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2"/>
          <p:cNvSpPr/>
          <p:nvPr/>
        </p:nvSpPr>
        <p:spPr>
          <a:xfrm>
            <a:off x="4098200" y="3990350"/>
            <a:ext cx="650400" cy="4065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 Formats and optimizing for web.</a:t>
            </a:r>
            <a:endParaRPr/>
          </a:p>
        </p:txBody>
      </p:sp>
      <p:sp>
        <p:nvSpPr>
          <p:cNvPr id="278" name="Google Shape;278;p4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We can save images as multiple different file formats, but what is best file formats the web? When working with imagery for the web, we want to make sure making sure our images are small and optimized so our websites load quickly. </a:t>
            </a:r>
            <a:endParaRPr/>
          </a:p>
        </p:txBody>
      </p:sp>
      <p:pic>
        <p:nvPicPr>
          <p:cNvPr id="279" name="Google Shape;279;p43"/>
          <p:cNvPicPr preferRelativeResize="0"/>
          <p:nvPr/>
        </p:nvPicPr>
        <p:blipFill>
          <a:blip r:embed="rId3">
            <a:alphaModFix/>
          </a:blip>
          <a:stretch>
            <a:fillRect/>
          </a:stretch>
        </p:blipFill>
        <p:spPr>
          <a:xfrm>
            <a:off x="4231563" y="2624950"/>
            <a:ext cx="4817076" cy="2007115"/>
          </a:xfrm>
          <a:prstGeom prst="rect">
            <a:avLst/>
          </a:prstGeom>
          <a:noFill/>
          <a:ln>
            <a:noFill/>
          </a:ln>
        </p:spPr>
      </p:pic>
      <p:pic>
        <p:nvPicPr>
          <p:cNvPr id="280" name="Google Shape;280;p43"/>
          <p:cNvPicPr preferRelativeResize="0"/>
          <p:nvPr/>
        </p:nvPicPr>
        <p:blipFill>
          <a:blip r:embed="rId4">
            <a:alphaModFix/>
          </a:blip>
          <a:stretch>
            <a:fillRect/>
          </a:stretch>
        </p:blipFill>
        <p:spPr>
          <a:xfrm>
            <a:off x="4235963" y="568300"/>
            <a:ext cx="4808299" cy="2003458"/>
          </a:xfrm>
          <a:prstGeom prst="rect">
            <a:avLst/>
          </a:prstGeom>
          <a:noFill/>
          <a:ln>
            <a:noFill/>
          </a:ln>
        </p:spPr>
      </p:pic>
      <p:pic>
        <p:nvPicPr>
          <p:cNvPr id="281" name="Google Shape;281;p43"/>
          <p:cNvPicPr preferRelativeResize="0"/>
          <p:nvPr/>
        </p:nvPicPr>
        <p:blipFill>
          <a:blip r:embed="rId5">
            <a:alphaModFix/>
          </a:blip>
          <a:stretch>
            <a:fillRect/>
          </a:stretch>
        </p:blipFill>
        <p:spPr>
          <a:xfrm>
            <a:off x="5799725" y="4191175"/>
            <a:ext cx="571500" cy="571500"/>
          </a:xfrm>
          <a:prstGeom prst="rect">
            <a:avLst/>
          </a:prstGeom>
          <a:noFill/>
          <a:ln>
            <a:noFill/>
          </a:ln>
        </p:spPr>
      </p:pic>
      <p:pic>
        <p:nvPicPr>
          <p:cNvPr id="282" name="Google Shape;282;p43"/>
          <p:cNvPicPr preferRelativeResize="0"/>
          <p:nvPr/>
        </p:nvPicPr>
        <p:blipFill>
          <a:blip r:embed="rId6">
            <a:alphaModFix/>
          </a:blip>
          <a:stretch>
            <a:fillRect/>
          </a:stretch>
        </p:blipFill>
        <p:spPr>
          <a:xfrm>
            <a:off x="5102375" y="4191175"/>
            <a:ext cx="571500" cy="571500"/>
          </a:xfrm>
          <a:prstGeom prst="rect">
            <a:avLst/>
          </a:prstGeom>
          <a:noFill/>
          <a:ln>
            <a:noFill/>
          </a:ln>
        </p:spPr>
      </p:pic>
      <p:pic>
        <p:nvPicPr>
          <p:cNvPr id="283" name="Google Shape;283;p43"/>
          <p:cNvPicPr preferRelativeResize="0"/>
          <p:nvPr/>
        </p:nvPicPr>
        <p:blipFill>
          <a:blip r:embed="rId7">
            <a:alphaModFix/>
          </a:blip>
          <a:stretch>
            <a:fillRect/>
          </a:stretch>
        </p:blipFill>
        <p:spPr>
          <a:xfrm>
            <a:off x="4062675" y="3810175"/>
            <a:ext cx="952500" cy="95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4C5258"/>
                </a:solidFill>
                <a:latin typeface="Avenir"/>
                <a:ea typeface="Avenir"/>
                <a:cs typeface="Avenir"/>
                <a:sym typeface="Avenir"/>
              </a:rPr>
              <a:t>Over the past several weeks, we’ve been using </a:t>
            </a:r>
            <a:r>
              <a:rPr lang="en-GB" sz="3600">
                <a:solidFill>
                  <a:srgbClr val="ED5565"/>
                </a:solidFill>
                <a:latin typeface="Avenir"/>
                <a:ea typeface="Avenir"/>
                <a:cs typeface="Avenir"/>
                <a:sym typeface="Avenir"/>
              </a:rPr>
              <a:t>wireframes</a:t>
            </a:r>
            <a:r>
              <a:rPr lang="en-GB" sz="3600">
                <a:solidFill>
                  <a:srgbClr val="4C5258"/>
                </a:solidFill>
                <a:latin typeface="Avenir"/>
                <a:ea typeface="Avenir"/>
                <a:cs typeface="Avenir"/>
                <a:sym typeface="Avenir"/>
              </a:rPr>
              <a:t> in our development process.</a:t>
            </a:r>
            <a:endParaRPr sz="3600">
              <a:solidFill>
                <a:srgbClr val="4C5258"/>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 Formats and optimizing for web.</a:t>
            </a:r>
            <a:endParaRPr/>
          </a:p>
        </p:txBody>
      </p:sp>
      <p:sp>
        <p:nvSpPr>
          <p:cNvPr id="289" name="Google Shape;289;p44"/>
          <p:cNvSpPr txBox="1">
            <a:spLocks noGrp="1"/>
          </p:cNvSpPr>
          <p:nvPr>
            <p:ph type="body" idx="1"/>
          </p:nvPr>
        </p:nvSpPr>
        <p:spPr>
          <a:xfrm>
            <a:off x="727650" y="1936000"/>
            <a:ext cx="7688700" cy="272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b="1">
                <a:solidFill>
                  <a:schemeClr val="dk1"/>
                </a:solidFill>
              </a:rPr>
              <a:t>GIF: </a:t>
            </a:r>
            <a:r>
              <a:rPr lang="en-GB" sz="1200"/>
              <a:t>Are used for saving vector art images/icons.  When gifs are saved they use lossless compression which keeps the quality of the image and can store up to 256 colours. </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GB" sz="1200" b="1">
                <a:solidFill>
                  <a:schemeClr val="dk1"/>
                </a:solidFill>
              </a:rPr>
              <a:t>JPEG</a:t>
            </a:r>
            <a:r>
              <a:rPr lang="en-GB" sz="1200" b="1">
                <a:solidFill>
                  <a:schemeClr val="dk1"/>
                </a:solidFill>
                <a:highlight>
                  <a:srgbClr val="FFFFFF"/>
                </a:highlight>
              </a:rPr>
              <a:t>:</a:t>
            </a:r>
            <a:r>
              <a:rPr lang="en-GB" sz="1200" b="1">
                <a:solidFill>
                  <a:srgbClr val="004D40"/>
                </a:solidFill>
                <a:highlight>
                  <a:srgbClr val="FFFFFF"/>
                </a:highlight>
              </a:rPr>
              <a:t> </a:t>
            </a:r>
            <a:r>
              <a:rPr lang="en-GB" sz="1200">
                <a:solidFill>
                  <a:srgbClr val="004D40"/>
                </a:solidFill>
                <a:highlight>
                  <a:srgbClr val="FFFFFF"/>
                </a:highlight>
              </a:rPr>
              <a:t>One of the most common file formats for saving web images. Use lossy compression which reduces the file size with little loss in image quality. </a:t>
            </a:r>
            <a:endParaRPr sz="1200">
              <a:solidFill>
                <a:srgbClr val="004D40"/>
              </a:solidFill>
              <a:highlight>
                <a:srgbClr val="FFFFFF"/>
              </a:highlight>
            </a:endParaRPr>
          </a:p>
          <a:p>
            <a:pPr marL="0" lvl="0" indent="0" algn="l" rtl="0">
              <a:lnSpc>
                <a:spcPct val="115000"/>
              </a:lnSpc>
              <a:spcBef>
                <a:spcPts val="1600"/>
              </a:spcBef>
              <a:spcAft>
                <a:spcPts val="0"/>
              </a:spcAft>
              <a:buNone/>
            </a:pPr>
            <a:r>
              <a:rPr lang="en-GB" sz="1200" b="1">
                <a:solidFill>
                  <a:schemeClr val="dk1"/>
                </a:solidFill>
                <a:highlight>
                  <a:srgbClr val="FFFFFF"/>
                </a:highlight>
              </a:rPr>
              <a:t>PNG:</a:t>
            </a:r>
            <a:r>
              <a:rPr lang="en-GB" sz="1200">
                <a:solidFill>
                  <a:srgbClr val="004D40"/>
                </a:solidFill>
                <a:highlight>
                  <a:srgbClr val="FFFFFF"/>
                </a:highlight>
              </a:rPr>
              <a:t> Supports background transparency from opaque to completely transparent. </a:t>
            </a:r>
            <a:endParaRPr sz="1200">
              <a:solidFill>
                <a:srgbClr val="004D40"/>
              </a:solidFill>
              <a:highlight>
                <a:srgbClr val="FFFFFF"/>
              </a:highlight>
            </a:endParaRPr>
          </a:p>
          <a:p>
            <a:pPr marL="457200" lvl="0" indent="-304800" algn="l" rtl="0">
              <a:lnSpc>
                <a:spcPct val="115000"/>
              </a:lnSpc>
              <a:spcBef>
                <a:spcPts val="0"/>
              </a:spcBef>
              <a:spcAft>
                <a:spcPts val="0"/>
              </a:spcAft>
              <a:buClr>
                <a:srgbClr val="004D40"/>
              </a:buClr>
              <a:buSzPts val="1200"/>
              <a:buChar char="❖"/>
            </a:pPr>
            <a:r>
              <a:rPr lang="en-GB" sz="1200">
                <a:solidFill>
                  <a:schemeClr val="dk1"/>
                </a:solidFill>
                <a:highlight>
                  <a:srgbClr val="FFFFFF"/>
                </a:highlight>
              </a:rPr>
              <a:t>PNG24: </a:t>
            </a:r>
            <a:r>
              <a:rPr lang="en-GB" sz="1200">
                <a:solidFill>
                  <a:srgbClr val="004D40"/>
                </a:solidFill>
                <a:highlight>
                  <a:srgbClr val="FFFFFF"/>
                </a:highlight>
              </a:rPr>
              <a:t>Uses 24-bit colour, and preserves the quality of image when saved use lossless compression. PNG images tend to be a larger file format than jpgs. </a:t>
            </a:r>
            <a:endParaRPr sz="1200">
              <a:solidFill>
                <a:srgbClr val="004D40"/>
              </a:solidFill>
              <a:highlight>
                <a:srgbClr val="FFFFFF"/>
              </a:highlight>
            </a:endParaRPr>
          </a:p>
          <a:p>
            <a:pPr marL="457200" lvl="0" indent="-304800" algn="l" rtl="0">
              <a:lnSpc>
                <a:spcPct val="115000"/>
              </a:lnSpc>
              <a:spcBef>
                <a:spcPts val="1000"/>
              </a:spcBef>
              <a:spcAft>
                <a:spcPts val="0"/>
              </a:spcAft>
              <a:buClr>
                <a:srgbClr val="004D40"/>
              </a:buClr>
              <a:buSzPts val="1200"/>
              <a:buChar char="❖"/>
            </a:pPr>
            <a:r>
              <a:rPr lang="en-GB" sz="1200">
                <a:solidFill>
                  <a:schemeClr val="dk1"/>
                </a:solidFill>
                <a:highlight>
                  <a:srgbClr val="FFFFFF"/>
                </a:highlight>
              </a:rPr>
              <a:t>PNG-8:</a:t>
            </a:r>
            <a:r>
              <a:rPr lang="en-GB" sz="1200">
                <a:solidFill>
                  <a:srgbClr val="004D40"/>
                </a:solidFill>
                <a:highlight>
                  <a:srgbClr val="FFFFFF"/>
                </a:highlight>
              </a:rPr>
              <a:t> Uses 8-bit colour and functions a lot like the gif file format, however the png-8 can compress images 10% - 30% smaller than a gif. Not supported by all browsers.</a:t>
            </a:r>
            <a:endParaRPr sz="1200">
              <a:solidFill>
                <a:srgbClr val="004D40"/>
              </a:solidFill>
              <a:highlight>
                <a:srgbClr val="FFFFFF"/>
              </a:highlight>
            </a:endParaRPr>
          </a:p>
          <a:p>
            <a:pPr marL="0" lvl="0" indent="0" algn="l" rtl="0">
              <a:lnSpc>
                <a:spcPct val="115000"/>
              </a:lnSpc>
              <a:spcBef>
                <a:spcPts val="1600"/>
              </a:spcBef>
              <a:spcAft>
                <a:spcPts val="0"/>
              </a:spcAft>
              <a:buNone/>
            </a:pPr>
            <a:endParaRPr sz="1200">
              <a:solidFill>
                <a:srgbClr val="004D40"/>
              </a:solidFill>
              <a:highlight>
                <a:srgbClr val="FFFFFF"/>
              </a:highlight>
            </a:endParaRPr>
          </a:p>
          <a:p>
            <a:pPr marL="0" lvl="0" indent="0" algn="l" rtl="0">
              <a:lnSpc>
                <a:spcPct val="115000"/>
              </a:lnSpc>
              <a:spcBef>
                <a:spcPts val="1600"/>
              </a:spcBef>
              <a:spcAft>
                <a:spcPts val="0"/>
              </a:spcAft>
              <a:buNone/>
            </a:pPr>
            <a:endParaRPr sz="1200">
              <a:solidFill>
                <a:srgbClr val="004D40"/>
              </a:solidFill>
              <a:highlight>
                <a:srgbClr val="FFFFFF"/>
              </a:highlight>
            </a:endParaRPr>
          </a:p>
          <a:p>
            <a:pPr marL="0" lvl="0" indent="0" algn="l" rtl="0">
              <a:lnSpc>
                <a:spcPct val="115000"/>
              </a:lnSpc>
              <a:spcBef>
                <a:spcPts val="1600"/>
              </a:spcBef>
              <a:spcAft>
                <a:spcPts val="1600"/>
              </a:spcAft>
              <a:buNone/>
            </a:pPr>
            <a:endParaRPr sz="1200">
              <a:solidFill>
                <a:srgbClr val="004D40"/>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idx="4294967295"/>
          </p:nvPr>
        </p:nvSpPr>
        <p:spPr>
          <a:xfrm>
            <a:off x="727650" y="4724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Keyboard Shortcuts</a:t>
            </a:r>
            <a:endParaRPr/>
          </a:p>
        </p:txBody>
      </p:sp>
      <p:sp>
        <p:nvSpPr>
          <p:cNvPr id="295" name="Google Shape;295;p45"/>
          <p:cNvSpPr txBox="1">
            <a:spLocks noGrp="1"/>
          </p:cNvSpPr>
          <p:nvPr>
            <p:ph type="body" idx="4294967295"/>
          </p:nvPr>
        </p:nvSpPr>
        <p:spPr>
          <a:xfrm>
            <a:off x="994000" y="1432050"/>
            <a:ext cx="3239700" cy="355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chemeClr val="accent3"/>
                </a:solidFill>
              </a:rPr>
              <a:t>Selection Tool (V)</a:t>
            </a:r>
            <a:r>
              <a:rPr lang="en-GB" sz="1200">
                <a:solidFill>
                  <a:schemeClr val="accent3"/>
                </a:solidFill>
              </a:rPr>
              <a:t> </a:t>
            </a:r>
            <a:endParaRPr sz="1200">
              <a:solidFill>
                <a:schemeClr val="accent3"/>
              </a:solidFill>
            </a:endParaRPr>
          </a:p>
          <a:p>
            <a:pPr marL="0" lvl="0" indent="0" algn="l" rtl="0">
              <a:spcBef>
                <a:spcPts val="1600"/>
              </a:spcBef>
              <a:spcAft>
                <a:spcPts val="0"/>
              </a:spcAft>
              <a:buNone/>
            </a:pPr>
            <a:r>
              <a:rPr lang="en-GB" sz="1200" b="1">
                <a:solidFill>
                  <a:schemeClr val="accent3"/>
                </a:solidFill>
              </a:rPr>
              <a:t>Crop Tool (C) </a:t>
            </a:r>
            <a:endParaRPr sz="1200" b="1">
              <a:solidFill>
                <a:schemeClr val="accent3"/>
              </a:solidFill>
            </a:endParaRPr>
          </a:p>
          <a:p>
            <a:pPr marL="0" lvl="0" indent="0" algn="l" rtl="0">
              <a:lnSpc>
                <a:spcPct val="150000"/>
              </a:lnSpc>
              <a:spcBef>
                <a:spcPts val="1600"/>
              </a:spcBef>
              <a:spcAft>
                <a:spcPts val="0"/>
              </a:spcAft>
              <a:buNone/>
            </a:pPr>
            <a:r>
              <a:rPr lang="en-GB" sz="1200" b="1">
                <a:solidFill>
                  <a:schemeClr val="accent3"/>
                </a:solidFill>
              </a:rPr>
              <a:t>Zoom Tool (Z)</a:t>
            </a:r>
            <a:endParaRPr sz="1200" b="1">
              <a:solidFill>
                <a:schemeClr val="accent3"/>
              </a:solidFill>
            </a:endParaRPr>
          </a:p>
          <a:p>
            <a:pPr marL="457200" lvl="0" indent="-304800" algn="l" rtl="0">
              <a:spcBef>
                <a:spcPts val="0"/>
              </a:spcBef>
              <a:spcAft>
                <a:spcPts val="0"/>
              </a:spcAft>
              <a:buSzPts val="1200"/>
              <a:buChar char="❖"/>
            </a:pPr>
            <a:r>
              <a:rPr lang="en-GB" sz="1200"/>
              <a:t>PC: zoom in/out: CTRL +/-</a:t>
            </a:r>
            <a:endParaRPr sz="1200"/>
          </a:p>
          <a:p>
            <a:pPr marL="457200" lvl="0" indent="-304800" algn="l" rtl="0">
              <a:lnSpc>
                <a:spcPct val="150000"/>
              </a:lnSpc>
              <a:spcBef>
                <a:spcPts val="0"/>
              </a:spcBef>
              <a:spcAft>
                <a:spcPts val="0"/>
              </a:spcAft>
              <a:buSzPts val="1200"/>
              <a:buChar char="❖"/>
            </a:pPr>
            <a:r>
              <a:rPr lang="en-GB" sz="1200"/>
              <a:t>Mac:  zoom in/out: CMD +/-</a:t>
            </a:r>
            <a:endParaRPr b="1">
              <a:solidFill>
                <a:schemeClr val="accent3"/>
              </a:solidFill>
            </a:endParaRPr>
          </a:p>
          <a:p>
            <a:pPr marL="0" lvl="0" indent="0" algn="l" rtl="0">
              <a:lnSpc>
                <a:spcPct val="150000"/>
              </a:lnSpc>
              <a:spcBef>
                <a:spcPts val="1000"/>
              </a:spcBef>
              <a:spcAft>
                <a:spcPts val="0"/>
              </a:spcAft>
              <a:buNone/>
            </a:pPr>
            <a:r>
              <a:rPr lang="en-GB" b="1">
                <a:solidFill>
                  <a:schemeClr val="accent3"/>
                </a:solidFill>
              </a:rPr>
              <a:t>Marquee Tool (M)</a:t>
            </a:r>
            <a:endParaRPr b="1">
              <a:solidFill>
                <a:schemeClr val="accent3"/>
              </a:solidFill>
            </a:endParaRPr>
          </a:p>
          <a:p>
            <a:pPr marL="0" lvl="0" indent="0" algn="l" rtl="0">
              <a:lnSpc>
                <a:spcPct val="150000"/>
              </a:lnSpc>
              <a:spcBef>
                <a:spcPts val="1000"/>
              </a:spcBef>
              <a:spcAft>
                <a:spcPts val="0"/>
              </a:spcAft>
              <a:buNone/>
            </a:pPr>
            <a:r>
              <a:rPr lang="en-GB" sz="1200" b="1">
                <a:solidFill>
                  <a:schemeClr val="accent3"/>
                </a:solidFill>
              </a:rPr>
              <a:t>Eyedropper Tool (I)</a:t>
            </a:r>
            <a:endParaRPr sz="1200" b="1">
              <a:solidFill>
                <a:schemeClr val="accent3"/>
              </a:solidFill>
            </a:endParaRPr>
          </a:p>
          <a:p>
            <a:pPr marL="0" lvl="0" indent="0" algn="l" rtl="0">
              <a:lnSpc>
                <a:spcPct val="150000"/>
              </a:lnSpc>
              <a:spcBef>
                <a:spcPts val="1600"/>
              </a:spcBef>
              <a:spcAft>
                <a:spcPts val="0"/>
              </a:spcAft>
              <a:buNone/>
            </a:pPr>
            <a:r>
              <a:rPr lang="en-GB" sz="1200" b="1">
                <a:solidFill>
                  <a:schemeClr val="accent3"/>
                </a:solidFill>
              </a:rPr>
              <a:t>Ruler Tool (I)</a:t>
            </a:r>
            <a:endParaRPr sz="1200" b="1">
              <a:solidFill>
                <a:schemeClr val="accent3"/>
              </a:solidFill>
            </a:endParaRPr>
          </a:p>
          <a:p>
            <a:pPr marL="0" lvl="0" indent="0" algn="l" rtl="0">
              <a:spcBef>
                <a:spcPts val="1600"/>
              </a:spcBef>
              <a:spcAft>
                <a:spcPts val="1600"/>
              </a:spcAft>
              <a:buNone/>
            </a:pPr>
            <a:endParaRPr sz="1200"/>
          </a:p>
        </p:txBody>
      </p:sp>
      <p:pic>
        <p:nvPicPr>
          <p:cNvPr id="296" name="Google Shape;296;p45"/>
          <p:cNvPicPr preferRelativeResize="0"/>
          <p:nvPr/>
        </p:nvPicPr>
        <p:blipFill rotWithShape="1">
          <a:blip r:embed="rId3">
            <a:alphaModFix/>
          </a:blip>
          <a:srcRect t="13131" r="48551" b="78965"/>
          <a:stretch/>
        </p:blipFill>
        <p:spPr>
          <a:xfrm>
            <a:off x="395718" y="3117400"/>
            <a:ext cx="473475" cy="406501"/>
          </a:xfrm>
          <a:prstGeom prst="rect">
            <a:avLst/>
          </a:prstGeom>
          <a:noFill/>
          <a:ln>
            <a:noFill/>
          </a:ln>
        </p:spPr>
      </p:pic>
      <p:pic>
        <p:nvPicPr>
          <p:cNvPr id="297" name="Google Shape;297;p45"/>
          <p:cNvPicPr preferRelativeResize="0"/>
          <p:nvPr/>
        </p:nvPicPr>
        <p:blipFill rotWithShape="1">
          <a:blip r:embed="rId3">
            <a:alphaModFix/>
          </a:blip>
          <a:srcRect l="48551" t="20006" b="72896"/>
          <a:stretch/>
        </p:blipFill>
        <p:spPr>
          <a:xfrm>
            <a:off x="395718" y="1834888"/>
            <a:ext cx="473475" cy="365025"/>
          </a:xfrm>
          <a:prstGeom prst="rect">
            <a:avLst/>
          </a:prstGeom>
          <a:noFill/>
          <a:ln>
            <a:noFill/>
          </a:ln>
        </p:spPr>
      </p:pic>
      <p:pic>
        <p:nvPicPr>
          <p:cNvPr id="298" name="Google Shape;298;p45"/>
          <p:cNvPicPr preferRelativeResize="0"/>
          <p:nvPr/>
        </p:nvPicPr>
        <p:blipFill rotWithShape="1">
          <a:blip r:embed="rId3">
            <a:alphaModFix/>
          </a:blip>
          <a:srcRect t="7200" r="48551" b="85702"/>
          <a:stretch/>
        </p:blipFill>
        <p:spPr>
          <a:xfrm>
            <a:off x="395718" y="1379425"/>
            <a:ext cx="473475" cy="365025"/>
          </a:xfrm>
          <a:prstGeom prst="rect">
            <a:avLst/>
          </a:prstGeom>
          <a:noFill/>
          <a:ln>
            <a:noFill/>
          </a:ln>
        </p:spPr>
      </p:pic>
      <p:pic>
        <p:nvPicPr>
          <p:cNvPr id="299" name="Google Shape;299;p45"/>
          <p:cNvPicPr preferRelativeResize="0"/>
          <p:nvPr/>
        </p:nvPicPr>
        <p:blipFill rotWithShape="1">
          <a:blip r:embed="rId3">
            <a:alphaModFix/>
          </a:blip>
          <a:srcRect t="70531" r="48551" b="22371"/>
          <a:stretch/>
        </p:blipFill>
        <p:spPr>
          <a:xfrm>
            <a:off x="395718" y="2290350"/>
            <a:ext cx="473475" cy="365025"/>
          </a:xfrm>
          <a:prstGeom prst="rect">
            <a:avLst/>
          </a:prstGeom>
          <a:noFill/>
          <a:ln>
            <a:noFill/>
          </a:ln>
        </p:spPr>
      </p:pic>
      <p:pic>
        <p:nvPicPr>
          <p:cNvPr id="300" name="Google Shape;300;p45"/>
          <p:cNvPicPr preferRelativeResize="0"/>
          <p:nvPr/>
        </p:nvPicPr>
        <p:blipFill rotWithShape="1">
          <a:blip r:embed="rId3">
            <a:alphaModFix/>
          </a:blip>
          <a:srcRect t="26194" r="48551" b="66709"/>
          <a:stretch/>
        </p:blipFill>
        <p:spPr>
          <a:xfrm>
            <a:off x="395718" y="3593175"/>
            <a:ext cx="473475" cy="365025"/>
          </a:xfrm>
          <a:prstGeom prst="rect">
            <a:avLst/>
          </a:prstGeom>
          <a:noFill/>
          <a:ln>
            <a:noFill/>
          </a:ln>
        </p:spPr>
      </p:pic>
      <p:pic>
        <p:nvPicPr>
          <p:cNvPr id="301" name="Google Shape;301;p45"/>
          <p:cNvPicPr preferRelativeResize="0"/>
          <p:nvPr/>
        </p:nvPicPr>
        <p:blipFill rotWithShape="1">
          <a:blip r:embed="rId4">
            <a:alphaModFix/>
          </a:blip>
          <a:srcRect l="12240" t="27740" r="49280" b="65162"/>
          <a:stretch/>
        </p:blipFill>
        <p:spPr>
          <a:xfrm>
            <a:off x="395718" y="4080125"/>
            <a:ext cx="473475" cy="365025"/>
          </a:xfrm>
          <a:prstGeom prst="rect">
            <a:avLst/>
          </a:prstGeom>
          <a:noFill/>
          <a:ln>
            <a:noFill/>
          </a:ln>
        </p:spPr>
      </p:pic>
      <p:sp>
        <p:nvSpPr>
          <p:cNvPr id="302" name="Google Shape;302;p45"/>
          <p:cNvSpPr txBox="1">
            <a:spLocks noGrp="1"/>
          </p:cNvSpPr>
          <p:nvPr>
            <p:ph type="body" idx="4294967295"/>
          </p:nvPr>
        </p:nvSpPr>
        <p:spPr>
          <a:xfrm>
            <a:off x="4511850" y="1432050"/>
            <a:ext cx="3905100" cy="3553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200" b="1">
                <a:solidFill>
                  <a:schemeClr val="accent3"/>
                </a:solidFill>
              </a:rPr>
              <a:t>Rulers:</a:t>
            </a:r>
            <a:endParaRPr sz="1200" b="1">
              <a:solidFill>
                <a:schemeClr val="accent3"/>
              </a:solidFill>
            </a:endParaRPr>
          </a:p>
          <a:p>
            <a:pPr marL="457200" lvl="0" indent="-304800" algn="l" rtl="0">
              <a:spcBef>
                <a:spcPts val="0"/>
              </a:spcBef>
              <a:spcAft>
                <a:spcPts val="0"/>
              </a:spcAft>
              <a:buSzPts val="1200"/>
              <a:buChar char="❖"/>
            </a:pPr>
            <a:r>
              <a:rPr lang="en-GB" sz="1200"/>
              <a:t>PC: Show/hide rulers: CTRL + R</a:t>
            </a:r>
            <a:endParaRPr sz="1200"/>
          </a:p>
          <a:p>
            <a:pPr marL="457200" lvl="0" indent="-304800" algn="l" rtl="0">
              <a:spcBef>
                <a:spcPts val="0"/>
              </a:spcBef>
              <a:spcAft>
                <a:spcPts val="0"/>
              </a:spcAft>
              <a:buSzPts val="1200"/>
              <a:buChar char="❖"/>
            </a:pPr>
            <a:r>
              <a:rPr lang="en-GB" sz="1200"/>
              <a:t>Mac: Show/hide rulers: CMD + R</a:t>
            </a:r>
            <a:endParaRPr sz="1200"/>
          </a:p>
          <a:p>
            <a:pPr marL="0" lvl="0" indent="0" algn="l" rtl="0">
              <a:lnSpc>
                <a:spcPct val="150000"/>
              </a:lnSpc>
              <a:spcBef>
                <a:spcPts val="1000"/>
              </a:spcBef>
              <a:spcAft>
                <a:spcPts val="0"/>
              </a:spcAft>
              <a:buNone/>
            </a:pPr>
            <a:r>
              <a:rPr lang="en-GB" sz="1200" b="1">
                <a:solidFill>
                  <a:schemeClr val="accent3"/>
                </a:solidFill>
              </a:rPr>
              <a:t>Guides/Guidelines</a:t>
            </a:r>
            <a:endParaRPr sz="1200" b="1">
              <a:solidFill>
                <a:schemeClr val="accent3"/>
              </a:solidFill>
            </a:endParaRPr>
          </a:p>
          <a:p>
            <a:pPr marL="457200" lvl="0" indent="-304800" algn="l" rtl="0">
              <a:spcBef>
                <a:spcPts val="0"/>
              </a:spcBef>
              <a:spcAft>
                <a:spcPts val="0"/>
              </a:spcAft>
              <a:buSzPts val="1200"/>
              <a:buChar char="❖"/>
            </a:pPr>
            <a:r>
              <a:rPr lang="en-GB" sz="1200"/>
              <a:t>PC: Show/hide guidelines: CTRL + ; (semi-colon)</a:t>
            </a:r>
            <a:endParaRPr sz="1200"/>
          </a:p>
          <a:p>
            <a:pPr marL="457200" lvl="0" indent="-304800" algn="l" rtl="0">
              <a:spcBef>
                <a:spcPts val="0"/>
              </a:spcBef>
              <a:spcAft>
                <a:spcPts val="0"/>
              </a:spcAft>
              <a:buSzPts val="1200"/>
              <a:buChar char="❖"/>
            </a:pPr>
            <a:r>
              <a:rPr lang="en-GB" sz="1200"/>
              <a:t>Mac: Show/hide guidelines: CMD + ; (semi-colon)</a:t>
            </a:r>
            <a:endParaRPr sz="1200"/>
          </a:p>
          <a:p>
            <a:pPr marL="0" lvl="0" indent="0" algn="l" rtl="0">
              <a:lnSpc>
                <a:spcPct val="150000"/>
              </a:lnSpc>
              <a:spcBef>
                <a:spcPts val="1000"/>
              </a:spcBef>
              <a:spcAft>
                <a:spcPts val="0"/>
              </a:spcAft>
              <a:buNone/>
            </a:pPr>
            <a:r>
              <a:rPr lang="en-GB" sz="1200" b="1">
                <a:solidFill>
                  <a:schemeClr val="accent3"/>
                </a:solidFill>
              </a:rPr>
              <a:t>Grid</a:t>
            </a:r>
            <a:endParaRPr sz="1200" b="1">
              <a:solidFill>
                <a:schemeClr val="accent3"/>
              </a:solidFill>
            </a:endParaRPr>
          </a:p>
          <a:p>
            <a:pPr marL="457200" lvl="0" indent="-304800" algn="l" rtl="0">
              <a:spcBef>
                <a:spcPts val="0"/>
              </a:spcBef>
              <a:spcAft>
                <a:spcPts val="0"/>
              </a:spcAft>
              <a:buSzPts val="1200"/>
              <a:buChar char="❖"/>
            </a:pPr>
            <a:r>
              <a:rPr lang="en-GB" sz="1200"/>
              <a:t>PC: Show/hide grid: CTRL + “ (quotes)</a:t>
            </a:r>
            <a:endParaRPr sz="1200"/>
          </a:p>
          <a:p>
            <a:pPr marL="457200" lvl="0" indent="-304800" algn="l" rtl="0">
              <a:spcBef>
                <a:spcPts val="0"/>
              </a:spcBef>
              <a:spcAft>
                <a:spcPts val="0"/>
              </a:spcAft>
              <a:buSzPts val="1200"/>
              <a:buChar char="❖"/>
            </a:pPr>
            <a:r>
              <a:rPr lang="en-GB" sz="1200"/>
              <a:t>Mac: Show/hide grid: CMD + “ (quotes)</a:t>
            </a:r>
            <a:endParaRPr sz="1200"/>
          </a:p>
          <a:p>
            <a:pPr marL="0" lvl="0" indent="0" algn="l" rtl="0">
              <a:lnSpc>
                <a:spcPct val="150000"/>
              </a:lnSpc>
              <a:spcBef>
                <a:spcPts val="1000"/>
              </a:spcBef>
              <a:spcAft>
                <a:spcPts val="0"/>
              </a:spcAft>
              <a:buNone/>
            </a:pPr>
            <a:r>
              <a:rPr lang="en-GB" sz="1200" b="1">
                <a:solidFill>
                  <a:schemeClr val="accent3"/>
                </a:solidFill>
              </a:rPr>
              <a:t>Save For Web</a:t>
            </a:r>
            <a:endParaRPr sz="1200" b="1">
              <a:solidFill>
                <a:schemeClr val="accent3"/>
              </a:solidFill>
            </a:endParaRPr>
          </a:p>
          <a:p>
            <a:pPr marL="457200" lvl="0" indent="-304800" algn="l" rtl="0">
              <a:spcBef>
                <a:spcPts val="0"/>
              </a:spcBef>
              <a:spcAft>
                <a:spcPts val="0"/>
              </a:spcAft>
              <a:buSzPts val="1200"/>
              <a:buChar char="❖"/>
            </a:pPr>
            <a:r>
              <a:rPr lang="en-GB" sz="1200"/>
              <a:t>PC: CTRL + ALT + SHIFT + S </a:t>
            </a:r>
            <a:endParaRPr sz="1200"/>
          </a:p>
          <a:p>
            <a:pPr marL="457200" lvl="0" indent="-304800" algn="l" rtl="0">
              <a:spcBef>
                <a:spcPts val="0"/>
              </a:spcBef>
              <a:spcAft>
                <a:spcPts val="0"/>
              </a:spcAft>
              <a:buSzPts val="1200"/>
              <a:buChar char="❖"/>
            </a:pPr>
            <a:r>
              <a:rPr lang="en-GB" sz="1200"/>
              <a:t>Mac: CMD +OPTION + SHIFT + S </a:t>
            </a:r>
            <a:endParaRPr sz="1200"/>
          </a:p>
          <a:p>
            <a:pPr marL="0" lvl="0" indent="0" algn="l" rtl="0">
              <a:spcBef>
                <a:spcPts val="0"/>
              </a:spcBef>
              <a:spcAft>
                <a:spcPts val="0"/>
              </a:spcAft>
              <a:buNone/>
            </a:pPr>
            <a:endParaRPr sz="1200"/>
          </a:p>
          <a:p>
            <a:pPr marL="0" lvl="0" indent="0" algn="l" rtl="0">
              <a:spcBef>
                <a:spcPts val="1600"/>
              </a:spcBef>
              <a:spcAft>
                <a:spcPts val="0"/>
              </a:spcAft>
              <a:buNone/>
            </a:pPr>
            <a:endParaRPr sz="1200" b="1"/>
          </a:p>
          <a:p>
            <a:pPr marL="0" lvl="0" indent="0" algn="l" rtl="0">
              <a:spcBef>
                <a:spcPts val="1600"/>
              </a:spcBef>
              <a:spcAft>
                <a:spcPts val="0"/>
              </a:spcAft>
              <a:buNone/>
            </a:pPr>
            <a:endParaRPr sz="1200" b="1"/>
          </a:p>
          <a:p>
            <a:pPr marL="0" lvl="0" indent="0" algn="l" rtl="0">
              <a:spcBef>
                <a:spcPts val="1600"/>
              </a:spcBef>
              <a:spcAft>
                <a:spcPts val="1600"/>
              </a:spcAft>
              <a:buNone/>
            </a:pP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6"/>
          <p:cNvSpPr txBox="1">
            <a:spLocks noGrp="1"/>
          </p:cNvSpPr>
          <p:nvPr>
            <p:ph type="title" idx="4294967295"/>
          </p:nvPr>
        </p:nvSpPr>
        <p:spPr>
          <a:xfrm>
            <a:off x="727650" y="4724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Keyboard Shortcuts</a:t>
            </a:r>
            <a:endParaRPr/>
          </a:p>
        </p:txBody>
      </p:sp>
      <p:sp>
        <p:nvSpPr>
          <p:cNvPr id="308" name="Google Shape;308;p46"/>
          <p:cNvSpPr txBox="1">
            <a:spLocks noGrp="1"/>
          </p:cNvSpPr>
          <p:nvPr>
            <p:ph type="body" idx="4294967295"/>
          </p:nvPr>
        </p:nvSpPr>
        <p:spPr>
          <a:xfrm>
            <a:off x="727650" y="1432050"/>
            <a:ext cx="3905100" cy="3553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200" b="1">
                <a:solidFill>
                  <a:schemeClr val="accent3"/>
                </a:solidFill>
              </a:rPr>
              <a:t>Select All (in a layer)</a:t>
            </a:r>
            <a:endParaRPr sz="1200" b="1">
              <a:solidFill>
                <a:schemeClr val="accent3"/>
              </a:solidFill>
            </a:endParaRPr>
          </a:p>
          <a:p>
            <a:pPr marL="457200" lvl="0" indent="-304800" algn="l" rtl="0">
              <a:spcBef>
                <a:spcPts val="0"/>
              </a:spcBef>
              <a:spcAft>
                <a:spcPts val="0"/>
              </a:spcAft>
              <a:buSzPts val="1200"/>
              <a:buChar char="❖"/>
            </a:pPr>
            <a:r>
              <a:rPr lang="en-GB" sz="1200"/>
              <a:t>PC: CTRL + A</a:t>
            </a:r>
            <a:endParaRPr sz="1200"/>
          </a:p>
          <a:p>
            <a:pPr marL="457200" lvl="0" indent="-304800" algn="l" rtl="0">
              <a:spcBef>
                <a:spcPts val="0"/>
              </a:spcBef>
              <a:spcAft>
                <a:spcPts val="0"/>
              </a:spcAft>
              <a:buSzPts val="1200"/>
              <a:buChar char="❖"/>
            </a:pPr>
            <a:r>
              <a:rPr lang="en-GB" sz="1200"/>
              <a:t>Mac: CMD + A</a:t>
            </a:r>
            <a:endParaRPr sz="1200"/>
          </a:p>
          <a:p>
            <a:pPr marL="0" lvl="0" indent="0" algn="l" rtl="0">
              <a:lnSpc>
                <a:spcPct val="150000"/>
              </a:lnSpc>
              <a:spcBef>
                <a:spcPts val="1000"/>
              </a:spcBef>
              <a:spcAft>
                <a:spcPts val="0"/>
              </a:spcAft>
              <a:buNone/>
            </a:pPr>
            <a:r>
              <a:rPr lang="en-GB" sz="1200" b="1">
                <a:solidFill>
                  <a:schemeClr val="accent3"/>
                </a:solidFill>
              </a:rPr>
              <a:t>New Document</a:t>
            </a:r>
            <a:endParaRPr sz="1200" b="1">
              <a:solidFill>
                <a:schemeClr val="accent3"/>
              </a:solidFill>
            </a:endParaRPr>
          </a:p>
          <a:p>
            <a:pPr marL="457200" lvl="0" indent="-304800" algn="l" rtl="0">
              <a:spcBef>
                <a:spcPts val="0"/>
              </a:spcBef>
              <a:spcAft>
                <a:spcPts val="0"/>
              </a:spcAft>
              <a:buSzPts val="1200"/>
              <a:buChar char="❖"/>
            </a:pPr>
            <a:r>
              <a:rPr lang="en-GB" sz="1200"/>
              <a:t>PC: CTRL + N</a:t>
            </a:r>
            <a:endParaRPr sz="1200"/>
          </a:p>
          <a:p>
            <a:pPr marL="457200" lvl="0" indent="-304800" algn="l" rtl="0">
              <a:spcBef>
                <a:spcPts val="0"/>
              </a:spcBef>
              <a:spcAft>
                <a:spcPts val="0"/>
              </a:spcAft>
              <a:buSzPts val="1200"/>
              <a:buChar char="❖"/>
            </a:pPr>
            <a:r>
              <a:rPr lang="en-GB" sz="1200"/>
              <a:t>Mac: CMD + N</a:t>
            </a:r>
            <a:endParaRPr sz="1200"/>
          </a:p>
          <a:p>
            <a:pPr marL="0" lvl="0" indent="0" algn="l" rtl="0">
              <a:lnSpc>
                <a:spcPct val="150000"/>
              </a:lnSpc>
              <a:spcBef>
                <a:spcPts val="1000"/>
              </a:spcBef>
              <a:spcAft>
                <a:spcPts val="0"/>
              </a:spcAft>
              <a:buNone/>
            </a:pPr>
            <a:r>
              <a:rPr lang="en-GB" sz="1200" b="1">
                <a:solidFill>
                  <a:schemeClr val="accent3"/>
                </a:solidFill>
              </a:rPr>
              <a:t>New Layer</a:t>
            </a:r>
            <a:endParaRPr sz="1200" b="1">
              <a:solidFill>
                <a:schemeClr val="accent3"/>
              </a:solidFill>
            </a:endParaRPr>
          </a:p>
          <a:p>
            <a:pPr marL="457200" lvl="0" indent="-304800" algn="l" rtl="0">
              <a:spcBef>
                <a:spcPts val="0"/>
              </a:spcBef>
              <a:spcAft>
                <a:spcPts val="0"/>
              </a:spcAft>
              <a:buSzPts val="1200"/>
              <a:buChar char="❖"/>
            </a:pPr>
            <a:r>
              <a:rPr lang="en-GB" sz="1200"/>
              <a:t>PC: CTRL + SHIFT + N</a:t>
            </a:r>
            <a:endParaRPr sz="1200"/>
          </a:p>
          <a:p>
            <a:pPr marL="457200" lvl="0" indent="-304800" algn="l" rtl="0">
              <a:spcBef>
                <a:spcPts val="0"/>
              </a:spcBef>
              <a:spcAft>
                <a:spcPts val="0"/>
              </a:spcAft>
              <a:buSzPts val="1200"/>
              <a:buChar char="❖"/>
            </a:pPr>
            <a:r>
              <a:rPr lang="en-GB" sz="1200"/>
              <a:t>Mac: CMD + SHIFT +N</a:t>
            </a:r>
            <a:endParaRPr sz="1200"/>
          </a:p>
          <a:p>
            <a:pPr marL="0" lvl="0" indent="0" algn="l" rtl="0">
              <a:spcBef>
                <a:spcPts val="0"/>
              </a:spcBef>
              <a:spcAft>
                <a:spcPts val="0"/>
              </a:spcAft>
              <a:buNone/>
            </a:pPr>
            <a:endParaRPr sz="1200" b="1"/>
          </a:p>
          <a:p>
            <a:pPr marL="0" lvl="0" indent="0" algn="l" rtl="0">
              <a:spcBef>
                <a:spcPts val="1600"/>
              </a:spcBef>
              <a:spcAft>
                <a:spcPts val="0"/>
              </a:spcAft>
              <a:buNone/>
            </a:pPr>
            <a:endParaRPr sz="1200" b="1"/>
          </a:p>
          <a:p>
            <a:pPr marL="0" lvl="0" indent="0" algn="l" rtl="0">
              <a:spcBef>
                <a:spcPts val="1600"/>
              </a:spcBef>
              <a:spcAft>
                <a:spcPts val="1600"/>
              </a:spcAft>
              <a:buNone/>
            </a:pP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7"/>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ED5565"/>
                </a:solidFill>
                <a:latin typeface="Avenir"/>
                <a:ea typeface="Avenir"/>
                <a:cs typeface="Avenir"/>
                <a:sym typeface="Avenir"/>
              </a:rPr>
              <a:t>Supplementary Reading</a:t>
            </a:r>
            <a:br>
              <a:rPr lang="en-GB" sz="3600">
                <a:solidFill>
                  <a:srgbClr val="ED5565"/>
                </a:solidFill>
                <a:latin typeface="Avenir"/>
                <a:ea typeface="Avenir"/>
                <a:cs typeface="Avenir"/>
                <a:sym typeface="Avenir"/>
              </a:rPr>
            </a:br>
            <a:endParaRPr sz="3600">
              <a:solidFill>
                <a:srgbClr val="ED5565"/>
              </a:solidFill>
              <a:latin typeface="Avenir"/>
              <a:ea typeface="Avenir"/>
              <a:cs typeface="Avenir"/>
              <a:sym typeface="Avenir"/>
            </a:endParaRPr>
          </a:p>
          <a:p>
            <a:pPr marL="0" lvl="0" indent="0" algn="l" rtl="0">
              <a:spcBef>
                <a:spcPts val="0"/>
              </a:spcBef>
              <a:spcAft>
                <a:spcPts val="0"/>
              </a:spcAft>
              <a:buNone/>
            </a:pPr>
            <a:r>
              <a:rPr lang="en-GB" sz="2400">
                <a:solidFill>
                  <a:srgbClr val="4C5258"/>
                </a:solidFill>
                <a:latin typeface="Avenir"/>
                <a:ea typeface="Avenir"/>
                <a:cs typeface="Avenir"/>
                <a:sym typeface="Avenir"/>
              </a:rPr>
              <a:t>GIF &amp; PNG-8 Format</a:t>
            </a:r>
            <a:endParaRPr sz="2400">
              <a:solidFill>
                <a:srgbClr val="4C5258"/>
              </a:solidFill>
              <a:latin typeface="Avenir"/>
              <a:ea typeface="Avenir"/>
              <a:cs typeface="Avenir"/>
              <a:sym typeface="Avenir"/>
            </a:endParaRPr>
          </a:p>
          <a:p>
            <a:pPr marL="0" lvl="0" indent="0" algn="l" rtl="0">
              <a:spcBef>
                <a:spcPts val="0"/>
              </a:spcBef>
              <a:spcAft>
                <a:spcPts val="0"/>
              </a:spcAft>
              <a:buNone/>
            </a:pPr>
            <a:r>
              <a:rPr lang="en-GB" sz="1800" u="sng">
                <a:solidFill>
                  <a:schemeClr val="hlink"/>
                </a:solidFill>
                <a:hlinkClick r:id="rId3"/>
              </a:rPr>
              <a:t>https://helpx.adobe.com/photoshop-elements/using/optimizing-images-gif-or-png.html</a:t>
            </a:r>
            <a:endParaRPr sz="1800">
              <a:solidFill>
                <a:srgbClr val="4C5258"/>
              </a:solidFill>
              <a:latin typeface="Avenir"/>
              <a:ea typeface="Avenir"/>
              <a:cs typeface="Avenir"/>
              <a:sym typeface="Avenir"/>
            </a:endParaRPr>
          </a:p>
          <a:p>
            <a:pPr marL="0" lvl="0" indent="0" algn="l" rtl="0">
              <a:spcBef>
                <a:spcPts val="0"/>
              </a:spcBef>
              <a:spcAft>
                <a:spcPts val="0"/>
              </a:spcAft>
              <a:buNone/>
            </a:pPr>
            <a:endParaRPr sz="1800">
              <a:solidFill>
                <a:srgbClr val="4C5258"/>
              </a:solidFill>
              <a:latin typeface="Avenir"/>
              <a:ea typeface="Avenir"/>
              <a:cs typeface="Avenir"/>
              <a:sym typeface="Avenir"/>
            </a:endParaRPr>
          </a:p>
          <a:p>
            <a:pPr marL="0" lvl="0" indent="0" algn="l" rtl="0">
              <a:spcBef>
                <a:spcPts val="0"/>
              </a:spcBef>
              <a:spcAft>
                <a:spcPts val="0"/>
              </a:spcAft>
              <a:buNone/>
            </a:pPr>
            <a:r>
              <a:rPr lang="en-GB" sz="2400">
                <a:solidFill>
                  <a:srgbClr val="4C5258"/>
                </a:solidFill>
                <a:latin typeface="Avenir"/>
                <a:ea typeface="Avenir"/>
                <a:cs typeface="Avenir"/>
                <a:sym typeface="Avenir"/>
              </a:rPr>
              <a:t>PNG-24 Format</a:t>
            </a:r>
            <a:endParaRPr sz="2400">
              <a:solidFill>
                <a:srgbClr val="4C5258"/>
              </a:solidFill>
              <a:latin typeface="Avenir"/>
              <a:ea typeface="Avenir"/>
              <a:cs typeface="Avenir"/>
              <a:sym typeface="Avenir"/>
            </a:endParaRPr>
          </a:p>
          <a:p>
            <a:pPr marL="0" lvl="0" indent="0" algn="l" rtl="0">
              <a:spcBef>
                <a:spcPts val="0"/>
              </a:spcBef>
              <a:spcAft>
                <a:spcPts val="0"/>
              </a:spcAft>
              <a:buNone/>
            </a:pPr>
            <a:r>
              <a:rPr lang="en-GB" sz="1800" u="sng">
                <a:solidFill>
                  <a:schemeClr val="hlink"/>
                </a:solidFill>
                <a:hlinkClick r:id="rId4"/>
              </a:rPr>
              <a:t>https://helpx.adobe.com/photoshop-elements/using/optimizing-images-png-24-format.html</a:t>
            </a:r>
            <a:endParaRPr sz="1800">
              <a:solidFill>
                <a:srgbClr val="4C5258"/>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4C5258"/>
                </a:solidFill>
                <a:latin typeface="Avenir"/>
                <a:ea typeface="Avenir"/>
                <a:cs typeface="Avenir"/>
                <a:sym typeface="Avenir"/>
              </a:rPr>
              <a:t>A wireframe is a </a:t>
            </a:r>
            <a:r>
              <a:rPr lang="en-GB" sz="3600">
                <a:solidFill>
                  <a:srgbClr val="ED5565"/>
                </a:solidFill>
                <a:latin typeface="Avenir"/>
                <a:ea typeface="Avenir"/>
                <a:cs typeface="Avenir"/>
                <a:sym typeface="Avenir"/>
              </a:rPr>
              <a:t>visual mock-up</a:t>
            </a:r>
            <a:r>
              <a:rPr lang="en-GB" sz="3600">
                <a:solidFill>
                  <a:srgbClr val="4C5258"/>
                </a:solidFill>
                <a:latin typeface="Avenir"/>
                <a:ea typeface="Avenir"/>
                <a:cs typeface="Avenir"/>
                <a:sym typeface="Avenir"/>
              </a:rPr>
              <a:t> for what our final website might look like.</a:t>
            </a:r>
            <a:endParaRPr sz="3600">
              <a:solidFill>
                <a:srgbClr val="4C5258"/>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4C5258"/>
                </a:solidFill>
                <a:latin typeface="Avenir"/>
                <a:ea typeface="Avenir"/>
                <a:cs typeface="Avenir"/>
                <a:sym typeface="Avenir"/>
              </a:rPr>
              <a:t>So, how do we go about creating, editing, and measuring exact pixel lengths in a wireframe?</a:t>
            </a:r>
            <a:endParaRPr sz="3600">
              <a:solidFill>
                <a:srgbClr val="4C5258"/>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5565"/>
        </a:solidFill>
        <a:effectLst/>
      </p:bgPr>
    </p:bg>
    <p:spTree>
      <p:nvGrpSpPr>
        <p:cNvPr id="1" name="Shape 151"/>
        <p:cNvGrpSpPr/>
        <p:nvPr/>
      </p:nvGrpSpPr>
      <p:grpSpPr>
        <a:xfrm>
          <a:off x="0" y="0"/>
          <a:ext cx="0" cy="0"/>
          <a:chOff x="0" y="0"/>
          <a:chExt cx="0" cy="0"/>
        </a:xfrm>
      </p:grpSpPr>
      <p:sp>
        <p:nvSpPr>
          <p:cNvPr id="152" name="Google Shape;152;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a:t>Photoshop</a:t>
            </a:r>
            <a:endParaRPr sz="6000"/>
          </a:p>
        </p:txBody>
      </p:sp>
      <p:sp>
        <p:nvSpPr>
          <p:cNvPr id="153" name="Google Shape;153;p2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ﾟ*｡(･∀･)ﾟ*｡</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4C5258"/>
                </a:solidFill>
                <a:latin typeface="Avenir"/>
                <a:ea typeface="Avenir"/>
                <a:cs typeface="Avenir"/>
                <a:sym typeface="Avenir"/>
              </a:rPr>
              <a:t>The best way to figure out how to use Photoshop for web design purposes is to dive in and do it.</a:t>
            </a:r>
            <a:endParaRPr sz="3600">
              <a:solidFill>
                <a:srgbClr val="4C5258"/>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4C5258"/>
                </a:solidFill>
                <a:latin typeface="Avenir"/>
                <a:ea typeface="Avenir"/>
                <a:cs typeface="Avenir"/>
                <a:sym typeface="Avenir"/>
              </a:rPr>
              <a:t>If you would like to take notes during the demo, download </a:t>
            </a:r>
            <a:r>
              <a:rPr lang="en-GB" sz="3600">
                <a:solidFill>
                  <a:srgbClr val="ED5565"/>
                </a:solidFill>
                <a:latin typeface="Avenir"/>
                <a:ea typeface="Avenir"/>
                <a:cs typeface="Avenir"/>
                <a:sym typeface="Avenir"/>
              </a:rPr>
              <a:t>Photoshop Tutorial – Notes Guide</a:t>
            </a:r>
            <a:r>
              <a:rPr lang="en-GB" sz="3600">
                <a:solidFill>
                  <a:srgbClr val="4C5258"/>
                </a:solidFill>
                <a:latin typeface="Avenir"/>
                <a:ea typeface="Avenir"/>
                <a:cs typeface="Avenir"/>
                <a:sym typeface="Avenir"/>
              </a:rPr>
              <a:t> from Day 20.</a:t>
            </a:r>
            <a:endParaRPr sz="3600">
              <a:solidFill>
                <a:srgbClr val="4C5258"/>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4C5258"/>
                </a:solidFill>
                <a:latin typeface="Avenir"/>
                <a:ea typeface="Avenir"/>
                <a:cs typeface="Avenir"/>
                <a:sym typeface="Avenir"/>
              </a:rPr>
              <a:t>The following slides will be for reference purposes. </a:t>
            </a:r>
            <a:endParaRPr sz="3600">
              <a:solidFill>
                <a:srgbClr val="4C5258"/>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3"/>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4C5258"/>
                </a:solidFill>
                <a:latin typeface="Avenir"/>
                <a:ea typeface="Avenir"/>
                <a:cs typeface="Avenir"/>
                <a:sym typeface="Avenir"/>
              </a:rPr>
              <a:t>For now, let’s hop into Photoshop!</a:t>
            </a:r>
            <a:endParaRPr sz="3600">
              <a:solidFill>
                <a:srgbClr val="4C5258"/>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9B4E8582394047AF2DB655FCB5DE2D" ma:contentTypeVersion="9" ma:contentTypeDescription="Create a new document." ma:contentTypeScope="" ma:versionID="c3a872e16aa598bfa55e345701532ed0">
  <xsd:schema xmlns:xsd="http://www.w3.org/2001/XMLSchema" xmlns:xs="http://www.w3.org/2001/XMLSchema" xmlns:p="http://schemas.microsoft.com/office/2006/metadata/properties" xmlns:ns2="6e3dbc66-9f84-4f9f-9703-360ecb3635c1" targetNamespace="http://schemas.microsoft.com/office/2006/metadata/properties" ma:root="true" ma:fieldsID="d4209907cebe97717466145e66cc3e7f" ns2:_="">
    <xsd:import namespace="6e3dbc66-9f84-4f9f-9703-360ecb3635c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3dbc66-9f84-4f9f-9703-360ecb3635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136D90-5626-4BEC-AC0E-7ECC400CD1A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54B48EC-A630-4B37-A0A5-2FB0F663DE75}">
  <ds:schemaRefs>
    <ds:schemaRef ds:uri="http://schemas.microsoft.com/sharepoint/v3/contenttype/forms"/>
  </ds:schemaRefs>
</ds:datastoreItem>
</file>

<file path=customXml/itemProps3.xml><?xml version="1.0" encoding="utf-8"?>
<ds:datastoreItem xmlns:ds="http://schemas.openxmlformats.org/officeDocument/2006/customXml" ds:itemID="{1202DD90-CD57-4A13-B1E9-15ED9FF8C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3dbc66-9f84-4f9f-9703-360ecb3635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1435</Words>
  <Application>Microsoft Office PowerPoint</Application>
  <PresentationFormat>On-screen Show (16:9)</PresentationFormat>
  <Paragraphs>117</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Lato</vt:lpstr>
      <vt:lpstr>Arial</vt:lpstr>
      <vt:lpstr>Raleway</vt:lpstr>
      <vt:lpstr>Avenir</vt:lpstr>
      <vt:lpstr>Simple Light</vt:lpstr>
      <vt:lpstr>Streamline</vt:lpstr>
      <vt:lpstr>COMP 1017</vt:lpstr>
      <vt:lpstr>PowerPoint Presentation</vt:lpstr>
      <vt:lpstr>PowerPoint Presentation</vt:lpstr>
      <vt:lpstr>PowerPoint Presentation</vt:lpstr>
      <vt:lpstr>Photoshop</vt:lpstr>
      <vt:lpstr>PowerPoint Presentation</vt:lpstr>
      <vt:lpstr>PowerPoint Presentation</vt:lpstr>
      <vt:lpstr>PowerPoint Presentation</vt:lpstr>
      <vt:lpstr>PowerPoint Presentation</vt:lpstr>
      <vt:lpstr>The basics tools you need</vt:lpstr>
      <vt:lpstr>Layers Panel</vt:lpstr>
      <vt:lpstr>Saving layers in new documents and new layers</vt:lpstr>
      <vt:lpstr>Rulers, Guidelines &amp; Grids</vt:lpstr>
      <vt:lpstr>Using the rulers &amp; guides to determine spacing</vt:lpstr>
      <vt:lpstr>Cropping and saving images for web</vt:lpstr>
      <vt:lpstr>PowerPoint Presentation</vt:lpstr>
      <vt:lpstr>PowerPoint Presentation</vt:lpstr>
      <vt:lpstr>PowerPoint Presentation</vt:lpstr>
      <vt:lpstr>File Formats and optimizing for web.</vt:lpstr>
      <vt:lpstr>File Formats and optimizing for web.</vt:lpstr>
      <vt:lpstr>Keyboard Shortcuts</vt:lpstr>
      <vt:lpstr>Keyboard Shortcuts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1017</dc:title>
  <cp:lastModifiedBy>Robbin Law</cp:lastModifiedBy>
  <cp:revision>1</cp:revision>
  <dcterms:modified xsi:type="dcterms:W3CDTF">2022-07-12T16:48:31Z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0x010100999B4E8582394047AF2DB655FCB5DE2D</vt:lpwstr>
  </property>
</Properties>
</file>