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1"/>
  </p:notesMasterIdLst>
  <p:sldIdLst>
    <p:sldId id="256" r:id="rId5"/>
    <p:sldId id="276" r:id="rId6"/>
    <p:sldId id="278" r:id="rId7"/>
    <p:sldId id="280" r:id="rId8"/>
    <p:sldId id="281" r:id="rId9"/>
    <p:sldId id="282" r:id="rId10"/>
    <p:sldId id="283" r:id="rId11"/>
    <p:sldId id="284" r:id="rId12"/>
    <p:sldId id="285" r:id="rId13"/>
    <p:sldId id="287" r:id="rId14"/>
    <p:sldId id="263" r:id="rId15"/>
    <p:sldId id="265" r:id="rId16"/>
    <p:sldId id="266" r:id="rId17"/>
    <p:sldId id="267" r:id="rId18"/>
    <p:sldId id="268" r:id="rId19"/>
    <p:sldId id="26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48D061-7725-41EC-8753-3C20686A3106}">
  <a:tblStyle styleId="{1F48D061-7725-41EC-8753-3C20686A31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24" y="8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c7455654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c7455654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13e68b6a1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13e68b6a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284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c7455654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c7455654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91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97b0e92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97b0e92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563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97b0e925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97b0e925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295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7455654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7455654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11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c7455654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c745565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2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c7455654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c7455654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c7455654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c7455654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7455654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7455654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c7455654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c7455654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c7455654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c7455654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c7455654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c7455654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c7455654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c7455654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c7455654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c7455654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A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1pPr>
            <a:lvl2pPr lvl="1"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2pPr>
            <a:lvl3pPr lvl="2"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3pPr>
            <a:lvl4pPr lvl="3"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4pPr>
            <a:lvl5pPr lvl="4"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5pPr>
            <a:lvl6pPr lvl="5"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6pPr>
            <a:lvl7pPr lvl="6"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7pPr>
            <a:lvl8pPr lvl="7"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8pPr>
            <a:lvl9pPr lvl="8"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Font typeface="Avenir"/>
              <a:buNone/>
              <a:defRPr sz="2800">
                <a:solidFill>
                  <a:schemeClr val="lt1"/>
                </a:solidFill>
                <a:latin typeface="Avenir"/>
                <a:ea typeface="Avenir"/>
                <a:cs typeface="Avenir"/>
                <a:sym typeface="Aveni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55A64"/>
              </a:buClr>
              <a:buSzPts val="3600"/>
              <a:buFont typeface="Avenir"/>
              <a:buNone/>
              <a:defRPr sz="3600">
                <a:solidFill>
                  <a:srgbClr val="455A64"/>
                </a:solidFill>
                <a:latin typeface="Avenir"/>
                <a:ea typeface="Avenir"/>
                <a:cs typeface="Avenir"/>
                <a:sym typeface="Avenir"/>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4807"/>
            <a:ext cx="8520600" cy="113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COMP 1017</a:t>
            </a:r>
            <a:endParaRPr sz="6000"/>
          </a:p>
        </p:txBody>
      </p:sp>
      <p:sp>
        <p:nvSpPr>
          <p:cNvPr id="55" name="Google Shape;55;p13"/>
          <p:cNvSpPr txBox="1">
            <a:spLocks noGrp="1"/>
          </p:cNvSpPr>
          <p:nvPr>
            <p:ph type="subTitle" idx="1"/>
          </p:nvPr>
        </p:nvSpPr>
        <p:spPr>
          <a:xfrm>
            <a:off x="311700" y="2910993"/>
            <a:ext cx="8520600" cy="6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Day 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p:nvPr/>
        </p:nvSpPr>
        <p:spPr>
          <a:xfrm>
            <a:off x="625950" y="1160850"/>
            <a:ext cx="78921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800">
                <a:solidFill>
                  <a:srgbClr val="4C5258"/>
                </a:solidFill>
                <a:latin typeface="Consolas"/>
                <a:ea typeface="Consolas"/>
                <a:cs typeface="Consolas"/>
                <a:sym typeface="Consolas"/>
              </a:rPr>
              <a:t>&lt;blockquote cite="en.wikipedia.org/wiki/Pee_Pee_Island"&gt;</a:t>
            </a:r>
            <a:endParaRPr sz="1800">
              <a:solidFill>
                <a:srgbClr val="4C5258"/>
              </a:solidFill>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GB" sz="1800">
                <a:solidFill>
                  <a:srgbClr val="4C5258"/>
                </a:solidFill>
                <a:latin typeface="Consolas"/>
                <a:ea typeface="Consolas"/>
                <a:cs typeface="Consolas"/>
                <a:sym typeface="Consolas"/>
              </a:rPr>
              <a:t>&lt;p&gt;Pee Pee Island is a small island located in the province of Newfoundland and Labrador in the far east of Canada. Shortly after the incorporation, the name of the island was changed from "Pebble Island" to its current name.&lt;/p&gt;</a:t>
            </a:r>
            <a:endParaRPr sz="1800">
              <a:solidFill>
                <a:srgbClr val="4C5258"/>
              </a:solidFill>
              <a:latin typeface="Consolas"/>
              <a:ea typeface="Consolas"/>
              <a:cs typeface="Consolas"/>
              <a:sym typeface="Consolas"/>
            </a:endParaRPr>
          </a:p>
          <a:p>
            <a:pPr marL="0" lvl="0" indent="0" algn="l" rtl="0">
              <a:spcBef>
                <a:spcPts val="0"/>
              </a:spcBef>
              <a:spcAft>
                <a:spcPts val="0"/>
              </a:spcAft>
              <a:buNone/>
            </a:pPr>
            <a:r>
              <a:rPr lang="en-GB" sz="1800">
                <a:solidFill>
                  <a:srgbClr val="4C5258"/>
                </a:solidFill>
                <a:latin typeface="Consolas"/>
                <a:ea typeface="Consolas"/>
                <a:cs typeface="Consolas"/>
                <a:sym typeface="Consolas"/>
              </a:rPr>
              <a:t>&lt;/blockquote&gt;</a:t>
            </a:r>
            <a:endParaRPr sz="1800">
              <a:solidFill>
                <a:srgbClr val="4C5258"/>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Tabular Content</a:t>
            </a:r>
            <a:endParaRPr sz="6000"/>
          </a:p>
        </p:txBody>
      </p:sp>
      <p:sp>
        <p:nvSpPr>
          <p:cNvPr id="91" name="Google Shape;9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spTree>
    <p:extLst>
      <p:ext uri="{BB962C8B-B14F-4D97-AF65-F5344CB8AC3E}">
        <p14:creationId xmlns:p14="http://schemas.microsoft.com/office/powerpoint/2010/main" val="45113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Tables are a way of presenting data in columns and rows.</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p:txBody>
      </p:sp>
    </p:spTree>
    <p:extLst>
      <p:ext uri="{BB962C8B-B14F-4D97-AF65-F5344CB8AC3E}">
        <p14:creationId xmlns:p14="http://schemas.microsoft.com/office/powerpoint/2010/main" val="17657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We define a table with </a:t>
            </a:r>
            <a:r>
              <a:rPr kumimoji="0" lang="en-GB" sz="3600" b="0" i="0" u="none" strike="noStrike" kern="0" cap="none" spc="0" normalizeH="0" baseline="0" noProof="0">
                <a:ln>
                  <a:noFill/>
                </a:ln>
                <a:solidFill>
                  <a:srgbClr val="ED5565"/>
                </a:solidFill>
                <a:effectLst/>
                <a:uLnTx/>
                <a:uFillTx/>
                <a:latin typeface="Avenir"/>
                <a:ea typeface="Avenir"/>
                <a:cs typeface="Avenir"/>
                <a:sym typeface="Avenir"/>
              </a:rPr>
              <a:t>&lt;table&gt;</a:t>
            </a: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We can also define three distinct sections of the table.</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p:txBody>
      </p:sp>
    </p:spTree>
    <p:extLst>
      <p:ext uri="{BB962C8B-B14F-4D97-AF65-F5344CB8AC3E}">
        <p14:creationId xmlns:p14="http://schemas.microsoft.com/office/powerpoint/2010/main" val="221973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24"/>
          <p:cNvGraphicFramePr/>
          <p:nvPr/>
        </p:nvGraphicFramePr>
        <p:xfrm>
          <a:off x="952500" y="554813"/>
          <a:ext cx="7239000" cy="4060545"/>
        </p:xfrm>
        <a:graphic>
          <a:graphicData uri="http://schemas.openxmlformats.org/drawingml/2006/table">
            <a:tbl>
              <a:tblPr>
                <a:noFill/>
                <a:tableStyleId>{1F48D061-7725-41EC-8753-3C20686A3106}</a:tableStyleId>
              </a:tblPr>
              <a:tblGrid>
                <a:gridCol w="1449975">
                  <a:extLst>
                    <a:ext uri="{9D8B030D-6E8A-4147-A177-3AD203B41FA5}">
                      <a16:colId xmlns:a16="http://schemas.microsoft.com/office/drawing/2014/main" val="20000"/>
                    </a:ext>
                  </a:extLst>
                </a:gridCol>
                <a:gridCol w="5789025">
                  <a:extLst>
                    <a:ext uri="{9D8B030D-6E8A-4147-A177-3AD203B41FA5}">
                      <a16:colId xmlns:a16="http://schemas.microsoft.com/office/drawing/2014/main" val="20001"/>
                    </a:ext>
                  </a:extLst>
                </a:gridCol>
              </a:tblGrid>
              <a:tr h="1134525">
                <a:tc>
                  <a:txBody>
                    <a:bodyPr/>
                    <a:lstStyle/>
                    <a:p>
                      <a:pPr marL="0" lvl="0" indent="0" algn="ctr" rtl="0">
                        <a:spcBef>
                          <a:spcPts val="0"/>
                        </a:spcBef>
                        <a:spcAft>
                          <a:spcPts val="0"/>
                        </a:spcAft>
                        <a:buNone/>
                      </a:pPr>
                      <a:r>
                        <a:rPr lang="en-GB" sz="2400">
                          <a:solidFill>
                            <a:srgbClr val="ED5565"/>
                          </a:solidFill>
                          <a:latin typeface="Avenir"/>
                          <a:ea typeface="Avenir"/>
                          <a:cs typeface="Avenir"/>
                          <a:sym typeface="Avenir"/>
                        </a:rPr>
                        <a:t>&lt;thead&gt;</a:t>
                      </a:r>
                      <a:endParaRPr sz="2400">
                        <a:solidFill>
                          <a:srgbClr val="ED5565"/>
                        </a:solidFill>
                        <a:latin typeface="Avenir"/>
                        <a:ea typeface="Avenir"/>
                        <a:cs typeface="Avenir"/>
                        <a:sym typeface="Avenir"/>
                      </a:endParaRPr>
                    </a:p>
                  </a:txBody>
                  <a:tcPr marL="91425" marR="91425" marT="91425" marB="91425" anchor="ctr"/>
                </a:tc>
                <a:tc>
                  <a:txBody>
                    <a:bodyPr/>
                    <a:lstStyle/>
                    <a:p>
                      <a:pPr marL="0" lvl="0" indent="0" algn="l" rtl="0">
                        <a:spcBef>
                          <a:spcPts val="0"/>
                        </a:spcBef>
                        <a:spcAft>
                          <a:spcPts val="0"/>
                        </a:spcAft>
                        <a:buNone/>
                      </a:pPr>
                      <a:r>
                        <a:rPr lang="en-GB" sz="2400">
                          <a:solidFill>
                            <a:srgbClr val="4C5258"/>
                          </a:solidFill>
                        </a:rPr>
                        <a:t>Table head. This is where things like your table title, headings, and categories might go.</a:t>
                      </a:r>
                      <a:endParaRPr sz="2400">
                        <a:solidFill>
                          <a:srgbClr val="4C5258"/>
                        </a:solidFill>
                      </a:endParaRPr>
                    </a:p>
                  </a:txBody>
                  <a:tcPr marL="91425" marR="91425" marT="91425" marB="91425" anchor="ctr"/>
                </a:tc>
                <a:extLst>
                  <a:ext uri="{0D108BD9-81ED-4DB2-BD59-A6C34878D82A}">
                    <a16:rowId xmlns:a16="http://schemas.microsoft.com/office/drawing/2014/main" val="10000"/>
                  </a:ext>
                </a:extLst>
              </a:tr>
              <a:tr h="1560725">
                <a:tc>
                  <a:txBody>
                    <a:bodyPr/>
                    <a:lstStyle/>
                    <a:p>
                      <a:pPr marL="0" lvl="0" indent="0" algn="ctr" rtl="0">
                        <a:spcBef>
                          <a:spcPts val="0"/>
                        </a:spcBef>
                        <a:spcAft>
                          <a:spcPts val="0"/>
                        </a:spcAft>
                        <a:buNone/>
                      </a:pPr>
                      <a:r>
                        <a:rPr lang="en-GB" sz="2400">
                          <a:solidFill>
                            <a:srgbClr val="ED5565"/>
                          </a:solidFill>
                          <a:latin typeface="Avenir"/>
                          <a:ea typeface="Avenir"/>
                          <a:cs typeface="Avenir"/>
                          <a:sym typeface="Avenir"/>
                        </a:rPr>
                        <a:t>&lt;tbody&gt;</a:t>
                      </a:r>
                      <a:endParaRPr sz="2400">
                        <a:solidFill>
                          <a:srgbClr val="ED5565"/>
                        </a:solidFill>
                        <a:latin typeface="Avenir"/>
                        <a:ea typeface="Avenir"/>
                        <a:cs typeface="Avenir"/>
                        <a:sym typeface="Avenir"/>
                      </a:endParaRPr>
                    </a:p>
                  </a:txBody>
                  <a:tcPr marL="91425" marR="91425" marT="91425" marB="91425" anchor="ctr"/>
                </a:tc>
                <a:tc>
                  <a:txBody>
                    <a:bodyPr/>
                    <a:lstStyle/>
                    <a:p>
                      <a:pPr marL="0" lvl="0" indent="0" algn="l" rtl="0">
                        <a:spcBef>
                          <a:spcPts val="0"/>
                        </a:spcBef>
                        <a:spcAft>
                          <a:spcPts val="0"/>
                        </a:spcAft>
                        <a:buNone/>
                      </a:pPr>
                      <a:r>
                        <a:rPr lang="en-GB" sz="2400">
                          <a:solidFill>
                            <a:srgbClr val="4C5258"/>
                          </a:solidFill>
                        </a:rPr>
                        <a:t>Table body. This is where you will put the actual tabular data. If there are any vertical headings, they may belong in here as well. </a:t>
                      </a:r>
                      <a:endParaRPr sz="2400">
                        <a:solidFill>
                          <a:srgbClr val="4C5258"/>
                        </a:solidFill>
                      </a:endParaRPr>
                    </a:p>
                  </a:txBody>
                  <a:tcPr marL="91425" marR="91425" marT="91425" marB="91425" anchor="ctr"/>
                </a:tc>
                <a:extLst>
                  <a:ext uri="{0D108BD9-81ED-4DB2-BD59-A6C34878D82A}">
                    <a16:rowId xmlns:a16="http://schemas.microsoft.com/office/drawing/2014/main" val="10001"/>
                  </a:ext>
                </a:extLst>
              </a:tr>
              <a:tr h="1134525">
                <a:tc>
                  <a:txBody>
                    <a:bodyPr/>
                    <a:lstStyle/>
                    <a:p>
                      <a:pPr marL="0" lvl="0" indent="0" algn="ctr" rtl="0">
                        <a:spcBef>
                          <a:spcPts val="0"/>
                        </a:spcBef>
                        <a:spcAft>
                          <a:spcPts val="0"/>
                        </a:spcAft>
                        <a:buNone/>
                      </a:pPr>
                      <a:r>
                        <a:rPr lang="en-GB" sz="2400">
                          <a:solidFill>
                            <a:srgbClr val="ED5565"/>
                          </a:solidFill>
                          <a:latin typeface="Avenir"/>
                          <a:ea typeface="Avenir"/>
                          <a:cs typeface="Avenir"/>
                          <a:sym typeface="Avenir"/>
                        </a:rPr>
                        <a:t>&lt;tfoot&gt;</a:t>
                      </a:r>
                      <a:endParaRPr sz="2400">
                        <a:solidFill>
                          <a:srgbClr val="ED5565"/>
                        </a:solidFill>
                        <a:latin typeface="Avenir"/>
                        <a:ea typeface="Avenir"/>
                        <a:cs typeface="Avenir"/>
                        <a:sym typeface="Avenir"/>
                      </a:endParaRPr>
                    </a:p>
                  </a:txBody>
                  <a:tcPr marL="91425" marR="91425" marT="91425" marB="91425" anchor="ctr"/>
                </a:tc>
                <a:tc>
                  <a:txBody>
                    <a:bodyPr/>
                    <a:lstStyle/>
                    <a:p>
                      <a:pPr marL="0" lvl="0" indent="0" algn="l" rtl="0">
                        <a:spcBef>
                          <a:spcPts val="0"/>
                        </a:spcBef>
                        <a:spcAft>
                          <a:spcPts val="0"/>
                        </a:spcAft>
                        <a:buNone/>
                      </a:pPr>
                      <a:r>
                        <a:rPr lang="en-GB" sz="2400">
                          <a:solidFill>
                            <a:srgbClr val="4C5258"/>
                          </a:solidFill>
                        </a:rPr>
                        <a:t>Table foot. This is where you can add things like citations or footnotes.</a:t>
                      </a:r>
                      <a:endParaRPr sz="2400">
                        <a:solidFill>
                          <a:srgbClr val="4C5258"/>
                        </a:solidFill>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001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Next, each row starts with </a:t>
            </a:r>
            <a:r>
              <a:rPr kumimoji="0" lang="en-GB" sz="3600" b="0" i="0" u="none" strike="noStrike" kern="0" cap="none" spc="0" normalizeH="0" baseline="0" noProof="0">
                <a:ln>
                  <a:noFill/>
                </a:ln>
                <a:solidFill>
                  <a:srgbClr val="ED5565"/>
                </a:solidFill>
                <a:effectLst/>
                <a:uLnTx/>
                <a:uFillTx/>
                <a:latin typeface="Avenir"/>
                <a:ea typeface="Avenir"/>
                <a:cs typeface="Avenir"/>
                <a:sym typeface="Avenir"/>
              </a:rPr>
              <a:t>&lt;tr&gt;</a:t>
            </a: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the table headings with </a:t>
            </a:r>
            <a:r>
              <a:rPr kumimoji="0" lang="en-GB" sz="3600" b="0" i="0" u="none" strike="noStrike" kern="0" cap="none" spc="0" normalizeH="0" baseline="0" noProof="0">
                <a:ln>
                  <a:noFill/>
                </a:ln>
                <a:solidFill>
                  <a:srgbClr val="ED5565"/>
                </a:solidFill>
                <a:effectLst/>
                <a:uLnTx/>
                <a:uFillTx/>
                <a:latin typeface="Avenir"/>
                <a:ea typeface="Avenir"/>
                <a:cs typeface="Avenir"/>
                <a:sym typeface="Avenir"/>
              </a:rPr>
              <a:t>&lt;th&gt;</a:t>
            </a: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 </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and each cell with </a:t>
            </a:r>
            <a:r>
              <a:rPr kumimoji="0" lang="en-GB" sz="3600" b="0" i="0" u="none" strike="noStrike" kern="0" cap="none" spc="0" normalizeH="0" baseline="0" noProof="0">
                <a:ln>
                  <a:noFill/>
                </a:ln>
                <a:solidFill>
                  <a:srgbClr val="ED5565"/>
                </a:solidFill>
                <a:effectLst/>
                <a:uLnTx/>
                <a:uFillTx/>
                <a:latin typeface="Avenir"/>
                <a:ea typeface="Avenir"/>
                <a:cs typeface="Avenir"/>
                <a:sym typeface="Avenir"/>
              </a:rPr>
              <a:t>&lt;td&gt;</a:t>
            </a: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p:txBody>
      </p:sp>
    </p:spTree>
    <p:extLst>
      <p:ext uri="{BB962C8B-B14F-4D97-AF65-F5344CB8AC3E}">
        <p14:creationId xmlns:p14="http://schemas.microsoft.com/office/powerpoint/2010/main" val="306676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a:ln>
                  <a:noFill/>
                </a:ln>
                <a:solidFill>
                  <a:srgbClr val="4C5258"/>
                </a:solidFill>
                <a:effectLst/>
                <a:uLnTx/>
                <a:uFillTx/>
                <a:latin typeface="Avenir"/>
                <a:ea typeface="Avenir"/>
                <a:cs typeface="Avenir"/>
                <a:sym typeface="Avenir"/>
              </a:rPr>
              <a:t>Tabular data elements can host all manner of other HTML elements within them.</a:t>
            </a:r>
            <a:endParaRPr kumimoji="0" sz="3600" b="0" i="0" u="none" strike="noStrike" kern="0" cap="none" spc="0" normalizeH="0" baseline="0" noProof="0">
              <a:ln>
                <a:noFill/>
              </a:ln>
              <a:solidFill>
                <a:srgbClr val="4C5258"/>
              </a:solidFill>
              <a:effectLst/>
              <a:uLnTx/>
              <a:uFillTx/>
              <a:latin typeface="Avenir"/>
              <a:ea typeface="Avenir"/>
              <a:cs typeface="Avenir"/>
              <a:sym typeface="Avenir"/>
            </a:endParaRPr>
          </a:p>
        </p:txBody>
      </p:sp>
    </p:spTree>
    <p:extLst>
      <p:ext uri="{BB962C8B-B14F-4D97-AF65-F5344CB8AC3E}">
        <p14:creationId xmlns:p14="http://schemas.microsoft.com/office/powerpoint/2010/main" val="11125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Figures &amp; Captions</a:t>
            </a:r>
            <a:endParaRPr sz="6000"/>
          </a:p>
        </p:txBody>
      </p:sp>
      <p:sp>
        <p:nvSpPr>
          <p:cNvPr id="157" name="Google Shape;157;p3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A </a:t>
            </a:r>
            <a:r>
              <a:rPr lang="en-GB" sz="3600">
                <a:solidFill>
                  <a:srgbClr val="ED5565"/>
                </a:solidFill>
                <a:latin typeface="Consolas"/>
                <a:ea typeface="Consolas"/>
                <a:cs typeface="Consolas"/>
                <a:sym typeface="Consolas"/>
              </a:rPr>
              <a:t>&lt;figure&gt;</a:t>
            </a:r>
            <a:r>
              <a:rPr lang="en-GB" sz="3600">
                <a:solidFill>
                  <a:srgbClr val="4C5258"/>
                </a:solidFill>
                <a:latin typeface="Avenir"/>
                <a:ea typeface="Avenir"/>
                <a:cs typeface="Avenir"/>
                <a:sym typeface="Avenir"/>
              </a:rPr>
              <a:t> can be an image, illustration, diagram, code snippet, etc.</a:t>
            </a:r>
            <a:endParaRPr sz="3600">
              <a:solidFill>
                <a:srgbClr val="4C5258"/>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7"/>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Often, it will also have a </a:t>
            </a:r>
            <a:r>
              <a:rPr lang="en-GB" sz="3600">
                <a:solidFill>
                  <a:srgbClr val="ED5565"/>
                </a:solidFill>
                <a:latin typeface="Consolas"/>
                <a:ea typeface="Consolas"/>
                <a:cs typeface="Consolas"/>
                <a:sym typeface="Consolas"/>
              </a:rPr>
              <a:t>&lt;figcaption&gt;</a:t>
            </a:r>
            <a:r>
              <a:rPr lang="en-GB" sz="3600">
                <a:solidFill>
                  <a:srgbClr val="4C5258"/>
                </a:solidFill>
                <a:latin typeface="Avenir"/>
                <a:ea typeface="Avenir"/>
                <a:cs typeface="Avenir"/>
                <a:sym typeface="Avenir"/>
              </a:rPr>
              <a:t> describing its contents or adding more detail.</a:t>
            </a:r>
            <a:endParaRPr sz="3600">
              <a:solidFill>
                <a:srgbClr val="4C5258"/>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8"/>
          <p:cNvPicPr preferRelativeResize="0"/>
          <p:nvPr/>
        </p:nvPicPr>
        <p:blipFill>
          <a:blip r:embed="rId3">
            <a:alphaModFix/>
          </a:blip>
          <a:stretch>
            <a:fillRect/>
          </a:stretch>
        </p:blipFill>
        <p:spPr>
          <a:xfrm>
            <a:off x="2362200" y="584988"/>
            <a:ext cx="4419600" cy="3342326"/>
          </a:xfrm>
          <a:prstGeom prst="rect">
            <a:avLst/>
          </a:prstGeom>
          <a:noFill/>
          <a:ln>
            <a:noFill/>
          </a:ln>
        </p:spPr>
      </p:pic>
      <p:sp>
        <p:nvSpPr>
          <p:cNvPr id="183" name="Google Shape;183;p38"/>
          <p:cNvSpPr txBox="1"/>
          <p:nvPr/>
        </p:nvSpPr>
        <p:spPr>
          <a:xfrm>
            <a:off x="2523300" y="3927313"/>
            <a:ext cx="4097400" cy="63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fig. 1: chonk in its natural habitat</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solidFill>
                  <a:srgbClr val="4C5258"/>
                </a:solidFill>
                <a:latin typeface="Consolas"/>
                <a:ea typeface="Consolas"/>
                <a:cs typeface="Consolas"/>
                <a:sym typeface="Consolas"/>
              </a:rPr>
              <a:t>&lt;figure&gt;</a:t>
            </a:r>
            <a:endParaRPr sz="2400">
              <a:solidFill>
                <a:srgbClr val="4C5258"/>
              </a:solidFill>
              <a:latin typeface="Consolas"/>
              <a:ea typeface="Consolas"/>
              <a:cs typeface="Consolas"/>
              <a:sym typeface="Consolas"/>
            </a:endParaRPr>
          </a:p>
          <a:p>
            <a:pPr marL="457200" lvl="0" indent="0" algn="l" rtl="0">
              <a:spcBef>
                <a:spcPts val="0"/>
              </a:spcBef>
              <a:spcAft>
                <a:spcPts val="0"/>
              </a:spcAft>
              <a:buNone/>
            </a:pPr>
            <a:r>
              <a:rPr lang="en-GB" sz="2400">
                <a:solidFill>
                  <a:srgbClr val="4C5258"/>
                </a:solidFill>
                <a:latin typeface="Consolas"/>
                <a:ea typeface="Consolas"/>
                <a:cs typeface="Consolas"/>
                <a:sym typeface="Consolas"/>
              </a:rPr>
              <a:t>&lt;img src="img/chonkyboye.jpg" alt="OG Pikachu" /&gt;</a:t>
            </a:r>
            <a:endParaRPr sz="2400">
              <a:solidFill>
                <a:srgbClr val="4C5258"/>
              </a:solidFill>
              <a:latin typeface="Consolas"/>
              <a:ea typeface="Consolas"/>
              <a:cs typeface="Consolas"/>
              <a:sym typeface="Consolas"/>
            </a:endParaRPr>
          </a:p>
          <a:p>
            <a:pPr marL="457200" lvl="0" indent="0" algn="l" rtl="0">
              <a:spcBef>
                <a:spcPts val="0"/>
              </a:spcBef>
              <a:spcAft>
                <a:spcPts val="0"/>
              </a:spcAft>
              <a:buNone/>
            </a:pPr>
            <a:endParaRPr sz="2400">
              <a:solidFill>
                <a:srgbClr val="4C5258"/>
              </a:solidFill>
              <a:latin typeface="Consolas"/>
              <a:ea typeface="Consolas"/>
              <a:cs typeface="Consolas"/>
              <a:sym typeface="Consolas"/>
            </a:endParaRPr>
          </a:p>
          <a:p>
            <a:pPr marL="457200" lvl="0" indent="0" algn="l" rtl="0">
              <a:spcBef>
                <a:spcPts val="0"/>
              </a:spcBef>
              <a:spcAft>
                <a:spcPts val="0"/>
              </a:spcAft>
              <a:buNone/>
            </a:pPr>
            <a:r>
              <a:rPr lang="en-GB" sz="2400">
                <a:solidFill>
                  <a:srgbClr val="4C5258"/>
                </a:solidFill>
                <a:latin typeface="Consolas"/>
                <a:ea typeface="Consolas"/>
                <a:cs typeface="Consolas"/>
                <a:sym typeface="Consolas"/>
              </a:rPr>
              <a:t>&lt;figcaption&gt;</a:t>
            </a:r>
            <a:endParaRPr sz="2400">
              <a:solidFill>
                <a:srgbClr val="4C5258"/>
              </a:solidFill>
              <a:latin typeface="Consolas"/>
              <a:ea typeface="Consolas"/>
              <a:cs typeface="Consolas"/>
              <a:sym typeface="Consolas"/>
            </a:endParaRPr>
          </a:p>
          <a:p>
            <a:pPr marL="457200" lvl="0" indent="457200" algn="l" rtl="0">
              <a:spcBef>
                <a:spcPts val="0"/>
              </a:spcBef>
              <a:spcAft>
                <a:spcPts val="0"/>
              </a:spcAft>
              <a:buNone/>
            </a:pPr>
            <a:r>
              <a:rPr lang="en-GB" sz="2400">
                <a:solidFill>
                  <a:srgbClr val="4C5258"/>
                </a:solidFill>
                <a:latin typeface="Consolas"/>
                <a:ea typeface="Consolas"/>
                <a:cs typeface="Consolas"/>
                <a:sym typeface="Consolas"/>
              </a:rPr>
              <a:t>fig. 1: chonk in its natural habitat</a:t>
            </a:r>
            <a:endParaRPr sz="2400">
              <a:solidFill>
                <a:srgbClr val="4C5258"/>
              </a:solidFill>
              <a:latin typeface="Consolas"/>
              <a:ea typeface="Consolas"/>
              <a:cs typeface="Consolas"/>
              <a:sym typeface="Consolas"/>
            </a:endParaRPr>
          </a:p>
          <a:p>
            <a:pPr marL="0" lvl="0" indent="457200" algn="l" rtl="0">
              <a:spcBef>
                <a:spcPts val="0"/>
              </a:spcBef>
              <a:spcAft>
                <a:spcPts val="0"/>
              </a:spcAft>
              <a:buNone/>
            </a:pPr>
            <a:r>
              <a:rPr lang="en-GB" sz="2400">
                <a:solidFill>
                  <a:srgbClr val="4C5258"/>
                </a:solidFill>
                <a:latin typeface="Consolas"/>
                <a:ea typeface="Consolas"/>
                <a:cs typeface="Consolas"/>
                <a:sym typeface="Consolas"/>
              </a:rPr>
              <a:t>&lt;/figcaption&gt;</a:t>
            </a:r>
            <a:endParaRPr sz="2400">
              <a:solidFill>
                <a:srgbClr val="4C5258"/>
              </a:solidFill>
              <a:latin typeface="Consolas"/>
              <a:ea typeface="Consolas"/>
              <a:cs typeface="Consolas"/>
              <a:sym typeface="Consolas"/>
            </a:endParaRPr>
          </a:p>
          <a:p>
            <a:pPr marL="0" lvl="0" indent="0" algn="l" rtl="0">
              <a:spcBef>
                <a:spcPts val="0"/>
              </a:spcBef>
              <a:spcAft>
                <a:spcPts val="0"/>
              </a:spcAft>
              <a:buNone/>
            </a:pPr>
            <a:r>
              <a:rPr lang="en-GB" sz="2400">
                <a:solidFill>
                  <a:srgbClr val="4C5258"/>
                </a:solidFill>
                <a:latin typeface="Consolas"/>
                <a:ea typeface="Consolas"/>
                <a:cs typeface="Consolas"/>
                <a:sym typeface="Consolas"/>
              </a:rPr>
              <a:t>&lt;/figure&gt;</a:t>
            </a:r>
            <a:endParaRPr sz="2400">
              <a:solidFill>
                <a:srgbClr val="4C5258"/>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5565"/>
        </a:solidFill>
        <a:effectLst/>
      </p:bgPr>
    </p:bg>
    <p:spTree>
      <p:nvGrpSpPr>
        <p:cNvPr id="1" name="Shape 192"/>
        <p:cNvGrpSpPr/>
        <p:nvPr/>
      </p:nvGrpSpPr>
      <p:grpSpPr>
        <a:xfrm>
          <a:off x="0" y="0"/>
          <a:ext cx="0" cy="0"/>
          <a:chOff x="0" y="0"/>
          <a:chExt cx="0" cy="0"/>
        </a:xfrm>
      </p:grpSpPr>
      <p:sp>
        <p:nvSpPr>
          <p:cNvPr id="193" name="Google Shape;193;p4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Blockquote</a:t>
            </a:r>
            <a:endParaRPr sz="6000"/>
          </a:p>
        </p:txBody>
      </p:sp>
      <p:sp>
        <p:nvSpPr>
          <p:cNvPr id="194" name="Google Shape;194;p4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A </a:t>
            </a:r>
            <a:r>
              <a:rPr lang="en-GB" sz="3600">
                <a:solidFill>
                  <a:srgbClr val="ED5565"/>
                </a:solidFill>
                <a:latin typeface="Consolas"/>
                <a:ea typeface="Consolas"/>
                <a:cs typeface="Consolas"/>
                <a:sym typeface="Consolas"/>
              </a:rPr>
              <a:t>&lt;blockquote&gt;</a:t>
            </a:r>
            <a:r>
              <a:rPr lang="en-GB" sz="3600">
                <a:solidFill>
                  <a:srgbClr val="4C5258"/>
                </a:solidFill>
                <a:latin typeface="Avenir"/>
                <a:ea typeface="Avenir"/>
                <a:cs typeface="Avenir"/>
                <a:sym typeface="Avenir"/>
              </a:rPr>
              <a:t> is used to mark up an extended quotation.</a:t>
            </a:r>
            <a:endParaRPr sz="3600">
              <a:solidFill>
                <a:srgbClr val="4C5258"/>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p:nvPr/>
        </p:nvSpPr>
        <p:spPr>
          <a:xfrm>
            <a:off x="903600" y="1160850"/>
            <a:ext cx="7336800" cy="282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4C5258"/>
                </a:solidFill>
                <a:latin typeface="Avenir"/>
                <a:ea typeface="Avenir"/>
                <a:cs typeface="Avenir"/>
                <a:sym typeface="Avenir"/>
              </a:rPr>
              <a:t>It can also be used alongside the </a:t>
            </a:r>
            <a:r>
              <a:rPr lang="en-GB" sz="3600">
                <a:solidFill>
                  <a:srgbClr val="ED5565"/>
                </a:solidFill>
                <a:latin typeface="Consolas"/>
                <a:ea typeface="Consolas"/>
                <a:cs typeface="Consolas"/>
                <a:sym typeface="Consolas"/>
              </a:rPr>
              <a:t>cite</a:t>
            </a:r>
            <a:r>
              <a:rPr lang="en-GB" sz="3600">
                <a:solidFill>
                  <a:srgbClr val="4C5258"/>
                </a:solidFill>
                <a:latin typeface="Avenir"/>
                <a:ea typeface="Avenir"/>
                <a:cs typeface="Avenir"/>
                <a:sym typeface="Avenir"/>
              </a:rPr>
              <a:t> attribute, which indicates a source.</a:t>
            </a:r>
            <a:endParaRPr sz="3600">
              <a:solidFill>
                <a:srgbClr val="4C5258"/>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9B4E8582394047AF2DB655FCB5DE2D" ma:contentTypeVersion="9" ma:contentTypeDescription="Create a new document." ma:contentTypeScope="" ma:versionID="c3a872e16aa598bfa55e345701532ed0">
  <xsd:schema xmlns:xsd="http://www.w3.org/2001/XMLSchema" xmlns:xs="http://www.w3.org/2001/XMLSchema" xmlns:p="http://schemas.microsoft.com/office/2006/metadata/properties" xmlns:ns2="6e3dbc66-9f84-4f9f-9703-360ecb3635c1" targetNamespace="http://schemas.microsoft.com/office/2006/metadata/properties" ma:root="true" ma:fieldsID="d4209907cebe97717466145e66cc3e7f" ns2:_="">
    <xsd:import namespace="6e3dbc66-9f84-4f9f-9703-360ecb3635c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3dbc66-9f84-4f9f-9703-360ecb363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FE816E-97C5-4472-A927-B834615D3742}">
  <ds:schemaRefs>
    <ds:schemaRef ds:uri="http://schemas.microsoft.com/sharepoint/v3/contenttype/forms"/>
  </ds:schemaRefs>
</ds:datastoreItem>
</file>

<file path=customXml/itemProps2.xml><?xml version="1.0" encoding="utf-8"?>
<ds:datastoreItem xmlns:ds="http://schemas.openxmlformats.org/officeDocument/2006/customXml" ds:itemID="{565BAB1B-6D40-4722-92B7-FBE2FF690A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2A0605-71D2-4E09-9474-D2592AFAE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3dbc66-9f84-4f9f-9703-360ecb3635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333</Words>
  <Application>Microsoft Office PowerPoint</Application>
  <PresentationFormat>On-screen Show (16:9)</PresentationFormat>
  <Paragraphs>37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vt:lpstr>
      <vt:lpstr>Consolas</vt:lpstr>
      <vt:lpstr>Times New Roman</vt:lpstr>
      <vt:lpstr>Simple Light</vt:lpstr>
      <vt:lpstr>COMP 1017</vt:lpstr>
      <vt:lpstr>Figures &amp; Captions</vt:lpstr>
      <vt:lpstr>PowerPoint Presentation</vt:lpstr>
      <vt:lpstr>PowerPoint Presentation</vt:lpstr>
      <vt:lpstr>PowerPoint Presentation</vt:lpstr>
      <vt:lpstr>PowerPoint Presentation</vt:lpstr>
      <vt:lpstr>Blockquote</vt:lpstr>
      <vt:lpstr>PowerPoint Presentation</vt:lpstr>
      <vt:lpstr>PowerPoint Presentation</vt:lpstr>
      <vt:lpstr>PowerPoint Presentation</vt:lpstr>
      <vt:lpstr>Tabular Content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1017</dc:title>
  <cp:lastModifiedBy>Robbin Law</cp:lastModifiedBy>
  <cp:revision>2</cp:revision>
  <dcterms:modified xsi:type="dcterms:W3CDTF">2021-09-08T22:25:18Z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0x010100999B4E8582394047AF2DB655FCB5DE2D</vt:lpwstr>
  </property>
</Properties>
</file>