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5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312" r:id="rId31"/>
    <p:sldId id="270" r:id="rId32"/>
    <p:sldId id="271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Roboto Mono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font" Target="fonts/font5.fntdata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6.fntdata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.fntdata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4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d2497c1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ed2497c1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ed2497c1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ed2497c1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d2497c1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d2497c1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ed2497c1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ed2497c1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d2497c1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ed2497c1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d2497c1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ed2497c1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d2497c1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d2497c1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d2497c1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d2497c1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d2497c1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ed2497c1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d8bda66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d8bda66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d2497c1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d2497c1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d8bda66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d8bda66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d8bda661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d8bda661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8bda661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8bda661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d8bda661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d8bda661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d8bda661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d8bda661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d8bda661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d8bda661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d8bda661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d8bda661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87a26c97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87a26c97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253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d87a26c97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d87a26c97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d87a26c97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d87a26c97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d2497c1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d2497c1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87a26c97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d87a26c97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d87a26c97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d87a26c97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87a26c97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87a26c97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87a26c97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87a26c97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87a26c97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87a26c97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87a26c97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87a26c97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87a26c97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87a26c97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d87a26c9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d87a26c9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d87a26c97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d87a26c97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d87a26c97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d87a26c97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ed2497c1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ed2497c1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d87a26c97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d87a26c97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d87a26c97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d87a26c97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d87a26c97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d87a26c97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d87a26c97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d87a26c97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d87a26c9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d87a26c97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d87a26c97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d87a26c97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d87a26c97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d87a26c97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d87a26c97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d87a26c97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87a26c97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d87a26c97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d87a26c97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d87a26c97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ed2497c1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ed2497c1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eebb5f9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eebb5f9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eebb5f91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eebb5f91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eebb5f91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eebb5f91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eebb5f91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eebb5f91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ed2497c1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ed2497c1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d2497c1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d2497c1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d2497c1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d2497c1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ed2497c1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ed2497c1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A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Day 11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Selector Types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</a:t>
            </a:r>
            <a:r>
              <a:rPr lang="en-GB" sz="3600" i="1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will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 using all sorts of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classes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so let’s talk about them!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Classes</a:t>
            </a:r>
            <a:endParaRPr sz="6000"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Classes have a dot (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), followed by 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semantic name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/>
        </p:nvSpPr>
        <p:spPr>
          <a:xfrm>
            <a:off x="1889400" y="1759200"/>
            <a:ext cx="53652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.container-960px</a:t>
            </a:r>
            <a:r>
              <a:rPr lang="en-GB" sz="36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36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GB" sz="36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6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960</a:t>
            </a:r>
            <a:r>
              <a:rPr lang="en-GB" sz="36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GB" sz="36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6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order for classes to work, they need to be in </a:t>
            </a:r>
            <a:r>
              <a:rPr lang="en-GB" sz="3600" dirty="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two places</a:t>
            </a: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AutoNum type="arabicPeriod"/>
            </a:pP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your HTML</a:t>
            </a: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AutoNum type="arabicPeriod"/>
            </a:pP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your CSS</a:t>
            </a: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658500" y="1759200"/>
            <a:ext cx="78270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6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36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6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36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36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"container-960px"</a:t>
            </a:r>
            <a:r>
              <a:rPr lang="en-GB" sz="36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can add as many classes to your HTML elements as you like!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All you have to do is separate your class names by spaces.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/>
        </p:nvSpPr>
        <p:spPr>
          <a:xfrm>
            <a:off x="207818" y="785850"/>
            <a:ext cx="5202382" cy="3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GB" sz="18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dirty="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dirty="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&gt;One&lt;/</a:t>
            </a:r>
            <a:r>
              <a:rPr lang="en-GB" sz="18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GB" sz="18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dirty="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dirty="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"item two"</a:t>
            </a: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&gt;Two&lt;/</a:t>
            </a:r>
            <a:r>
              <a:rPr lang="en-GB" sz="18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GB" sz="18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dirty="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dirty="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"item item-link"</a:t>
            </a: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&gt;Three&lt;/</a:t>
            </a:r>
            <a:r>
              <a:rPr lang="en-GB" sz="18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5527964" y="634050"/>
            <a:ext cx="3408217" cy="3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.item </a:t>
            </a: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i="1" dirty="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 dirty="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18px</a:t>
            </a: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800" dirty="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.two</a:t>
            </a:r>
            <a:r>
              <a:rPr lang="en-GB" sz="1800" dirty="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br>
              <a:rPr lang="en-GB" sz="1800" dirty="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800" dirty="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800" i="1" dirty="0" err="1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en-GB" sz="1800" dirty="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1800" dirty="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pink</a:t>
            </a:r>
            <a:r>
              <a:rPr lang="en-GB" sz="1800" dirty="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br>
              <a:rPr lang="en-GB" sz="1800" dirty="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800" dirty="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-GB" sz="1800" dirty="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800" dirty="0">
                <a:solidFill>
                  <a:srgbClr val="A6E22B"/>
                </a:solidFill>
                <a:latin typeface="Roboto Mono"/>
                <a:ea typeface="Roboto Mono"/>
                <a:cs typeface="Roboto Mono"/>
                <a:sym typeface="Roboto Mono"/>
              </a:rPr>
              <a:t>.item-link </a:t>
            </a:r>
            <a:r>
              <a:rPr lang="en-GB" sz="1800" dirty="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-GB" sz="1800" dirty="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800" dirty="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800" i="1" dirty="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font-weight</a:t>
            </a:r>
            <a:r>
              <a:rPr lang="en-GB" sz="1800" dirty="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1800" dirty="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-GB" sz="1800" dirty="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-GB" sz="1800" dirty="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800" dirty="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1800" dirty="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Best Practices</a:t>
            </a:r>
            <a:endParaRPr sz="6000"/>
          </a:p>
        </p:txBody>
      </p:sp>
      <p:sp>
        <p:nvSpPr>
          <p:cNvPr id="177" name="Google Shape;177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CSS, we use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selectors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 target the HTML in our web pages that we want to style.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Let’s talk about a few do’s and don’ts.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Do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choose class names that are relevant to what you’re doing.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Don’t </a:t>
            </a: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just use numbers or letters or something arbitrary.</a:t>
            </a: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Do </a:t>
            </a: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use hyphens ( </a:t>
            </a:r>
            <a:r>
              <a:rPr lang="en-GB" sz="3600" dirty="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-</a:t>
            </a: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) to concatenate words.</a:t>
            </a: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Don’t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use spaces or camelCase.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do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keep everything lowercase.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Don’t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start your name off with a number.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 err="1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element.class</a:t>
            </a: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selector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ED5565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305672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</a:t>
            </a: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e can define classes inside of our CSS … 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2737800" y="988950"/>
            <a:ext cx="36684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A6E22B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.red-text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-GB" sz="3000" b="0" i="1" u="none" strike="noStrike" kern="0" cap="none" spc="0" normalizeH="0" baseline="0" noProof="0">
                <a:ln>
                  <a:noFill/>
                </a:ln>
                <a:solidFill>
                  <a:srgbClr val="4DD0E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4DD0E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}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what kind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of selectors exist?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… but we can also target specific elements </a:t>
            </a:r>
            <a:r>
              <a:rPr kumimoji="0" lang="en-GB" sz="3600" b="1" i="0" u="none" strike="noStrike" kern="0" cap="none" spc="0" normalizeH="0" baseline="0" noProof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with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specific classes applied to them.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1432700" y="988950"/>
            <a:ext cx="63537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A6E22B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.red-text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-GB" sz="3000" b="0" i="1" u="none" strike="noStrike" kern="0" cap="none" spc="0" normalizeH="0" baseline="0" noProof="0">
                <a:ln>
                  <a:noFill/>
                </a:ln>
                <a:solidFill>
                  <a:srgbClr val="4DD0E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AC8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56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}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/* This targets paragraph elements with the class .red-text applied. */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/>
        </p:nvSpPr>
        <p:spPr>
          <a:xfrm>
            <a:off x="1432700" y="988950"/>
            <a:ext cx="63537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/* It will not target other elements with .red-text applied. It will also not change the rules of the .red-text class. */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multiple element selector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ED5565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We can select 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multiple elements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at a time, allowing us to apply the same rules to each element.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All it takes is a 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comma 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( 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) between each element that we want to select.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/>
        </p:nvSpPr>
        <p:spPr>
          <a:xfrm>
            <a:off x="2737800" y="988950"/>
            <a:ext cx="36684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h1, h2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-GB" sz="3000" b="0" i="1" u="none" strike="noStrike" kern="0" cap="none" spc="0" normalizeH="0" baseline="0" noProof="0">
                <a:ln>
                  <a:noFill/>
                </a:ln>
                <a:solidFill>
                  <a:srgbClr val="4DD0E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4DD0E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}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descendant selector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ED5565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descendant selector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looks at an element’s ‘lineage’ and place within the DOM.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This allows us to be much more explicit about which elements we want to target.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Selectors</a:t>
            </a:r>
            <a:endParaRPr sz="6000"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It is written with a 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space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(  ) between each element.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It starts with the 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parent element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and works inward.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/>
        </p:nvSpPr>
        <p:spPr>
          <a:xfrm>
            <a:off x="2040300" y="988950"/>
            <a:ext cx="50634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header h2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-GB" sz="3000" b="0" i="1" u="none" strike="noStrike" kern="0" cap="none" spc="0" normalizeH="0" baseline="0" noProof="0">
                <a:ln>
                  <a:noFill/>
                </a:ln>
                <a:solidFill>
                  <a:srgbClr val="4DD0E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4DD0E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}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/* This only targets second-level headings inside of the header. */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/>
        </p:nvSpPr>
        <p:spPr>
          <a:xfrm>
            <a:off x="1463100" y="988950"/>
            <a:ext cx="62178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footer a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-GB" sz="3000" b="0" i="1" u="none" strike="noStrike" kern="0" cap="none" spc="0" normalizeH="0" baseline="0" noProof="0">
                <a:ln>
                  <a:noFill/>
                </a:ln>
                <a:solidFill>
                  <a:srgbClr val="4DD0E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4DD0E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}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/* This only targets hyperlinks inside of the footer. */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descendant combinator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ED5565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descendant combinator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takes all of these things and puts them together.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/>
        </p:nvSpPr>
        <p:spPr>
          <a:xfrm>
            <a:off x="2040300" y="988950"/>
            <a:ext cx="54969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A6E22B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.my-things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li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-GB" sz="3000" b="0" i="1" u="none" strike="noStrike" kern="0" cap="none" spc="0" normalizeH="0" baseline="0" noProof="0">
                <a:ln>
                  <a:noFill/>
                </a:ln>
                <a:solidFill>
                  <a:srgbClr val="4DD0E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4DD0E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}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/* This targets list items inside of any unordered list with the .my-things class. */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6"/>
          <p:cNvSpPr txBox="1"/>
          <p:nvPr/>
        </p:nvSpPr>
        <p:spPr>
          <a:xfrm>
            <a:off x="2513250" y="988950"/>
            <a:ext cx="41175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A6E22B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7DB6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"my-things"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&gt;One&lt;/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&gt;Two&lt;/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&lt;!-- The list items are targeted here. --&gt;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"/>
          <p:cNvSpPr txBox="1"/>
          <p:nvPr/>
        </p:nvSpPr>
        <p:spPr>
          <a:xfrm>
            <a:off x="2513250" y="988950"/>
            <a:ext cx="41175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&gt;One&lt;/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&gt;Two&lt;/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&lt;!-- These are not. --&gt;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1687800" y="988950"/>
            <a:ext cx="57684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&gt;One&lt;/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li 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A6E22B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7DB6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"my-things"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&gt;Two&lt;/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&lt;!-- These are also not. --&gt;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903600" y="1160850"/>
            <a:ext cx="36684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HTML Elements</a:t>
            </a: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5018500" y="893100"/>
            <a:ext cx="3000000" cy="3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html { }</a:t>
            </a:r>
            <a:b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body { }</a:t>
            </a:r>
            <a:b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h1 { }</a:t>
            </a:r>
            <a:b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section { }</a:t>
            </a:r>
            <a:b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ul { }</a:t>
            </a:r>
            <a:b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li { }</a:t>
            </a:r>
            <a:endParaRPr sz="2400">
              <a:solidFill>
                <a:srgbClr val="ED556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pseudo-class selectors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ED5565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pseudo-class selector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targets an element when it’s in a certain state.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One of the best examples of this is applying rules to 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hyperlinks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to change their look or behaviour.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2"/>
          <p:cNvSpPr txBox="1"/>
          <p:nvPr/>
        </p:nvSpPr>
        <p:spPr>
          <a:xfrm>
            <a:off x="747900" y="988950"/>
            <a:ext cx="76482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3247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a:hover 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-GB" sz="3000" b="0" i="1" u="none" strike="noStrike" kern="0" cap="none" spc="0" normalizeH="0" baseline="0" noProof="0">
                <a:ln>
                  <a:noFill/>
                </a:ln>
                <a:solidFill>
                  <a:srgbClr val="4DD0E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 underline;</a:t>
            </a:r>
            <a:b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}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ECEFF1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/* When the user moves their mouse over the hyperlink, an underline will appear. */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ECEFF1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903600" y="1160850"/>
            <a:ext cx="36684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ID’s</a:t>
            </a: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5018500" y="893100"/>
            <a:ext cx="3000000" cy="3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#hero-banner { }</a:t>
            </a:r>
            <a:endParaRPr sz="2400">
              <a:solidFill>
                <a:srgbClr val="ED55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#jumbotron { }</a:t>
            </a:r>
            <a:endParaRPr sz="2400">
              <a:solidFill>
                <a:srgbClr val="ED556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IDs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are very powerful selectors that can only be used once per page.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won’t be using IDs in this course because they can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override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just about anything.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903600" y="1160850"/>
            <a:ext cx="36684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Classes</a:t>
            </a: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22"/>
          <p:cNvSpPr txBox="1"/>
          <p:nvPr/>
        </p:nvSpPr>
        <p:spPr>
          <a:xfrm>
            <a:off x="4982775" y="1482450"/>
            <a:ext cx="3536100" cy="2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.container { }</a:t>
            </a:r>
            <a:b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.container-fluid { }</a:t>
            </a:r>
            <a:b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.row { }</a:t>
            </a:r>
            <a:b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.banner-image { }</a:t>
            </a:r>
            <a:endParaRPr sz="2400">
              <a:solidFill>
                <a:srgbClr val="ED55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ED556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8EE00C-A17F-45BF-99DD-49903EFB47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dbc66-9f84-4f9f-9703-360ecb3635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518CB5-7C09-4B97-9D3E-0A6356D794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9A257A-4108-40C7-9FB0-8F19BCBF40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816</Words>
  <Application>Microsoft Office PowerPoint</Application>
  <PresentationFormat>On-screen Show (16:9)</PresentationFormat>
  <Paragraphs>98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Avenir</vt:lpstr>
      <vt:lpstr>Roboto Mono</vt:lpstr>
      <vt:lpstr>Consolas</vt:lpstr>
      <vt:lpstr>Simple Light</vt:lpstr>
      <vt:lpstr>COMP 1017</vt:lpstr>
      <vt:lpstr>PowerPoint Presentation</vt:lpstr>
      <vt:lpstr>PowerPoint Presentation</vt:lpstr>
      <vt:lpstr>Selectors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1017</dc:title>
  <cp:lastModifiedBy>Robbin Law</cp:lastModifiedBy>
  <cp:revision>7</cp:revision>
  <dcterms:modified xsi:type="dcterms:W3CDTF">2021-09-23T23:37:47Z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