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2" r:id="rId6"/>
    <p:sldId id="257" r:id="rId7"/>
    <p:sldId id="267" r:id="rId8"/>
    <p:sldId id="261" r:id="rId9"/>
    <p:sldId id="270" r:id="rId10"/>
    <p:sldId id="268" r:id="rId11"/>
    <p:sldId id="271" r:id="rId12"/>
    <p:sldId id="269" r:id="rId13"/>
    <p:sldId id="272" r:id="rId14"/>
    <p:sldId id="273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7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>
      <p:cViewPr>
        <p:scale>
          <a:sx n="130" d="100"/>
          <a:sy n="130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A01-9902-11C1-3C50-461BEF1F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4AE1E-CCAA-1F7A-6B7A-2BF435F14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806A-EB31-85D6-2DAD-81E7528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C8E0-06A9-CA2B-727B-ACC4EDF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6A38-9405-DDD7-4111-0EFA4280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8F19-8F57-576E-8B62-21C4A7FE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21CD6-3540-9D45-72B3-DE70ACA6C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306F-FE2C-4951-02AA-510DF1A8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6CD-AB5A-33D4-239B-7F321541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ECD8-032D-CB09-F065-EBC96308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5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63FAD-C5D3-1F4A-5373-5B6260EA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3FFE-18CD-ECE2-0F40-F80E998C2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EF83-B02C-4F07-42E9-F4AE66A2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5E90-D726-4326-933D-3CDE8D73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3520-1FDE-A3E6-A5AB-7FCA1B99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89FB-549A-B945-9E43-E5E03A6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7B76-FD6E-64AC-3C45-5C1BC90F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6E9-1C8E-543D-FE19-9A89F7E1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3B63-6F5E-8DEE-30FF-65AFD4D3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4ACE-937A-2F80-B1E2-09AE6125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876A-E26B-84CE-86B8-A7181AC0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30BD2-17B2-2182-5DF1-E7C20F83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9B5D-ACEC-44A2-BC5B-4D660430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B7F0-9018-F696-205E-905B2C03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7BA3-0C74-3298-088B-01F5E392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EDAF-40D8-BA39-0D4B-C3DA3EE1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D227-F24C-D013-3268-1F056F0B1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6721D-D980-60D1-47ED-36BFFC65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9B411-A552-0A75-CE53-C1BB1D84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2A7E2-ED86-5AF0-CAB6-A64A9CFD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5EC8-9545-C467-C570-1BD49555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561-36A3-9C7E-3D3D-4BFF8D92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8CF5-666F-DE4D-B68D-DF56B409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BB9D-FC9E-9935-48FE-BA3A72937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D2070-21E6-BEE7-B736-6AA653DF2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AFF2F-05A7-FB5A-B3CA-DF8999088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3E464-53F5-C6DF-8171-510162E0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CC338-6276-2AF9-E982-513A1ECB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B57A1-0FEB-E322-21A8-051EA9A4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B701-5C46-1DE1-B124-D5336ADC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21909-5BD4-FD9A-C2C3-E276858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A81C5-C855-31B6-E23A-7AECC8B9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DD55-53F8-8B32-2036-88A2C743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43C83-6986-6001-B347-9F297E99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79200-90AD-6D16-958C-A5348C6D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18433-14DD-2410-B389-8DFCDFFA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E453-D127-05CB-4A0B-FA99D140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BAA0-D2F7-DF2E-6B82-CE9CF384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996F6-0C95-F98C-0F62-8E27CF69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BD9A5-5208-F24D-BA41-55B227E9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38F37-DE2D-C273-DC94-A07EC221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07A54-0B2F-2BA4-657A-D44DF27C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7A4B-D2A1-ACC5-1403-07FD61B0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E541E-AD35-6EBC-0B6B-92385F9B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C2610-C2A4-5501-3B01-8B22E1D75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66270-1A43-B7D1-B87E-DE6511D7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E7B0-2B4E-45BD-D9CB-26D29AA0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68505-3ADA-8D4E-E477-8747EFAC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E5981-2BBA-0FE3-0D50-440E6BB3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7042-3B84-ED73-5A6C-742391F0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0F23-8268-C73C-34C6-F8CD2684B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7809-2FD0-E743-8AB5-4977CB847C9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4EB6-BA43-C6CD-C40E-B24BD69A1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0379-3685-86E9-0908-291D9EBAA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D41B-9BF5-B54B-830F-9F8A82BD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7C98-522D-AE0D-3814-4ABD3F2F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205" y="2021298"/>
            <a:ext cx="10066952" cy="130220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GitHub Enterprise Solutions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98AB99-D29A-6FA0-D87D-6A1B14C2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2" y="1751174"/>
            <a:ext cx="1756150" cy="15012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ABAF1-860D-7A4A-A56A-A269184DBFF2}"/>
              </a:ext>
            </a:extLst>
          </p:cNvPr>
          <p:cNvCxnSpPr>
            <a:cxnSpLocks/>
          </p:cNvCxnSpPr>
          <p:nvPr/>
        </p:nvCxnSpPr>
        <p:spPr>
          <a:xfrm>
            <a:off x="739104" y="3394614"/>
            <a:ext cx="1071561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7642B08-C6DC-66B5-0047-FFDB831EA866}"/>
              </a:ext>
            </a:extLst>
          </p:cNvPr>
          <p:cNvSpPr txBox="1">
            <a:spLocks/>
          </p:cNvSpPr>
          <p:nvPr/>
        </p:nvSpPr>
        <p:spPr>
          <a:xfrm>
            <a:off x="664650" y="5635528"/>
            <a:ext cx="6563739" cy="913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100" dirty="0"/>
              <a:t>Ravi Kumar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Solutions Architect/ Project Delivery/Eng. Mgmt.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EE58369-DBC3-4949-2F56-C786C8B9D5EA}"/>
              </a:ext>
            </a:extLst>
          </p:cNvPr>
          <p:cNvSpPr txBox="1">
            <a:spLocks/>
          </p:cNvSpPr>
          <p:nvPr/>
        </p:nvSpPr>
        <p:spPr>
          <a:xfrm>
            <a:off x="693478" y="3538991"/>
            <a:ext cx="7290315" cy="521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Digital Transformation &amp; Security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63167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5EF1FF-312B-C72A-FACA-EA78AB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226014" y="143036"/>
            <a:ext cx="78021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Code Reviews &amp; Vulnerability  Scans</a:t>
            </a:r>
            <a:endParaRPr lang="en-US" sz="3200" b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336302B-0361-5DB8-01DB-59E22192A4EA}"/>
              </a:ext>
            </a:extLst>
          </p:cNvPr>
          <p:cNvSpPr txBox="1">
            <a:spLocks/>
          </p:cNvSpPr>
          <p:nvPr/>
        </p:nvSpPr>
        <p:spPr>
          <a:xfrm>
            <a:off x="3200536" y="1194065"/>
            <a:ext cx="7919740" cy="3645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Catch Bugs</a:t>
            </a:r>
          </a:p>
          <a:p>
            <a:pPr marL="342900" indent="-342900" algn="just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Catch code quality issues</a:t>
            </a:r>
          </a:p>
          <a:p>
            <a:pPr marL="342900" indent="-342900" algn="just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Learning opportunities for the</a:t>
            </a:r>
          </a:p>
          <a:p>
            <a:pPr marL="800100" lvl="1" indent="-34290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Pull request creator </a:t>
            </a:r>
          </a:p>
          <a:p>
            <a:pPr marL="800100" lvl="1" indent="-34290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Reviewer</a:t>
            </a:r>
          </a:p>
          <a:p>
            <a:pPr marL="342900" indent="-342900" algn="just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 An exchange of best practices and experiences</a:t>
            </a:r>
          </a:p>
          <a:p>
            <a:pPr marL="342900" indent="-342900" algn="just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Keeping developers in Sync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 Meant to write better software and reduce the introduction of software vulnerabilities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0F8D2-FC2D-D9DC-E3F8-BF27034E28F2}"/>
              </a:ext>
            </a:extLst>
          </p:cNvPr>
          <p:cNvSpPr txBox="1"/>
          <p:nvPr/>
        </p:nvSpPr>
        <p:spPr>
          <a:xfrm>
            <a:off x="265346" y="709446"/>
            <a:ext cx="5948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Benefits of code reviews &amp; Vulnerability Scans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92EA3BD-0875-F5B4-3B5D-8B986FC7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9" y="2494319"/>
            <a:ext cx="1582992" cy="1721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88824F-BA54-5664-4599-D497795D6C78}"/>
              </a:ext>
            </a:extLst>
          </p:cNvPr>
          <p:cNvSpPr txBox="1"/>
          <p:nvPr/>
        </p:nvSpPr>
        <p:spPr>
          <a:xfrm>
            <a:off x="370094" y="4214069"/>
            <a:ext cx="2323942" cy="114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lvetica" pitchFamily="2" charset="0"/>
              </a:rPr>
              <a:t>Code Reviews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lvetica" pitchFamily="2" charset="0"/>
              </a:rPr>
              <a:t>Code Scans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D6DBDA-96AE-4985-1DC8-76D354AF9814}"/>
              </a:ext>
            </a:extLst>
          </p:cNvPr>
          <p:cNvCxnSpPr>
            <a:cxnSpLocks/>
          </p:cNvCxnSpPr>
          <p:nvPr/>
        </p:nvCxnSpPr>
        <p:spPr>
          <a:xfrm>
            <a:off x="2947286" y="1250527"/>
            <a:ext cx="0" cy="535554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90CA2D15-3A2C-D265-6A50-DC59C691521D}"/>
              </a:ext>
            </a:extLst>
          </p:cNvPr>
          <p:cNvSpPr txBox="1">
            <a:spLocks/>
          </p:cNvSpPr>
          <p:nvPr/>
        </p:nvSpPr>
        <p:spPr>
          <a:xfrm>
            <a:off x="3224974" y="5191666"/>
            <a:ext cx="7713267" cy="1430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Quality decreases as the software grows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The later you catch a bug, the more expensive it is to fix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Software bugs and vulnerabilities can lead to security breaches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8DD305C-4E1C-616D-EA7F-3A9911E56C43}"/>
              </a:ext>
            </a:extLst>
          </p:cNvPr>
          <p:cNvSpPr txBox="1">
            <a:spLocks/>
          </p:cNvSpPr>
          <p:nvPr/>
        </p:nvSpPr>
        <p:spPr>
          <a:xfrm>
            <a:off x="3200537" y="3724854"/>
            <a:ext cx="4901241" cy="369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ü"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7475EA-4A6D-8E66-69AA-5C7F81986152}"/>
              </a:ext>
            </a:extLst>
          </p:cNvPr>
          <p:cNvSpPr txBox="1"/>
          <p:nvPr/>
        </p:nvSpPr>
        <p:spPr>
          <a:xfrm>
            <a:off x="3200537" y="4839681"/>
            <a:ext cx="1548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6"/>
                </a:solidFill>
                <a:latin typeface="Helvetica" pitchFamily="2" charset="0"/>
              </a:rPr>
              <a:t>R</a:t>
            </a:r>
            <a:r>
              <a:rPr lang="en-US" sz="2000" b="1" i="0" u="none" strike="noStrike" dirty="0">
                <a:solidFill>
                  <a:schemeClr val="accent6"/>
                </a:solidFill>
                <a:effectLst/>
                <a:latin typeface="Helvetica" pitchFamily="2" charset="0"/>
              </a:rPr>
              <a:t>easons</a:t>
            </a:r>
          </a:p>
        </p:txBody>
      </p:sp>
    </p:spTree>
    <p:extLst>
      <p:ext uri="{BB962C8B-B14F-4D97-AF65-F5344CB8AC3E}">
        <p14:creationId xmlns:p14="http://schemas.microsoft.com/office/powerpoint/2010/main" val="212922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5EF1FF-312B-C72A-FACA-EA78AB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226014" y="143036"/>
            <a:ext cx="7797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Down Sides of Code Reviews &amp; Scans </a:t>
            </a:r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0F8D2-FC2D-D9DC-E3F8-BF27034E28F2}"/>
              </a:ext>
            </a:extLst>
          </p:cNvPr>
          <p:cNvSpPr txBox="1"/>
          <p:nvPr/>
        </p:nvSpPr>
        <p:spPr>
          <a:xfrm>
            <a:off x="265345" y="709446"/>
            <a:ext cx="5280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Organizations </a:t>
            </a:r>
            <a:r>
              <a:rPr lang="en-US" sz="2000" b="1" dirty="0">
                <a:solidFill>
                  <a:schemeClr val="accent1"/>
                </a:solidFill>
                <a:latin typeface="Helvetica" pitchFamily="2" charset="0"/>
              </a:rPr>
              <a:t>Culture &amp; </a:t>
            </a:r>
            <a:r>
              <a:rPr lang="en-US" sz="20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DevOps Culture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1DAF6F8-C6BC-3DEC-1EC2-94D208D62824}"/>
              </a:ext>
            </a:extLst>
          </p:cNvPr>
          <p:cNvSpPr txBox="1">
            <a:spLocks/>
          </p:cNvSpPr>
          <p:nvPr/>
        </p:nvSpPr>
        <p:spPr>
          <a:xfrm>
            <a:off x="3070326" y="1502460"/>
            <a:ext cx="8984019" cy="484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Manual code review is a process of reading source code line-by-line to identify potential vulnerabilities</a:t>
            </a:r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Often done by a peer or a QA team</a:t>
            </a:r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Generally, run through a checklist to identify issues </a:t>
            </a:r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Manual code reviews amplify both good and bad: </a:t>
            </a:r>
          </a:p>
          <a:p>
            <a:pPr marL="742950" lvl="1" indent="-28575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Poor company culture</a:t>
            </a:r>
          </a:p>
          <a:p>
            <a:pPr marL="742950" lvl="1" indent="-28575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Difficult personalities</a:t>
            </a:r>
          </a:p>
          <a:p>
            <a:pPr marL="742950" lvl="1" indent="-28575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Unprofessional behavior</a:t>
            </a:r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200" dirty="0">
                <a:latin typeface="Helvetica" pitchFamily="2" charset="0"/>
              </a:rPr>
              <a:t>Leads to: </a:t>
            </a:r>
          </a:p>
          <a:p>
            <a:pPr marL="800100" lvl="1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Unnecessary arguments </a:t>
            </a:r>
          </a:p>
          <a:p>
            <a:pPr marL="800100" lvl="1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Slow down development </a:t>
            </a:r>
          </a:p>
          <a:p>
            <a:pPr marL="800100" lvl="1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Decreased morale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683CCD-FBCA-5DA1-1315-B7318ABD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3" y="2570366"/>
            <a:ext cx="1953752" cy="19537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9994B-029E-9D1A-F382-6D14BBE5506E}"/>
              </a:ext>
            </a:extLst>
          </p:cNvPr>
          <p:cNvCxnSpPr>
            <a:cxnSpLocks/>
          </p:cNvCxnSpPr>
          <p:nvPr/>
        </p:nvCxnSpPr>
        <p:spPr>
          <a:xfrm>
            <a:off x="2868628" y="1339019"/>
            <a:ext cx="0" cy="535554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7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5EF1FF-312B-C72A-FACA-EA78AB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226014" y="143036"/>
            <a:ext cx="685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Code Reviews &amp; Scans at Scale </a:t>
            </a:r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0F8D2-FC2D-D9DC-E3F8-BF27034E28F2}"/>
              </a:ext>
            </a:extLst>
          </p:cNvPr>
          <p:cNvSpPr txBox="1"/>
          <p:nvPr/>
        </p:nvSpPr>
        <p:spPr>
          <a:xfrm>
            <a:off x="265346" y="709446"/>
            <a:ext cx="6017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Need for Automated code reviews and scans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66479C8E-4DE2-2B4E-06D9-E25DC52C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9" y="1261224"/>
            <a:ext cx="4198499" cy="340930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300AFED-C11C-8326-CAC4-5A0100C4E907}"/>
              </a:ext>
            </a:extLst>
          </p:cNvPr>
          <p:cNvSpPr txBox="1">
            <a:spLocks/>
          </p:cNvSpPr>
          <p:nvPr/>
        </p:nvSpPr>
        <p:spPr>
          <a:xfrm>
            <a:off x="265345" y="1416353"/>
            <a:ext cx="4286989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Helvetica" pitchFamily="2" charset="0"/>
              </a:rPr>
              <a:t>THE DEVELOPER WORK WEEK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FAC95FA-D187-3C72-F76E-1DEC18386336}"/>
              </a:ext>
            </a:extLst>
          </p:cNvPr>
          <p:cNvSpPr txBox="1">
            <a:spLocks/>
          </p:cNvSpPr>
          <p:nvPr/>
        </p:nvSpPr>
        <p:spPr>
          <a:xfrm>
            <a:off x="2875810" y="2115966"/>
            <a:ext cx="1872022" cy="79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Helvetica" pitchFamily="2" charset="0"/>
              </a:rPr>
              <a:t>13.5 hours</a:t>
            </a:r>
          </a:p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Technical debt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F5B1A-7974-F200-EDA9-C98550B9DB39}"/>
              </a:ext>
            </a:extLst>
          </p:cNvPr>
          <p:cNvSpPr/>
          <p:nvPr/>
        </p:nvSpPr>
        <p:spPr>
          <a:xfrm>
            <a:off x="2638688" y="2177401"/>
            <a:ext cx="197794" cy="186813"/>
          </a:xfrm>
          <a:prstGeom prst="ellipse">
            <a:avLst/>
          </a:prstGeom>
          <a:solidFill>
            <a:schemeClr val="accent1">
              <a:alpha val="71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30362D-54A6-E125-8391-CB45A6994E7E}"/>
              </a:ext>
            </a:extLst>
          </p:cNvPr>
          <p:cNvSpPr/>
          <p:nvPr/>
        </p:nvSpPr>
        <p:spPr>
          <a:xfrm>
            <a:off x="2633776" y="3086883"/>
            <a:ext cx="197794" cy="186813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CA63ADC-E41A-C4D9-52ED-832EB90D6EBA}"/>
              </a:ext>
            </a:extLst>
          </p:cNvPr>
          <p:cNvSpPr txBox="1">
            <a:spLocks/>
          </p:cNvSpPr>
          <p:nvPr/>
        </p:nvSpPr>
        <p:spPr>
          <a:xfrm>
            <a:off x="2861066" y="3035284"/>
            <a:ext cx="1872022" cy="79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Helvetica" pitchFamily="2" charset="0"/>
              </a:rPr>
              <a:t>3.8 hours</a:t>
            </a:r>
          </a:p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Bad code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9135482-8222-8699-00BC-264D6B8F532C}"/>
              </a:ext>
            </a:extLst>
          </p:cNvPr>
          <p:cNvSpPr txBox="1">
            <a:spLocks/>
          </p:cNvSpPr>
          <p:nvPr/>
        </p:nvSpPr>
        <p:spPr>
          <a:xfrm>
            <a:off x="304673" y="4185616"/>
            <a:ext cx="3107121" cy="77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" pitchFamily="2" charset="0"/>
              </a:rPr>
              <a:t>41.1 total hours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Average developer work week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DEABB42-590A-45FA-105B-EC544F133336}"/>
              </a:ext>
            </a:extLst>
          </p:cNvPr>
          <p:cNvSpPr txBox="1">
            <a:spLocks/>
          </p:cNvSpPr>
          <p:nvPr/>
        </p:nvSpPr>
        <p:spPr>
          <a:xfrm>
            <a:off x="265346" y="6426732"/>
            <a:ext cx="6184616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Helvetica" pitchFamily="2" charset="0"/>
              </a:rPr>
              <a:t>Sources: Evans Data Corp., CIA Factbook, Stripe research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714451-310F-67F0-6366-E0846CD3FA6D}"/>
              </a:ext>
            </a:extLst>
          </p:cNvPr>
          <p:cNvCxnSpPr>
            <a:cxnSpLocks/>
          </p:cNvCxnSpPr>
          <p:nvPr/>
        </p:nvCxnSpPr>
        <p:spPr>
          <a:xfrm>
            <a:off x="4670324" y="1264928"/>
            <a:ext cx="0" cy="472643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BC6B8C64-9818-3E3E-29A2-BED48B41E8C7}"/>
              </a:ext>
            </a:extLst>
          </p:cNvPr>
          <p:cNvSpPr txBox="1">
            <a:spLocks/>
          </p:cNvSpPr>
          <p:nvPr/>
        </p:nvSpPr>
        <p:spPr>
          <a:xfrm>
            <a:off x="304553" y="5095098"/>
            <a:ext cx="4198498" cy="578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Helvetica" pitchFamily="2" charset="0"/>
              </a:rPr>
              <a:t>Loss of productive hours means loss of revenue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FC8AE19-8DAB-E336-05F5-661E4AABE692}"/>
              </a:ext>
            </a:extLst>
          </p:cNvPr>
          <p:cNvSpPr txBox="1">
            <a:spLocks/>
          </p:cNvSpPr>
          <p:nvPr/>
        </p:nvSpPr>
        <p:spPr>
          <a:xfrm>
            <a:off x="4733088" y="1314393"/>
            <a:ext cx="7050877" cy="471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Greater need for Automation to drive Standards, Rules, and Culture</a:t>
            </a:r>
          </a:p>
          <a:p>
            <a:pPr marL="342900" indent="-342900" algn="just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The process that reviews code without manual intervention using a predefined set of rules</a:t>
            </a:r>
          </a:p>
          <a:p>
            <a:pPr marL="342900" indent="-342900" algn="just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Enriching developer experience</a:t>
            </a:r>
          </a:p>
          <a:p>
            <a:pPr marL="342900" indent="-342900" algn="just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000" dirty="0">
                <a:latin typeface="Helvetica" pitchFamily="2" charset="0"/>
              </a:rPr>
              <a:t>Automated vs Manual code review</a:t>
            </a:r>
          </a:p>
          <a:p>
            <a:pPr marL="800100" lvl="1" indent="-342900" algn="just">
              <a:lnSpc>
                <a:spcPct val="10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Limited human capacity vs code volume through automation</a:t>
            </a:r>
          </a:p>
          <a:p>
            <a:pPr marL="800100" lvl="1" indent="-342900" algn="just">
              <a:lnSpc>
                <a:spcPct val="10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Time spent waiting and time zones </a:t>
            </a:r>
          </a:p>
          <a:p>
            <a:pPr marL="800100" lvl="1" indent="-342900" algn="just">
              <a:lnSpc>
                <a:spcPct val="10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Human error, personal biases, and interpersonal communications</a:t>
            </a:r>
          </a:p>
          <a:p>
            <a:pPr marL="800100" lvl="1" indent="-342900" algn="just">
              <a:lnSpc>
                <a:spcPct val="10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Quality assurance: Human vs machine capacity</a:t>
            </a:r>
          </a:p>
        </p:txBody>
      </p:sp>
    </p:spTree>
    <p:extLst>
      <p:ext uri="{BB962C8B-B14F-4D97-AF65-F5344CB8AC3E}">
        <p14:creationId xmlns:p14="http://schemas.microsoft.com/office/powerpoint/2010/main" val="156183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5EF1FF-312B-C72A-FACA-EA78AB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226014" y="143036"/>
            <a:ext cx="6804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Automated Code Review &amp; Scan</a:t>
            </a:r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0F8D2-FC2D-D9DC-E3F8-BF27034E28F2}"/>
              </a:ext>
            </a:extLst>
          </p:cNvPr>
          <p:cNvSpPr txBox="1"/>
          <p:nvPr/>
        </p:nvSpPr>
        <p:spPr>
          <a:xfrm>
            <a:off x="265347" y="709446"/>
            <a:ext cx="4699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Interpreter &amp; Complier Code Scans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1DAF6F8-C6BC-3DEC-1EC2-94D208D62824}"/>
              </a:ext>
            </a:extLst>
          </p:cNvPr>
          <p:cNvSpPr txBox="1">
            <a:spLocks/>
          </p:cNvSpPr>
          <p:nvPr/>
        </p:nvSpPr>
        <p:spPr>
          <a:xfrm>
            <a:off x="3099476" y="1254893"/>
            <a:ext cx="8836886" cy="5057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2C343A"/>
                </a:solidFill>
                <a:effectLst/>
                <a:latin typeface="Helvetica" pitchFamily="2" charset="0"/>
              </a:rPr>
              <a:t>Static code analysis is </a:t>
            </a:r>
            <a:r>
              <a:rPr lang="en-US" sz="1800" dirty="0">
                <a:solidFill>
                  <a:srgbClr val="2C343A"/>
                </a:solidFill>
                <a:latin typeface="Helvetica" pitchFamily="2" charset="0"/>
              </a:rPr>
              <a:t>performed during the </a:t>
            </a:r>
            <a:r>
              <a:rPr lang="en-US" sz="1800" b="0" i="0" dirty="0">
                <a:solidFill>
                  <a:srgbClr val="2C343A"/>
                </a:solidFill>
                <a:effectLst/>
                <a:latin typeface="Helvetica" pitchFamily="2" charset="0"/>
              </a:rPr>
              <a:t>“Code Development” phase and before the “Unit/Component/Integration” testing phases</a:t>
            </a:r>
            <a:endParaRPr lang="en-US" sz="1800" dirty="0">
              <a:latin typeface="Helvetica" pitchFamily="2" charset="0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800" dirty="0">
                <a:latin typeface="Helvetica" pitchFamily="2" charset="0"/>
              </a:rPr>
              <a:t>Review your code with or without executing any code (Compilation or no compilation)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Technical debt avoidance/planning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Security screening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Duplication avoidance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Complexity metrics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Coverage integration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Compliancy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Education on best practices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Automatic maintenance of rules 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Recognizes anti-patterns  </a:t>
            </a:r>
          </a:p>
          <a:p>
            <a:pPr marL="342900" indent="-342900" algn="just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1800" dirty="0">
                <a:latin typeface="Helvetica" pitchFamily="2" charset="0"/>
              </a:rPr>
              <a:t>Source Code Scanning vs Artifact scanning vs container scanning should run as the CI process </a:t>
            </a:r>
          </a:p>
          <a:p>
            <a:pPr marL="342900" indent="-342900" algn="just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1800" dirty="0">
              <a:latin typeface="Helvetica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9994B-029E-9D1A-F382-6D14BBE5506E}"/>
              </a:ext>
            </a:extLst>
          </p:cNvPr>
          <p:cNvCxnSpPr>
            <a:cxnSpLocks/>
          </p:cNvCxnSpPr>
          <p:nvPr/>
        </p:nvCxnSpPr>
        <p:spPr>
          <a:xfrm>
            <a:off x="2962175" y="1504334"/>
            <a:ext cx="0" cy="437535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B56106D8-D045-C640-677A-D946206D2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7" y="2286721"/>
            <a:ext cx="2186394" cy="1960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D4280-3762-BD8B-2263-FA66FB4E87D7}"/>
              </a:ext>
            </a:extLst>
          </p:cNvPr>
          <p:cNvSpPr txBox="1"/>
          <p:nvPr/>
        </p:nvSpPr>
        <p:spPr>
          <a:xfrm>
            <a:off x="435692" y="4501371"/>
            <a:ext cx="23891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Static Code </a:t>
            </a:r>
          </a:p>
          <a:p>
            <a:pPr algn="ctr"/>
            <a:r>
              <a:rPr lang="en-US" sz="28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Analysis &amp; Scans</a:t>
            </a:r>
          </a:p>
        </p:txBody>
      </p:sp>
    </p:spTree>
    <p:extLst>
      <p:ext uri="{BB962C8B-B14F-4D97-AF65-F5344CB8AC3E}">
        <p14:creationId xmlns:p14="http://schemas.microsoft.com/office/powerpoint/2010/main" val="5564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226014" y="143036"/>
            <a:ext cx="6469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Development Code Scanning </a:t>
            </a:r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0F8D2-FC2D-D9DC-E3F8-BF27034E28F2}"/>
              </a:ext>
            </a:extLst>
          </p:cNvPr>
          <p:cNvSpPr txBox="1"/>
          <p:nvPr/>
        </p:nvSpPr>
        <p:spPr>
          <a:xfrm>
            <a:off x="265347" y="709446"/>
            <a:ext cx="2979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GitHub Code Scanning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9994B-029E-9D1A-F382-6D14BBE5506E}"/>
              </a:ext>
            </a:extLst>
          </p:cNvPr>
          <p:cNvCxnSpPr>
            <a:cxnSpLocks/>
          </p:cNvCxnSpPr>
          <p:nvPr/>
        </p:nvCxnSpPr>
        <p:spPr>
          <a:xfrm>
            <a:off x="2844191" y="1740309"/>
            <a:ext cx="0" cy="405089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5D4280-3762-BD8B-2263-FA66FB4E87D7}"/>
              </a:ext>
            </a:extLst>
          </p:cNvPr>
          <p:cNvSpPr txBox="1"/>
          <p:nvPr/>
        </p:nvSpPr>
        <p:spPr>
          <a:xfrm>
            <a:off x="338119" y="4701055"/>
            <a:ext cx="23891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GitHub Code Scanning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3285201-1081-A867-E800-2D212AE0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6" y="1762694"/>
            <a:ext cx="2502062" cy="27622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CDB9B9-B07B-D1BC-83E7-B08486A744B5}"/>
              </a:ext>
            </a:extLst>
          </p:cNvPr>
          <p:cNvSpPr/>
          <p:nvPr/>
        </p:nvSpPr>
        <p:spPr>
          <a:xfrm>
            <a:off x="3008677" y="1208176"/>
            <a:ext cx="6754760" cy="825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B549B43-A1F9-BC04-9737-D804FA882383}"/>
              </a:ext>
            </a:extLst>
          </p:cNvPr>
          <p:cNvSpPr txBox="1">
            <a:spLocks/>
          </p:cNvSpPr>
          <p:nvPr/>
        </p:nvSpPr>
        <p:spPr>
          <a:xfrm>
            <a:off x="3048006" y="1237673"/>
            <a:ext cx="6479460" cy="70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>
                <a:schemeClr val="accent6"/>
              </a:buClr>
            </a:pPr>
            <a:r>
              <a:rPr lang="en-US" sz="2000" dirty="0">
                <a:latin typeface="Helvetica" pitchFamily="2" charset="0"/>
              </a:rPr>
              <a:t>Analyze the code in a GitHub repository to find </a:t>
            </a:r>
            <a:r>
              <a:rPr lang="en-US" sz="2000" b="1" dirty="0">
                <a:latin typeface="Helvetica" pitchFamily="2" charset="0"/>
              </a:rPr>
              <a:t>security vulnerabilities </a:t>
            </a:r>
            <a:r>
              <a:rPr lang="en-US" sz="2000" dirty="0">
                <a:latin typeface="Helvetica" pitchFamily="2" charset="0"/>
              </a:rPr>
              <a:t>and </a:t>
            </a:r>
            <a:r>
              <a:rPr lang="en-US" sz="2000" b="1" dirty="0">
                <a:latin typeface="Helvetica" pitchFamily="2" charset="0"/>
              </a:rPr>
              <a:t>coding issues </a:t>
            </a:r>
            <a:endParaRPr lang="en-US" b="1" dirty="0">
              <a:latin typeface="Helvetica" pitchFamily="2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05F08-751A-1450-EA46-DFA478DBA9AC}"/>
              </a:ext>
            </a:extLst>
          </p:cNvPr>
          <p:cNvSpPr/>
          <p:nvPr/>
        </p:nvSpPr>
        <p:spPr>
          <a:xfrm>
            <a:off x="3023429" y="2137327"/>
            <a:ext cx="6504036" cy="825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B2AB1-1C9A-9709-8939-03C718610ECF}"/>
              </a:ext>
            </a:extLst>
          </p:cNvPr>
          <p:cNvSpPr/>
          <p:nvPr/>
        </p:nvSpPr>
        <p:spPr>
          <a:xfrm>
            <a:off x="3023428" y="3081230"/>
            <a:ext cx="8411494" cy="8259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3B9AEC9-21C9-90B1-1DB4-AFB1E8F6C161}"/>
              </a:ext>
            </a:extLst>
          </p:cNvPr>
          <p:cNvSpPr txBox="1">
            <a:spLocks/>
          </p:cNvSpPr>
          <p:nvPr/>
        </p:nvSpPr>
        <p:spPr>
          <a:xfrm>
            <a:off x="3048005" y="2185604"/>
            <a:ext cx="6263150" cy="70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>
                <a:schemeClr val="accent6"/>
              </a:buClr>
            </a:pPr>
            <a:r>
              <a:rPr lang="en-US" sz="2000" dirty="0">
                <a:latin typeface="Helvetica" pitchFamily="2" charset="0"/>
              </a:rPr>
              <a:t>Based on </a:t>
            </a:r>
            <a:r>
              <a:rPr lang="en-US" sz="2000" b="1" dirty="0" err="1">
                <a:latin typeface="Helvetica" pitchFamily="2" charset="0"/>
              </a:rPr>
              <a:t>CodeQL</a:t>
            </a:r>
            <a:r>
              <a:rPr lang="en-US" sz="2000" b="1" dirty="0">
                <a:latin typeface="Helvetica" pitchFamily="2" charset="0"/>
              </a:rPr>
              <a:t>, </a:t>
            </a:r>
            <a:r>
              <a:rPr lang="en-US" sz="2000" dirty="0">
                <a:latin typeface="Helvetica" pitchFamily="2" charset="0"/>
              </a:rPr>
              <a:t>inherited from </a:t>
            </a:r>
            <a:r>
              <a:rPr lang="en-US" sz="2000" dirty="0" err="1">
                <a:latin typeface="Helvetica" pitchFamily="2" charset="0"/>
              </a:rPr>
              <a:t>Semmle</a:t>
            </a:r>
            <a:r>
              <a:rPr lang="en-US" sz="2000" dirty="0">
                <a:latin typeface="Helvetica" pitchFamily="2" charset="0"/>
              </a:rPr>
              <a:t> and GLTM </a:t>
            </a:r>
            <a:endParaRPr lang="en-US" dirty="0">
              <a:latin typeface="Helvetica" pitchFamily="2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B6C6808-C8E3-E68F-76EB-35A2894F6CEA}"/>
              </a:ext>
            </a:extLst>
          </p:cNvPr>
          <p:cNvSpPr txBox="1">
            <a:spLocks/>
          </p:cNvSpPr>
          <p:nvPr/>
        </p:nvSpPr>
        <p:spPr>
          <a:xfrm>
            <a:off x="3093074" y="3139629"/>
            <a:ext cx="8341848" cy="70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>
                <a:schemeClr val="accent6"/>
              </a:buClr>
            </a:pPr>
            <a:r>
              <a:rPr lang="en-US" sz="2000" dirty="0">
                <a:latin typeface="Helvetica" pitchFamily="2" charset="0"/>
              </a:rPr>
              <a:t>Integrated into GitHub, interoperable with third-party code scanning tools that output </a:t>
            </a:r>
            <a:r>
              <a:rPr lang="en-US" sz="2000" b="1" dirty="0">
                <a:latin typeface="Helvetica" pitchFamily="2" charset="0"/>
              </a:rPr>
              <a:t>Static Analysis Results Interchange Format </a:t>
            </a:r>
            <a:r>
              <a:rPr lang="en-US" sz="2000" dirty="0">
                <a:latin typeface="Helvetica" pitchFamily="2" charset="0"/>
              </a:rPr>
              <a:t>(SARIF) data</a:t>
            </a:r>
            <a:endParaRPr lang="en-US" dirty="0">
              <a:latin typeface="Helvetica" pitchFamily="2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6ED5B1-17E8-1D2F-7820-DE6AFDAA6BF6}"/>
              </a:ext>
            </a:extLst>
          </p:cNvPr>
          <p:cNvSpPr txBox="1"/>
          <p:nvPr/>
        </p:nvSpPr>
        <p:spPr>
          <a:xfrm>
            <a:off x="4154979" y="3978285"/>
            <a:ext cx="609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Three flavors of code scanning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14E4E6-45CD-D98D-59B9-86414B5A90EA}"/>
              </a:ext>
            </a:extLst>
          </p:cNvPr>
          <p:cNvSpPr/>
          <p:nvPr/>
        </p:nvSpPr>
        <p:spPr>
          <a:xfrm>
            <a:off x="3013049" y="4648310"/>
            <a:ext cx="2848341" cy="444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8BF604E-C23E-E8BA-9451-3BAB8E202494}"/>
              </a:ext>
            </a:extLst>
          </p:cNvPr>
          <p:cNvSpPr/>
          <p:nvPr/>
        </p:nvSpPr>
        <p:spPr>
          <a:xfrm>
            <a:off x="5933236" y="4648310"/>
            <a:ext cx="2848341" cy="44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67BB56-5449-4F61-98EC-B5945E59B106}"/>
              </a:ext>
            </a:extLst>
          </p:cNvPr>
          <p:cNvSpPr/>
          <p:nvPr/>
        </p:nvSpPr>
        <p:spPr>
          <a:xfrm>
            <a:off x="8814100" y="4648310"/>
            <a:ext cx="2848341" cy="44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DB946B-4675-ED95-52F4-AF4781A6DD1E}"/>
              </a:ext>
            </a:extLst>
          </p:cNvPr>
          <p:cNvSpPr/>
          <p:nvPr/>
        </p:nvSpPr>
        <p:spPr>
          <a:xfrm>
            <a:off x="3035808" y="5102942"/>
            <a:ext cx="2812652" cy="161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576-8049-133A-DE56-FC27EF9329BE}"/>
              </a:ext>
            </a:extLst>
          </p:cNvPr>
          <p:cNvSpPr/>
          <p:nvPr/>
        </p:nvSpPr>
        <p:spPr>
          <a:xfrm>
            <a:off x="5951079" y="5102266"/>
            <a:ext cx="2812652" cy="1612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C8196-355A-5B8D-88EE-E5D672500C09}"/>
              </a:ext>
            </a:extLst>
          </p:cNvPr>
          <p:cNvSpPr/>
          <p:nvPr/>
        </p:nvSpPr>
        <p:spPr>
          <a:xfrm>
            <a:off x="8846692" y="5102520"/>
            <a:ext cx="2812652" cy="1608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D8055316-C98E-6C4D-CE90-83F1AA3C1C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1D2736-DB32-3D38-70F3-A568081F27A7}"/>
              </a:ext>
            </a:extLst>
          </p:cNvPr>
          <p:cNvSpPr txBox="1"/>
          <p:nvPr/>
        </p:nvSpPr>
        <p:spPr>
          <a:xfrm>
            <a:off x="3548057" y="4686044"/>
            <a:ext cx="179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dirty="0">
                <a:effectLst/>
                <a:latin typeface="Helvetica" pitchFamily="2" charset="0"/>
              </a:rPr>
              <a:t>GitHub Native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A9F2D-5D73-3E52-6A31-45494B689983}"/>
              </a:ext>
            </a:extLst>
          </p:cNvPr>
          <p:cNvSpPr txBox="1"/>
          <p:nvPr/>
        </p:nvSpPr>
        <p:spPr>
          <a:xfrm>
            <a:off x="6815415" y="4702444"/>
            <a:ext cx="1256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dirty="0" err="1">
                <a:effectLst/>
                <a:latin typeface="Helvetica" pitchFamily="2" charset="0"/>
              </a:rPr>
              <a:t>CodeQL</a:t>
            </a:r>
            <a:endParaRPr lang="en-US" sz="1800" b="1" i="0" u="none" strike="noStrike" dirty="0">
              <a:effectLst/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DAF3A-B8A3-6143-75FC-2A68F99FDA50}"/>
              </a:ext>
            </a:extLst>
          </p:cNvPr>
          <p:cNvSpPr txBox="1"/>
          <p:nvPr/>
        </p:nvSpPr>
        <p:spPr>
          <a:xfrm>
            <a:off x="9369844" y="4681130"/>
            <a:ext cx="179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dirty="0">
                <a:effectLst/>
                <a:latin typeface="Helvetica" pitchFamily="2" charset="0"/>
              </a:rPr>
              <a:t>3</a:t>
            </a:r>
            <a:r>
              <a:rPr lang="en-US" sz="1800" b="1" i="0" u="none" strike="noStrike" baseline="30000" dirty="0">
                <a:effectLst/>
                <a:latin typeface="Helvetica" pitchFamily="2" charset="0"/>
              </a:rPr>
              <a:t>rd</a:t>
            </a:r>
            <a:r>
              <a:rPr lang="en-US" sz="1800" b="1" i="0" u="none" strike="noStrike" dirty="0">
                <a:effectLst/>
                <a:latin typeface="Helvetica" pitchFamily="2" charset="0"/>
              </a:rPr>
              <a:t> Party Tools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CF0B013-18DE-C1D3-624B-5D83AB4E2226}"/>
              </a:ext>
            </a:extLst>
          </p:cNvPr>
          <p:cNvSpPr txBox="1">
            <a:spLocks/>
          </p:cNvSpPr>
          <p:nvPr/>
        </p:nvSpPr>
        <p:spPr>
          <a:xfrm>
            <a:off x="3052302" y="5138769"/>
            <a:ext cx="2740331" cy="1324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Pre-built GitHub Actions and Actions workflows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Up and running in minutes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Works only on GitHub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F17C534-9333-B4C1-9C2D-CD51FDA3F8EA}"/>
              </a:ext>
            </a:extLst>
          </p:cNvPr>
          <p:cNvSpPr txBox="1">
            <a:spLocks/>
          </p:cNvSpPr>
          <p:nvPr/>
        </p:nvSpPr>
        <p:spPr>
          <a:xfrm>
            <a:off x="3052302" y="6066155"/>
            <a:ext cx="2168627" cy="340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848EB64-8007-1978-4A0A-23524A8426CA}"/>
              </a:ext>
            </a:extLst>
          </p:cNvPr>
          <p:cNvSpPr txBox="1">
            <a:spLocks/>
          </p:cNvSpPr>
          <p:nvPr/>
        </p:nvSpPr>
        <p:spPr>
          <a:xfrm>
            <a:off x="5918412" y="5098933"/>
            <a:ext cx="2908616" cy="161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Run the </a:t>
            </a:r>
            <a:r>
              <a:rPr lang="en-US" sz="1400" b="1" dirty="0" err="1">
                <a:latin typeface="Helvetica" pitchFamily="2" charset="0"/>
              </a:rPr>
              <a:t>CodeQL</a:t>
            </a:r>
            <a:r>
              <a:rPr lang="en-US" sz="1400" dirty="0">
                <a:latin typeface="Helvetica" pitchFamily="2" charset="0"/>
              </a:rPr>
              <a:t> CLI in GitHub Actions or any </a:t>
            </a:r>
            <a:r>
              <a:rPr lang="en-US" sz="1400" b="1" dirty="0">
                <a:latin typeface="Helvetica" pitchFamily="2" charset="0"/>
              </a:rPr>
              <a:t>3</a:t>
            </a:r>
            <a:r>
              <a:rPr lang="en-US" sz="1400" b="1" baseline="30000" dirty="0">
                <a:latin typeface="Helvetica" pitchFamily="2" charset="0"/>
              </a:rPr>
              <a:t>rd</a:t>
            </a:r>
            <a:r>
              <a:rPr lang="en-US" sz="1400" b="1" dirty="0">
                <a:latin typeface="Helvetica" pitchFamily="2" charset="0"/>
              </a:rPr>
              <a:t> party CI</a:t>
            </a:r>
            <a:r>
              <a:rPr lang="en-US" sz="1400" dirty="0">
                <a:latin typeface="Helvetica" pitchFamily="2" charset="0"/>
              </a:rPr>
              <a:t> systems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Upload Results to GitHub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Works only with </a:t>
            </a:r>
            <a:r>
              <a:rPr lang="en-US" sz="1400" b="1" dirty="0">
                <a:latin typeface="Helvetica" pitchFamily="2" charset="0"/>
              </a:rPr>
              <a:t>GitHub-hosted code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FD86DF6-9CC4-A164-5E29-44DBBC1F3113}"/>
              </a:ext>
            </a:extLst>
          </p:cNvPr>
          <p:cNvSpPr txBox="1">
            <a:spLocks/>
          </p:cNvSpPr>
          <p:nvPr/>
        </p:nvSpPr>
        <p:spPr>
          <a:xfrm>
            <a:off x="8831412" y="5203073"/>
            <a:ext cx="2740331" cy="150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Using GitHub Actions, or 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itchFamily="2" charset="0"/>
              </a:rPr>
              <a:t>Generated externally </a:t>
            </a:r>
            <a:r>
              <a:rPr lang="en-US" sz="1400" dirty="0">
                <a:latin typeface="Helvetica" pitchFamily="2" charset="0"/>
              </a:rPr>
              <a:t>and uploaded to GitHub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Works only with </a:t>
            </a:r>
            <a:r>
              <a:rPr lang="en-US" sz="1400" b="1" dirty="0">
                <a:latin typeface="Helvetica" pitchFamily="2" charset="0"/>
              </a:rPr>
              <a:t>GitHub-hosted code</a:t>
            </a:r>
          </a:p>
        </p:txBody>
      </p:sp>
    </p:spTree>
    <p:extLst>
      <p:ext uri="{BB962C8B-B14F-4D97-AF65-F5344CB8AC3E}">
        <p14:creationId xmlns:p14="http://schemas.microsoft.com/office/powerpoint/2010/main" val="224391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5EF1FF-312B-C72A-FACA-EA78AB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226015" y="143036"/>
            <a:ext cx="72366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GitHub Code Review and Scanning</a:t>
            </a:r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0F8D2-FC2D-D9DC-E3F8-BF27034E28F2}"/>
              </a:ext>
            </a:extLst>
          </p:cNvPr>
          <p:cNvSpPr txBox="1"/>
          <p:nvPr/>
        </p:nvSpPr>
        <p:spPr>
          <a:xfrm>
            <a:off x="265347" y="709446"/>
            <a:ext cx="21730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Repo Scanning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A6D3C5C-D776-96A7-B405-257FAF6BB0E1}"/>
              </a:ext>
            </a:extLst>
          </p:cNvPr>
          <p:cNvSpPr txBox="1">
            <a:spLocks/>
          </p:cNvSpPr>
          <p:nvPr/>
        </p:nvSpPr>
        <p:spPr>
          <a:xfrm>
            <a:off x="265348" y="1233739"/>
            <a:ext cx="3972356" cy="396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>
                <a:schemeClr val="accent6"/>
              </a:buClr>
            </a:pPr>
            <a:r>
              <a:rPr lang="en-US" sz="2100" b="1" dirty="0">
                <a:solidFill>
                  <a:srgbClr val="2C343A"/>
                </a:solidFill>
                <a:latin typeface="Helvetica" pitchFamily="2" charset="0"/>
              </a:rPr>
              <a:t>Supported Languages</a:t>
            </a:r>
          </a:p>
          <a:p>
            <a:pPr algn="l">
              <a:lnSpc>
                <a:spcPct val="100000"/>
              </a:lnSpc>
              <a:buClr>
                <a:schemeClr val="accent6"/>
              </a:buClr>
            </a:pPr>
            <a:r>
              <a:rPr lang="en-US" sz="1600" b="1" dirty="0">
                <a:solidFill>
                  <a:srgbClr val="2C343A"/>
                </a:solidFill>
                <a:latin typeface="Helvetica" pitchFamily="2" charset="0"/>
              </a:rPr>
              <a:t>Code Scanning/</a:t>
            </a:r>
            <a:r>
              <a:rPr lang="en-US" sz="1600" b="1" dirty="0" err="1">
                <a:solidFill>
                  <a:srgbClr val="2C343A"/>
                </a:solidFill>
                <a:latin typeface="Helvetica" pitchFamily="2" charset="0"/>
              </a:rPr>
              <a:t>CodeQL</a:t>
            </a:r>
            <a:r>
              <a:rPr lang="en-US" sz="1600" b="1" dirty="0">
                <a:solidFill>
                  <a:srgbClr val="2C343A"/>
                </a:solidFill>
                <a:latin typeface="Helvetica" pitchFamily="2" charset="0"/>
              </a:rPr>
              <a:t> </a:t>
            </a:r>
            <a:r>
              <a:rPr lang="en-US" sz="1600" dirty="0">
                <a:solidFill>
                  <a:srgbClr val="2C343A"/>
                </a:solidFill>
                <a:latin typeface="Helvetica" pitchFamily="2" charset="0"/>
              </a:rPr>
              <a:t>supports both complied and interpreted languages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43A"/>
                </a:solidFill>
                <a:latin typeface="Helvetica" pitchFamily="2" charset="0"/>
              </a:rPr>
              <a:t>C/C++, C#, GO, Java, JavaScript/TypeScript, Python, Ruby</a:t>
            </a:r>
          </a:p>
          <a:p>
            <a:pPr algn="l">
              <a:lnSpc>
                <a:spcPct val="100000"/>
              </a:lnSpc>
              <a:buClr>
                <a:schemeClr val="accent6"/>
              </a:buClr>
            </a:pPr>
            <a:r>
              <a:rPr lang="en-US" sz="1600" b="1" dirty="0">
                <a:solidFill>
                  <a:srgbClr val="2C343A"/>
                </a:solidFill>
                <a:latin typeface="Helvetica" pitchFamily="2" charset="0"/>
              </a:rPr>
              <a:t>Quality of Results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43A"/>
                </a:solidFill>
                <a:latin typeface="Helvetica" pitchFamily="2" charset="0"/>
              </a:rPr>
              <a:t>Fairly low false positive ration</a:t>
            </a:r>
          </a:p>
          <a:p>
            <a:pPr marL="285750" indent="-285750" algn="l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43A"/>
                </a:solidFill>
                <a:latin typeface="Helvetica" pitchFamily="2" charset="0"/>
              </a:rPr>
              <a:t>Can catch issues other tools may not</a:t>
            </a:r>
          </a:p>
          <a:p>
            <a:pPr marL="342900" indent="-342900" algn="l">
              <a:lnSpc>
                <a:spcPct val="120000"/>
              </a:lnSpc>
              <a:buClr>
                <a:schemeClr val="accent6"/>
              </a:buClr>
              <a:buFont typeface="Wingdings" pitchFamily="2" charset="2"/>
              <a:buChar char="ü"/>
            </a:pPr>
            <a:endParaRPr lang="en-US" sz="2100" dirty="0">
              <a:latin typeface="Helvetica" pitchFamily="2" charset="0"/>
            </a:endParaRP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974060CF-580E-6463-C7A9-7EEB3018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05" y="1058865"/>
            <a:ext cx="6292757" cy="56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A4AD5-CF0A-0382-284C-0B50B91BA56C}"/>
              </a:ext>
            </a:extLst>
          </p:cNvPr>
          <p:cNvSpPr txBox="1"/>
          <p:nvPr/>
        </p:nvSpPr>
        <p:spPr>
          <a:xfrm>
            <a:off x="290383" y="189639"/>
            <a:ext cx="8499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-apple-system"/>
              </a:rPr>
              <a:t>GitHub Enterprise &amp; Deployments 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16E1077C-07DE-8137-2C28-187D4034B4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94FBF8-FA1B-5CD0-447C-CFF382D7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87" y="935139"/>
            <a:ext cx="9951626" cy="5623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5118D8-C446-C541-BDE9-D6CE0BF46072}"/>
              </a:ext>
            </a:extLst>
          </p:cNvPr>
          <p:cNvSpPr txBox="1"/>
          <p:nvPr/>
        </p:nvSpPr>
        <p:spPr>
          <a:xfrm>
            <a:off x="376881" y="774414"/>
            <a:ext cx="3870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effectLst/>
                <a:latin typeface="Helvetica" pitchFamily="2" charset="0"/>
              </a:rPr>
              <a:t>Actions, CI-CD &amp;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Helvetica" pitchFamily="2" charset="0"/>
              </a:rPr>
              <a:t>DevSecOps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Helvetica" pitchFamily="2" charset="0"/>
              </a:rPr>
              <a:t> </a:t>
            </a:r>
            <a:endParaRPr lang="en-US" sz="2000" dirty="0">
              <a:solidFill>
                <a:schemeClr val="accent1"/>
              </a:solidFill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CFFDAD-A515-8840-2AB3-F30DD360A66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818968" y="1759299"/>
            <a:ext cx="7639664" cy="38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21103F2E-D9BD-EFBE-33B7-6D06E016BD99}"/>
              </a:ext>
            </a:extLst>
          </p:cNvPr>
          <p:cNvSpPr/>
          <p:nvPr/>
        </p:nvSpPr>
        <p:spPr>
          <a:xfrm>
            <a:off x="2990338" y="951470"/>
            <a:ext cx="8563230" cy="2153090"/>
          </a:xfrm>
          <a:prstGeom prst="round1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25371-C2DD-9019-A4F7-070CBA8C3C40}"/>
              </a:ext>
            </a:extLst>
          </p:cNvPr>
          <p:cNvSpPr txBox="1"/>
          <p:nvPr/>
        </p:nvSpPr>
        <p:spPr>
          <a:xfrm>
            <a:off x="420133" y="171909"/>
            <a:ext cx="9613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Helvetica" pitchFamily="2" charset="0"/>
                <a:cs typeface="Arial" panose="020B0604020202020204" pitchFamily="34" charset="0"/>
                <a:sym typeface="Calibri"/>
              </a:rPr>
              <a:t>MyCart</a:t>
            </a:r>
            <a:r>
              <a:rPr lang="en-US" sz="3200" b="1" dirty="0">
                <a:latin typeface="Helvetica" pitchFamily="2" charset="0"/>
                <a:cs typeface="Arial" panose="020B0604020202020204" pitchFamily="34" charset="0"/>
                <a:sym typeface="Calibri"/>
              </a:rPr>
              <a:t> Inc – Goals, Objectives &amp; Challenges</a:t>
            </a:r>
            <a:endParaRPr lang="en-US" sz="3200" b="1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2DD31-E274-34B5-6497-5C23508A9346}"/>
              </a:ext>
            </a:extLst>
          </p:cNvPr>
          <p:cNvSpPr/>
          <p:nvPr/>
        </p:nvSpPr>
        <p:spPr>
          <a:xfrm>
            <a:off x="518986" y="955992"/>
            <a:ext cx="2483708" cy="21530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b="1" dirty="0">
              <a:latin typeface="Helvetica" pitchFamily="2" charset="0"/>
            </a:endParaRPr>
          </a:p>
          <a:p>
            <a:pPr lvl="1"/>
            <a:r>
              <a:rPr lang="en-US" sz="2400" b="1" dirty="0">
                <a:latin typeface="Helvetica" pitchFamily="2" charset="0"/>
              </a:rPr>
              <a:t>Business Goals</a:t>
            </a: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137D6-E181-9F2E-565A-3B45FFCC6556}"/>
              </a:ext>
            </a:extLst>
          </p:cNvPr>
          <p:cNvSpPr txBox="1"/>
          <p:nvPr/>
        </p:nvSpPr>
        <p:spPr>
          <a:xfrm>
            <a:off x="3031524" y="975171"/>
            <a:ext cx="8373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itchFamily="2" charset="0"/>
              </a:rPr>
              <a:t>MyCart</a:t>
            </a:r>
            <a:r>
              <a:rPr lang="en-US" dirty="0">
                <a:latin typeface="Helvetica" pitchFamily="2" charset="0"/>
              </a:rPr>
              <a:t> Inc is growing at a rapid phase, patient sign up has gone up, and the goal is to achieve 40 million users by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goal is to meet the growing user demand, build and support the online portal by hiring the required resources, </a:t>
            </a:r>
            <a:r>
              <a:rPr lang="en-US" b="1" dirty="0">
                <a:latin typeface="Helvetica" pitchFamily="2" charset="0"/>
              </a:rPr>
              <a:t>onboarding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b="1" dirty="0">
                <a:latin typeface="Helvetica" pitchFamily="2" charset="0"/>
              </a:rPr>
              <a:t>off-boarding</a:t>
            </a:r>
            <a:r>
              <a:rPr lang="en-US" dirty="0">
                <a:latin typeface="Helvetica" pitchFamily="2" charset="0"/>
              </a:rPr>
              <a:t>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Implement  a seamless experience for Internal teams, ensure security and development best practices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DDDCA37E-4F9E-6F32-AF78-CDE54421F60A}"/>
              </a:ext>
            </a:extLst>
          </p:cNvPr>
          <p:cNvSpPr/>
          <p:nvPr/>
        </p:nvSpPr>
        <p:spPr>
          <a:xfrm>
            <a:off x="3002695" y="3229935"/>
            <a:ext cx="8563230" cy="1433505"/>
          </a:xfrm>
          <a:prstGeom prst="round1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AA66B-56C3-0D3B-7043-FFD2AED0BE05}"/>
              </a:ext>
            </a:extLst>
          </p:cNvPr>
          <p:cNvSpPr/>
          <p:nvPr/>
        </p:nvSpPr>
        <p:spPr>
          <a:xfrm>
            <a:off x="523102" y="3229935"/>
            <a:ext cx="2483708" cy="1433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b="1" dirty="0">
              <a:latin typeface="Helvetica" pitchFamily="2" charset="0"/>
            </a:endParaRPr>
          </a:p>
          <a:p>
            <a:pPr lvl="1"/>
            <a:r>
              <a:rPr lang="en-US" sz="2400" b="1" dirty="0">
                <a:latin typeface="Helvetica" pitchFamily="2" charset="0"/>
              </a:rPr>
              <a:t>Business Challenges</a:t>
            </a: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CC6C73E8-AF9C-B50A-A44F-6A804581BABA}"/>
              </a:ext>
            </a:extLst>
          </p:cNvPr>
          <p:cNvSpPr/>
          <p:nvPr/>
        </p:nvSpPr>
        <p:spPr>
          <a:xfrm>
            <a:off x="3019167" y="4788815"/>
            <a:ext cx="8563230" cy="1554336"/>
          </a:xfrm>
          <a:prstGeom prst="round1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735EA2-A639-E806-A44B-B03B5FDD78AF}"/>
              </a:ext>
            </a:extLst>
          </p:cNvPr>
          <p:cNvSpPr/>
          <p:nvPr/>
        </p:nvSpPr>
        <p:spPr>
          <a:xfrm>
            <a:off x="547816" y="4788815"/>
            <a:ext cx="2483708" cy="15666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rPr>
              <a:t>Business Objectives</a:t>
            </a:r>
            <a:endParaRPr lang="en-US" sz="2400" b="1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307EA9-A2D6-3A9A-BE79-B98840A01113}"/>
              </a:ext>
            </a:extLst>
          </p:cNvPr>
          <p:cNvSpPr txBox="1"/>
          <p:nvPr/>
        </p:nvSpPr>
        <p:spPr>
          <a:xfrm>
            <a:off x="3019166" y="3226577"/>
            <a:ext cx="8563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itchFamily="2" charset="0"/>
              </a:rPr>
              <a:t>MyCart</a:t>
            </a:r>
            <a:r>
              <a:rPr lang="en-US" dirty="0">
                <a:latin typeface="Helvetica" pitchFamily="2" charset="0"/>
              </a:rPr>
              <a:t> Inc choose GitHub, Introducing a new tool, or a solution means new </a:t>
            </a:r>
            <a:r>
              <a:rPr lang="en-US" b="1" dirty="0">
                <a:latin typeface="Helvetica" pitchFamily="2" charset="0"/>
              </a:rPr>
              <a:t>security</a:t>
            </a:r>
            <a:r>
              <a:rPr lang="en-US" dirty="0">
                <a:latin typeface="Helvetica" pitchFamily="2" charset="0"/>
              </a:rPr>
              <a:t> 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Managing users in GitHub, security at the organizational level and unit level is a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Seamless adoption of  GHE as part of the </a:t>
            </a:r>
            <a:r>
              <a:rPr lang="en-US" b="1" dirty="0">
                <a:latin typeface="Helvetica" pitchFamily="2" charset="0"/>
              </a:rPr>
              <a:t>Digital Transformation </a:t>
            </a:r>
            <a:r>
              <a:rPr lang="en-US" dirty="0">
                <a:latin typeface="Helvetica" pitchFamily="2" charset="0"/>
              </a:rPr>
              <a:t>Journey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B0DE0-D72A-AEDC-DB79-CB5C5EEC357B}"/>
              </a:ext>
            </a:extLst>
          </p:cNvPr>
          <p:cNvSpPr txBox="1"/>
          <p:nvPr/>
        </p:nvSpPr>
        <p:spPr>
          <a:xfrm>
            <a:off x="3031524" y="4809029"/>
            <a:ext cx="8373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GitHub solutions should fall in line with </a:t>
            </a:r>
            <a:r>
              <a:rPr lang="en-US" dirty="0" err="1">
                <a:latin typeface="Helvetica" pitchFamily="2" charset="0"/>
              </a:rPr>
              <a:t>MyCart</a:t>
            </a:r>
            <a:r>
              <a:rPr lang="en-US" dirty="0">
                <a:latin typeface="Helvetica" pitchFamily="2" charset="0"/>
              </a:rPr>
              <a:t> Inc IT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Enforce best security practices for GitHub solutions, and create secure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itchFamily="2" charset="0"/>
              </a:rPr>
              <a:t>MyCart</a:t>
            </a:r>
            <a:r>
              <a:rPr lang="en-US" dirty="0">
                <a:latin typeface="Helvetica" pitchFamily="2" charset="0"/>
              </a:rPr>
              <a:t> has hundreds of repositories, so ensure proper </a:t>
            </a:r>
            <a:r>
              <a:rPr lang="en-US" b="1" dirty="0">
                <a:latin typeface="Helvetica" pitchFamily="2" charset="0"/>
              </a:rPr>
              <a:t>code reviews </a:t>
            </a:r>
            <a:r>
              <a:rPr lang="en-US" dirty="0">
                <a:latin typeface="Helvetica" pitchFamily="2" charset="0"/>
              </a:rPr>
              <a:t>to code being added into GitHub repositories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35E61D5-E5F4-CF64-4088-F1DFBDD4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A4AD5-CF0A-0382-284C-0B50B91BA56C}"/>
              </a:ext>
            </a:extLst>
          </p:cNvPr>
          <p:cNvSpPr txBox="1"/>
          <p:nvPr/>
        </p:nvSpPr>
        <p:spPr>
          <a:xfrm>
            <a:off x="290383" y="189639"/>
            <a:ext cx="4068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-apple-system"/>
              </a:rPr>
              <a:t>Digital Transformation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2532C1D-D73C-71F9-374A-4B48C501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29DF2-C734-DA15-04E1-A17B646E0DE1}"/>
              </a:ext>
            </a:extLst>
          </p:cNvPr>
          <p:cNvSpPr txBox="1"/>
          <p:nvPr/>
        </p:nvSpPr>
        <p:spPr>
          <a:xfrm>
            <a:off x="290383" y="1425126"/>
            <a:ext cx="11078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GitHub</a:t>
            </a:r>
            <a:r>
              <a:rPr lang="en-US" b="0" i="0" dirty="0">
                <a:solidFill>
                  <a:srgbClr val="646464"/>
                </a:solidFill>
                <a:effectLst/>
                <a:latin typeface="Helvetica" pitchFamily="2" charset="0"/>
              </a:rPr>
              <a:t> - a comprehensive solution that allows teams to adopt and apply modern application lifecycle management practices at their own pace to eliminate delivery impediments and transition to a continuous delivery cadence.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8CF4D-3B39-3211-B8D4-CE3C53B8436C}"/>
              </a:ext>
            </a:extLst>
          </p:cNvPr>
          <p:cNvSpPr txBox="1"/>
          <p:nvPr/>
        </p:nvSpPr>
        <p:spPr>
          <a:xfrm>
            <a:off x="339543" y="26671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1. 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Remote work has accelerated </a:t>
            </a:r>
            <a:r>
              <a:rPr lang="en-US" b="1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digital transformation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 and changed how we collaborate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9E73E-B015-395A-8DA4-C4682DB2BA51}"/>
              </a:ext>
            </a:extLst>
          </p:cNvPr>
          <p:cNvSpPr txBox="1"/>
          <p:nvPr/>
        </p:nvSpPr>
        <p:spPr>
          <a:xfrm>
            <a:off x="339543" y="34411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2. 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The technology landscape continues to evolve. In some cases, we have to continue maintaining complex technology stacks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32AC1-BF82-B870-BD2B-CD5E14CB94A7}"/>
              </a:ext>
            </a:extLst>
          </p:cNvPr>
          <p:cNvSpPr txBox="1"/>
          <p:nvPr/>
        </p:nvSpPr>
        <p:spPr>
          <a:xfrm>
            <a:off x="339543" y="52887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4. 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Recruiting, retaining talent, and the </a:t>
            </a:r>
            <a:r>
              <a:rPr lang="en-US" b="1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developer experience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 is crucial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0A204-DDE3-7B9A-975F-F03EA634483D}"/>
              </a:ext>
            </a:extLst>
          </p:cNvPr>
          <p:cNvSpPr txBox="1"/>
          <p:nvPr/>
        </p:nvSpPr>
        <p:spPr>
          <a:xfrm>
            <a:off x="339543" y="44461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Helvetica" pitchFamily="2" charset="0"/>
              </a:rPr>
              <a:t>3</a:t>
            </a:r>
            <a:r>
              <a:rPr lang="en-US" b="1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. Security</a:t>
            </a:r>
            <a:r>
              <a:rPr lang="en-US" i="0" u="none" strike="noStrike" dirty="0">
                <a:solidFill>
                  <a:srgbClr val="24292F"/>
                </a:solidFill>
                <a:effectLst/>
                <a:latin typeface="Helvetica" pitchFamily="2" charset="0"/>
              </a:rPr>
              <a:t> is more important than ever; from the code, we write to the dependencies that we rely upon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5AAF9-DEFE-D54B-4219-CE17292097AA}"/>
              </a:ext>
            </a:extLst>
          </p:cNvPr>
          <p:cNvSpPr txBox="1"/>
          <p:nvPr/>
        </p:nvSpPr>
        <p:spPr>
          <a:xfrm>
            <a:off x="310702" y="753723"/>
            <a:ext cx="796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chemeClr val="accent1"/>
                </a:solidFill>
                <a:effectLst/>
                <a:latin typeface="Helvetica" pitchFamily="2" charset="0"/>
              </a:rPr>
              <a:t>Transform your software engineering practices with GitHub Enterprise 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3B24759-316B-4B28-8A79-0A71DE85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7" y="2357677"/>
            <a:ext cx="3746501" cy="36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A4AD5-CF0A-0382-284C-0B50B91BA56C}"/>
              </a:ext>
            </a:extLst>
          </p:cNvPr>
          <p:cNvSpPr txBox="1"/>
          <p:nvPr/>
        </p:nvSpPr>
        <p:spPr>
          <a:xfrm>
            <a:off x="290383" y="189639"/>
            <a:ext cx="69753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-apple-system"/>
              </a:rPr>
              <a:t>GitHub Enterprise Hosting &amp;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3D078-C0DD-3E85-49E3-316567A8685B}"/>
              </a:ext>
            </a:extLst>
          </p:cNvPr>
          <p:cNvSpPr txBox="1"/>
          <p:nvPr/>
        </p:nvSpPr>
        <p:spPr>
          <a:xfrm>
            <a:off x="338516" y="815082"/>
            <a:ext cx="11102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accent5"/>
                </a:solidFill>
                <a:effectLst/>
                <a:latin typeface="Helvetica" pitchFamily="2" charset="0"/>
              </a:rPr>
              <a:t>GitHub Enterprise </a:t>
            </a:r>
            <a:r>
              <a:rPr lang="en-US" b="0" i="0" dirty="0">
                <a:solidFill>
                  <a:srgbClr val="24292F"/>
                </a:solidFill>
                <a:effectLst/>
                <a:latin typeface="Helvetica" pitchFamily="2" charset="0"/>
              </a:rPr>
              <a:t>includes two deployment options: choose based on business, security and compliance requirements 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9F148D-DEB8-B1BE-06B0-D7F899594D2A}"/>
              </a:ext>
            </a:extLst>
          </p:cNvPr>
          <p:cNvSpPr/>
          <p:nvPr/>
        </p:nvSpPr>
        <p:spPr>
          <a:xfrm>
            <a:off x="1050320" y="1924236"/>
            <a:ext cx="1857460" cy="975981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527C8-13B2-093C-A8FC-A7DF2A24CDFE}"/>
              </a:ext>
            </a:extLst>
          </p:cNvPr>
          <p:cNvSpPr txBox="1"/>
          <p:nvPr/>
        </p:nvSpPr>
        <p:spPr>
          <a:xfrm>
            <a:off x="1036276" y="3113905"/>
            <a:ext cx="1943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Cloud Hosting</a:t>
            </a:r>
            <a:endParaRPr 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3EE6E-CA0B-0ACB-99AA-5CC74DECBD1E}"/>
              </a:ext>
            </a:extLst>
          </p:cNvPr>
          <p:cNvCxnSpPr>
            <a:cxnSpLocks/>
          </p:cNvCxnSpPr>
          <p:nvPr/>
        </p:nvCxnSpPr>
        <p:spPr>
          <a:xfrm>
            <a:off x="3981957" y="1474236"/>
            <a:ext cx="0" cy="384517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451FFE-D982-DA03-3B39-0A070EFE90B8}"/>
              </a:ext>
            </a:extLst>
          </p:cNvPr>
          <p:cNvSpPr txBox="1"/>
          <p:nvPr/>
        </p:nvSpPr>
        <p:spPr>
          <a:xfrm>
            <a:off x="376883" y="3713231"/>
            <a:ext cx="3515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4292F"/>
                </a:solidFill>
                <a:effectLst/>
                <a:latin typeface="-apple-system"/>
              </a:rPr>
              <a:t>GitHub is responsible for the High Availability and SLAs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187C-4398-E8D9-9E2E-AE08C4537B9A}"/>
              </a:ext>
            </a:extLst>
          </p:cNvPr>
          <p:cNvSpPr txBox="1"/>
          <p:nvPr/>
        </p:nvSpPr>
        <p:spPr>
          <a:xfrm>
            <a:off x="2787217" y="5476069"/>
            <a:ext cx="2845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Advanced security 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Secret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506585-3193-C5E5-5FEB-B2FBF865CD36}"/>
              </a:ext>
            </a:extLst>
          </p:cNvPr>
          <p:cNvSpPr txBox="1"/>
          <p:nvPr/>
        </p:nvSpPr>
        <p:spPr>
          <a:xfrm>
            <a:off x="4051873" y="5019228"/>
            <a:ext cx="660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4292F"/>
                </a:solidFill>
                <a:effectLst/>
                <a:latin typeface="-apple-system"/>
              </a:rPr>
              <a:t>GitHub self hosted </a:t>
            </a:r>
            <a:r>
              <a:rPr lang="en-US" sz="1800" i="0" dirty="0" err="1">
                <a:solidFill>
                  <a:srgbClr val="24292F"/>
                </a:solidFill>
                <a:effectLst/>
                <a:latin typeface="-apple-system"/>
              </a:rPr>
              <a:t>MyCart</a:t>
            </a:r>
            <a:r>
              <a:rPr lang="en-US" sz="1800" i="0" dirty="0">
                <a:solidFill>
                  <a:srgbClr val="24292F"/>
                </a:solidFill>
                <a:effectLst/>
                <a:latin typeface="-apple-system"/>
              </a:rPr>
              <a:t> Inc is responsible for High Availability 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932F96C-48E5-9DB4-68E0-54309789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04" y="2203551"/>
            <a:ext cx="455893" cy="432742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16E1077C-07DE-8137-2C28-187D4034B4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pic>
        <p:nvPicPr>
          <p:cNvPr id="39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07D0A8-9CF8-F8A8-A536-05D11AEE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06" y="1482514"/>
            <a:ext cx="7429501" cy="35648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E705373-7517-A6C0-87C9-B112A6407230}"/>
              </a:ext>
            </a:extLst>
          </p:cNvPr>
          <p:cNvSpPr txBox="1"/>
          <p:nvPr/>
        </p:nvSpPr>
        <p:spPr>
          <a:xfrm>
            <a:off x="5572909" y="1441306"/>
            <a:ext cx="1857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Self Hosted</a:t>
            </a:r>
            <a:endParaRPr lang="en-US" sz="2400" dirty="0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51B4D184-5482-F1DB-3B38-C563CC07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76" y="1474236"/>
            <a:ext cx="381375" cy="3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1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A4AD5-CF0A-0382-284C-0B50B91BA56C}"/>
              </a:ext>
            </a:extLst>
          </p:cNvPr>
          <p:cNvSpPr txBox="1"/>
          <p:nvPr/>
        </p:nvSpPr>
        <p:spPr>
          <a:xfrm>
            <a:off x="270064" y="189639"/>
            <a:ext cx="5825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4292F"/>
                </a:solidFill>
                <a:latin typeface="-apple-system"/>
              </a:rPr>
              <a:t>GHE S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-apple-system"/>
              </a:rPr>
              <a:t>ecurity and Administration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8892B4-9927-1DEC-1E1C-F55D123ABAD7}"/>
              </a:ext>
            </a:extLst>
          </p:cNvPr>
          <p:cNvSpPr/>
          <p:nvPr/>
        </p:nvSpPr>
        <p:spPr>
          <a:xfrm>
            <a:off x="489672" y="1500831"/>
            <a:ext cx="2265251" cy="2209548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1AB51D-8085-515B-5DC9-9BC7478BB4D2}"/>
              </a:ext>
            </a:extLst>
          </p:cNvPr>
          <p:cNvSpPr/>
          <p:nvPr/>
        </p:nvSpPr>
        <p:spPr>
          <a:xfrm>
            <a:off x="4504520" y="1541471"/>
            <a:ext cx="2265251" cy="2209548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BE2965-3301-D346-5347-24CBBCF95FB6}"/>
              </a:ext>
            </a:extLst>
          </p:cNvPr>
          <p:cNvSpPr/>
          <p:nvPr/>
        </p:nvSpPr>
        <p:spPr>
          <a:xfrm>
            <a:off x="8265368" y="1541471"/>
            <a:ext cx="2265251" cy="2209548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7406F-E819-CC1E-66D5-076695E865BE}"/>
              </a:ext>
            </a:extLst>
          </p:cNvPr>
          <p:cNvSpPr txBox="1"/>
          <p:nvPr/>
        </p:nvSpPr>
        <p:spPr>
          <a:xfrm>
            <a:off x="843584" y="3873766"/>
            <a:ext cx="176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92F"/>
                </a:solidFill>
                <a:effectLst/>
                <a:latin typeface="-apple-system"/>
              </a:rPr>
              <a:t>Access Control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4B1AD-2F08-7153-EE09-FA492312E980}"/>
              </a:ext>
            </a:extLst>
          </p:cNvPr>
          <p:cNvSpPr txBox="1"/>
          <p:nvPr/>
        </p:nvSpPr>
        <p:spPr>
          <a:xfrm>
            <a:off x="4915273" y="3889302"/>
            <a:ext cx="176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92F"/>
                </a:solidFill>
                <a:effectLst/>
                <a:latin typeface="-apple-system"/>
              </a:rPr>
              <a:t>Observability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9DECD-DCB2-2028-9412-088407F5C5E3}"/>
              </a:ext>
            </a:extLst>
          </p:cNvPr>
          <p:cNvSpPr txBox="1"/>
          <p:nvPr/>
        </p:nvSpPr>
        <p:spPr>
          <a:xfrm>
            <a:off x="8680012" y="3890696"/>
            <a:ext cx="176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92F"/>
                </a:solidFill>
                <a:effectLst/>
                <a:latin typeface="-apple-system"/>
              </a:rPr>
              <a:t>Governance</a:t>
            </a:r>
            <a:endParaRPr lang="en-US" dirty="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80CED1AC-8CE6-3C9E-0A00-299D6EBE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49" y="2122990"/>
            <a:ext cx="995695" cy="1005363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3E58280-C11F-E5FD-5F69-B1430A6D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74" y="2218522"/>
            <a:ext cx="993630" cy="111213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B114297-81BE-2809-C357-D4EBF989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708" y="2039830"/>
            <a:ext cx="1064568" cy="1094698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A83BD79-8BAC-D6E7-20AF-B6475CAA7DF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B17C2C-F4B8-311A-D06E-DB75C48C7206}"/>
              </a:ext>
            </a:extLst>
          </p:cNvPr>
          <p:cNvSpPr txBox="1"/>
          <p:nvPr/>
        </p:nvSpPr>
        <p:spPr>
          <a:xfrm>
            <a:off x="327453" y="788428"/>
            <a:ext cx="1834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effectLst/>
                <a:latin typeface="Helvetica" pitchFamily="2" charset="0"/>
              </a:rPr>
              <a:t>Three Pillars</a:t>
            </a:r>
            <a:endParaRPr lang="en-US" sz="2000" dirty="0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54502-F8F5-4343-FB8A-930EE3B48846}"/>
              </a:ext>
            </a:extLst>
          </p:cNvPr>
          <p:cNvSpPr txBox="1"/>
          <p:nvPr/>
        </p:nvSpPr>
        <p:spPr>
          <a:xfrm>
            <a:off x="418894" y="4508405"/>
            <a:ext cx="30558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F"/>
                </a:solidFill>
                <a:latin typeface="-apple-system"/>
              </a:rPr>
              <a:t>Private means private</a:t>
            </a:r>
            <a:endParaRPr lang="en-US" sz="14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Role base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Centralized account management and 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Network access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7AE6E-CA7A-5C46-7271-278841BA02DE}"/>
              </a:ext>
            </a:extLst>
          </p:cNvPr>
          <p:cNvSpPr txBox="1"/>
          <p:nvPr/>
        </p:nvSpPr>
        <p:spPr>
          <a:xfrm>
            <a:off x="4001507" y="4508404"/>
            <a:ext cx="33928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F"/>
                </a:solidFill>
                <a:latin typeface="-apple-system"/>
              </a:rPr>
              <a:t>Comprehensive logs </a:t>
            </a:r>
            <a:endParaRPr lang="en-US" sz="14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Every project and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Available in security tools you already use </a:t>
            </a:r>
          </a:p>
          <a:p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129646-C066-DA0A-739C-A351ADF770A0}"/>
              </a:ext>
            </a:extLst>
          </p:cNvPr>
          <p:cNvCxnSpPr>
            <a:cxnSpLocks/>
          </p:cNvCxnSpPr>
          <p:nvPr/>
        </p:nvCxnSpPr>
        <p:spPr>
          <a:xfrm>
            <a:off x="3822356" y="1294359"/>
            <a:ext cx="0" cy="463378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4BB993-D48D-EE9B-0DD6-89C26644E388}"/>
              </a:ext>
            </a:extLst>
          </p:cNvPr>
          <p:cNvCxnSpPr>
            <a:cxnSpLocks/>
          </p:cNvCxnSpPr>
          <p:nvPr/>
        </p:nvCxnSpPr>
        <p:spPr>
          <a:xfrm>
            <a:off x="7805076" y="1349610"/>
            <a:ext cx="0" cy="463378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6A6E84-5B3B-38B7-A3F0-A033C582F059}"/>
              </a:ext>
            </a:extLst>
          </p:cNvPr>
          <p:cNvSpPr txBox="1"/>
          <p:nvPr/>
        </p:nvSpPr>
        <p:spPr>
          <a:xfrm>
            <a:off x="8010732" y="4508404"/>
            <a:ext cx="33307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F"/>
                </a:solidFill>
                <a:latin typeface="-apple-system"/>
              </a:rPr>
              <a:t>Centralized policies </a:t>
            </a:r>
            <a:endParaRPr lang="en-US" sz="14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Coverage across the development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92F"/>
                </a:solidFill>
                <a:effectLst/>
                <a:latin typeface="-apple-system"/>
              </a:rPr>
              <a:t>Flexible hierarchies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085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52EA1CE-00A2-12EC-4FE4-548E2DBE664E}"/>
              </a:ext>
            </a:extLst>
          </p:cNvPr>
          <p:cNvSpPr/>
          <p:nvPr/>
        </p:nvSpPr>
        <p:spPr>
          <a:xfrm>
            <a:off x="0" y="8877"/>
            <a:ext cx="3392129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3600" b="1" dirty="0"/>
          </a:p>
          <a:p>
            <a:pPr lvl="1"/>
            <a:r>
              <a:rPr lang="en-US" sz="3600" b="1" dirty="0"/>
              <a:t> </a:t>
            </a:r>
          </a:p>
          <a:p>
            <a:endParaRPr lang="en-US" dirty="0"/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C5C4C98-40C8-C239-3776-03B9AB890954}"/>
              </a:ext>
            </a:extLst>
          </p:cNvPr>
          <p:cNvSpPr/>
          <p:nvPr/>
        </p:nvSpPr>
        <p:spPr>
          <a:xfrm>
            <a:off x="3476425" y="1862391"/>
            <a:ext cx="539204" cy="286676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BB324E1-7F27-B8B3-92C2-D73A07ECFB44}"/>
              </a:ext>
            </a:extLst>
          </p:cNvPr>
          <p:cNvSpPr txBox="1">
            <a:spLocks/>
          </p:cNvSpPr>
          <p:nvPr/>
        </p:nvSpPr>
        <p:spPr>
          <a:xfrm>
            <a:off x="4099925" y="918020"/>
            <a:ext cx="7639464" cy="5039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Ensuring proper onboarding and off-boarding of employees:</a:t>
            </a:r>
          </a:p>
          <a:p>
            <a:pPr marL="800100" lvl="1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How to ensure a “Bad Leaver” does not become a threat to our business?</a:t>
            </a:r>
          </a:p>
          <a:p>
            <a:pPr marL="800100" lvl="1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How to ensure new employees have access to the tools they need to start working as soon as they join?</a:t>
            </a:r>
          </a:p>
          <a:p>
            <a:pPr lvl="1" algn="just">
              <a:buClr>
                <a:schemeClr val="accent5"/>
              </a:buClr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User &amp; group lifecycle management from a single environment:</a:t>
            </a:r>
          </a:p>
          <a:p>
            <a:pPr marL="800100" lvl="1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How to ensure I don’t have to re-work established groups for each application my employees should have access 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3AE5B-BC94-585A-4A70-0D0A5B4A806A}"/>
              </a:ext>
            </a:extLst>
          </p:cNvPr>
          <p:cNvSpPr txBox="1"/>
          <p:nvPr/>
        </p:nvSpPr>
        <p:spPr>
          <a:xfrm>
            <a:off x="42734" y="2037493"/>
            <a:ext cx="37538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</a:rPr>
              <a:t>User Provisioning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</a:rPr>
              <a:t>User Security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</a:rPr>
              <a:t>Automation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F5025B0-B03A-F2AF-1C79-D32ABAB8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52EA1CE-00A2-12EC-4FE4-548E2DBE664E}"/>
              </a:ext>
            </a:extLst>
          </p:cNvPr>
          <p:cNvSpPr/>
          <p:nvPr/>
        </p:nvSpPr>
        <p:spPr>
          <a:xfrm>
            <a:off x="-1" y="8877"/>
            <a:ext cx="331229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3600" b="1" dirty="0"/>
          </a:p>
          <a:p>
            <a:pPr lvl="1"/>
            <a:r>
              <a:rPr lang="en-US" sz="3600" b="1" dirty="0"/>
              <a:t> </a:t>
            </a:r>
          </a:p>
          <a:p>
            <a:endParaRPr lang="en-US" dirty="0"/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C5C4C98-40C8-C239-3776-03B9AB890954}"/>
              </a:ext>
            </a:extLst>
          </p:cNvPr>
          <p:cNvSpPr/>
          <p:nvPr/>
        </p:nvSpPr>
        <p:spPr>
          <a:xfrm>
            <a:off x="3355029" y="1852558"/>
            <a:ext cx="539204" cy="286676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BB324E1-7F27-B8B3-92C2-D73A07ECFB44}"/>
              </a:ext>
            </a:extLst>
          </p:cNvPr>
          <p:cNvSpPr txBox="1">
            <a:spLocks/>
          </p:cNvSpPr>
          <p:nvPr/>
        </p:nvSpPr>
        <p:spPr>
          <a:xfrm>
            <a:off x="4208079" y="981127"/>
            <a:ext cx="7492308" cy="1852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SCIM (System Cross-Domain Identity Management</a:t>
            </a:r>
          </a:p>
          <a:p>
            <a:pPr marL="342900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SCIM focus is on </a:t>
            </a:r>
            <a:r>
              <a:rPr lang="en-US" sz="2000" dirty="0">
                <a:latin typeface="Helvetica" pitchFamily="2" charset="0"/>
              </a:rPr>
              <a:t>User Management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which translates to </a:t>
            </a:r>
            <a:r>
              <a:rPr lang="en-US" sz="2000" dirty="0">
                <a:latin typeface="Helvetica" pitchFamily="2" charset="0"/>
              </a:rPr>
              <a:t>provisioning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and </a:t>
            </a:r>
            <a:r>
              <a:rPr lang="en-US" sz="2000" dirty="0">
                <a:latin typeface="Helvetica" pitchFamily="2" charset="0"/>
              </a:rPr>
              <a:t>automation</a:t>
            </a:r>
          </a:p>
          <a:p>
            <a:pPr marL="342900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SCIM automates </a:t>
            </a:r>
            <a:r>
              <a:rPr lang="en-US" sz="2000" dirty="0">
                <a:latin typeface="Helvetica" pitchFamily="2" charset="0"/>
              </a:rPr>
              <a:t>User Lifecycle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management in your organization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3AE5B-BC94-585A-4A70-0D0A5B4A806A}"/>
              </a:ext>
            </a:extLst>
          </p:cNvPr>
          <p:cNvSpPr txBox="1"/>
          <p:nvPr/>
        </p:nvSpPr>
        <p:spPr>
          <a:xfrm>
            <a:off x="42733" y="2037493"/>
            <a:ext cx="3312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</a:rPr>
              <a:t>SCIM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</a:rPr>
              <a:t>Feature Overview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</a:rPr>
              <a:t>Impact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F5025B0-B03A-F2AF-1C79-D32ABAB8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90DF00-4B7C-8B36-16B1-2724F59DA107}"/>
              </a:ext>
            </a:extLst>
          </p:cNvPr>
          <p:cNvSpPr txBox="1"/>
          <p:nvPr/>
        </p:nvSpPr>
        <p:spPr>
          <a:xfrm>
            <a:off x="4178584" y="408507"/>
            <a:ext cx="96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SCIM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1AE90-9D63-646F-ED18-CC00C0BA4AFD}"/>
              </a:ext>
            </a:extLst>
          </p:cNvPr>
          <p:cNvSpPr txBox="1"/>
          <p:nvPr/>
        </p:nvSpPr>
        <p:spPr>
          <a:xfrm>
            <a:off x="4178583" y="3331821"/>
            <a:ext cx="1455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Features</a:t>
            </a:r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60B1B6-8036-12EF-0386-F0B76B069184}"/>
              </a:ext>
            </a:extLst>
          </p:cNvPr>
          <p:cNvSpPr txBox="1">
            <a:spLocks/>
          </p:cNvSpPr>
          <p:nvPr/>
        </p:nvSpPr>
        <p:spPr>
          <a:xfrm>
            <a:off x="4208079" y="3870847"/>
            <a:ext cx="7492308" cy="150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Enables centralized user management</a:t>
            </a:r>
          </a:p>
          <a:p>
            <a:pPr marL="342900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Allows to synchronize groups from your </a:t>
            </a:r>
            <a:r>
              <a:rPr lang="en-US" sz="2000" dirty="0">
                <a:latin typeface="Helvetica" pitchFamily="2" charset="0"/>
              </a:rPr>
              <a:t>Identity Provider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to teams in your organization</a:t>
            </a:r>
          </a:p>
          <a:p>
            <a:pPr marL="342900" indent="-342900" algn="just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Automate </a:t>
            </a:r>
            <a:r>
              <a:rPr lang="en-US" sz="2000" dirty="0">
                <a:latin typeface="Helvetica" pitchFamily="2" charset="0"/>
              </a:rPr>
              <a:t>onboarding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and </a:t>
            </a:r>
            <a:r>
              <a:rPr lang="en-US" sz="2000" dirty="0">
                <a:latin typeface="Helvetica" pitchFamily="2" charset="0"/>
              </a:rPr>
              <a:t>offboarding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process within GitHub</a:t>
            </a:r>
          </a:p>
        </p:txBody>
      </p:sp>
    </p:spTree>
    <p:extLst>
      <p:ext uri="{BB962C8B-B14F-4D97-AF65-F5344CB8AC3E}">
        <p14:creationId xmlns:p14="http://schemas.microsoft.com/office/powerpoint/2010/main" val="8256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5EF1FF-312B-C72A-FACA-EA78AB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226015" y="143036"/>
            <a:ext cx="4670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Implementation steps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C0D29-A00C-B255-8A22-737846B750FE}"/>
              </a:ext>
            </a:extLst>
          </p:cNvPr>
          <p:cNvSpPr txBox="1">
            <a:spLocks/>
          </p:cNvSpPr>
          <p:nvPr/>
        </p:nvSpPr>
        <p:spPr>
          <a:xfrm>
            <a:off x="265345" y="803186"/>
            <a:ext cx="3166114" cy="43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Organization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at GitHub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36F971B-B629-5D23-CDC5-49AA9DA5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58" y="1209507"/>
            <a:ext cx="3012153" cy="98906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CC9F339-492F-C640-017D-F12893A0EBD4}"/>
              </a:ext>
            </a:extLst>
          </p:cNvPr>
          <p:cNvSpPr txBox="1">
            <a:spLocks/>
          </p:cNvSpPr>
          <p:nvPr/>
        </p:nvSpPr>
        <p:spPr>
          <a:xfrm>
            <a:off x="265345" y="2328061"/>
            <a:ext cx="3638062" cy="435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Identity Provider: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Azure AD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1159FE-34F2-C8D5-06EF-AC7376E5C6CD}"/>
              </a:ext>
            </a:extLst>
          </p:cNvPr>
          <p:cNvSpPr txBox="1">
            <a:spLocks/>
          </p:cNvSpPr>
          <p:nvPr/>
        </p:nvSpPr>
        <p:spPr>
          <a:xfrm>
            <a:off x="270262" y="2804923"/>
            <a:ext cx="10250254" cy="532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SAML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Established trusted relationship between  </a:t>
            </a:r>
            <a:r>
              <a:rPr lang="en-US" sz="2000" dirty="0">
                <a:latin typeface="Helvetica" pitchFamily="2" charset="0"/>
              </a:rPr>
              <a:t>Azure AD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and </a:t>
            </a:r>
            <a:r>
              <a:rPr lang="en-US" sz="2000" dirty="0" err="1">
                <a:latin typeface="Helvetica" pitchFamily="2" charset="0"/>
              </a:rPr>
              <a:t>MyCartInc</a:t>
            </a:r>
            <a:r>
              <a:rPr lang="en-US" sz="2000" dirty="0">
                <a:latin typeface="Helvetica" pitchFamily="2" charset="0"/>
              </a:rPr>
              <a:t>-Search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21874FA-0BB1-99E7-A695-D84018C5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38" y="2787804"/>
            <a:ext cx="289505" cy="28950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593A2E2C-16F5-8861-CE56-E242C62D38D7}"/>
              </a:ext>
            </a:extLst>
          </p:cNvPr>
          <p:cNvSpPr txBox="1">
            <a:spLocks/>
          </p:cNvSpPr>
          <p:nvPr/>
        </p:nvSpPr>
        <p:spPr>
          <a:xfrm>
            <a:off x="270265" y="3267039"/>
            <a:ext cx="10142096" cy="435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SCIM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Provisioning enabled on top </a:t>
            </a:r>
            <a:r>
              <a:rPr lang="en-US" sz="2000" dirty="0">
                <a:latin typeface="Helvetica" pitchFamily="2" charset="0"/>
              </a:rPr>
              <a:t>SAML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C9C9615-87FA-CE24-7F0F-8F9822A34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22" y="3274500"/>
            <a:ext cx="289505" cy="289505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336302B-0361-5DB8-01DB-59E22192A4EA}"/>
              </a:ext>
            </a:extLst>
          </p:cNvPr>
          <p:cNvSpPr txBox="1">
            <a:spLocks/>
          </p:cNvSpPr>
          <p:nvPr/>
        </p:nvSpPr>
        <p:spPr>
          <a:xfrm>
            <a:off x="265345" y="3799044"/>
            <a:ext cx="10500978" cy="112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What will be presented: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Onboarding a new user manually into Identity Provider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Watching this new user being provisioned and being invited to join this organization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2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5EF1FF-312B-C72A-FACA-EA78AB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11541211" y="6236412"/>
            <a:ext cx="613718" cy="582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9AD96-90C6-7212-381E-DD54EAEBC353}"/>
              </a:ext>
            </a:extLst>
          </p:cNvPr>
          <p:cNvSpPr txBox="1"/>
          <p:nvPr/>
        </p:nvSpPr>
        <p:spPr>
          <a:xfrm>
            <a:off x="4060595" y="2469434"/>
            <a:ext cx="71758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sz="3600" b="1" dirty="0">
                <a:latin typeface="Helvetica" pitchFamily="2" charset="0"/>
              </a:rPr>
              <a:t>Code Reviews &amp; Scans</a:t>
            </a:r>
          </a:p>
          <a:p>
            <a:pPr marL="571500" indent="-571500"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sz="3600" b="1" dirty="0">
                <a:latin typeface="Helvetica" pitchFamily="2" charset="0"/>
              </a:rPr>
              <a:t>Reviews &amp; Security at Scale</a:t>
            </a:r>
          </a:p>
          <a:p>
            <a:pPr marL="571500" indent="-571500"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sz="3600" b="1" dirty="0">
                <a:latin typeface="Helvetica" pitchFamily="2" charset="0"/>
              </a:rPr>
              <a:t>Automation </a:t>
            </a:r>
            <a:endParaRPr lang="en-US" sz="3600" b="1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2DDF665-614A-351C-00C6-E2346518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68" y="2258071"/>
            <a:ext cx="2003687" cy="171282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7E3BC-7576-1FD5-92B3-803986B73D93}"/>
              </a:ext>
            </a:extLst>
          </p:cNvPr>
          <p:cNvCxnSpPr>
            <a:cxnSpLocks/>
          </p:cNvCxnSpPr>
          <p:nvPr/>
        </p:nvCxnSpPr>
        <p:spPr>
          <a:xfrm>
            <a:off x="3635543" y="1956619"/>
            <a:ext cx="0" cy="27432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71842E-C2E0-AF6F-28E5-C7731DCD81F8}"/>
              </a:ext>
            </a:extLst>
          </p:cNvPr>
          <p:cNvSpPr txBox="1"/>
          <p:nvPr/>
        </p:nvSpPr>
        <p:spPr>
          <a:xfrm>
            <a:off x="1500466" y="3970899"/>
            <a:ext cx="1537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GHE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179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12862</TotalTime>
  <Words>1143</Words>
  <Application>Microsoft Macintosh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Courier New</vt:lpstr>
      <vt:lpstr>Helvetica</vt:lpstr>
      <vt:lpstr>Wingdings</vt:lpstr>
      <vt:lpstr>Office Theme</vt:lpstr>
      <vt:lpstr>GitHub Enterprise Solutions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Robby Robby</dc:creator>
  <cp:lastModifiedBy>Robby Robby</cp:lastModifiedBy>
  <cp:revision>271</cp:revision>
  <dcterms:created xsi:type="dcterms:W3CDTF">2022-10-07T22:50:45Z</dcterms:created>
  <dcterms:modified xsi:type="dcterms:W3CDTF">2022-10-17T14:53:57Z</dcterms:modified>
</cp:coreProperties>
</file>