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1967c21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1967c21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ad11b03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ad11b03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ad11b03c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bad11b03c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1967c21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1967c21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216265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216265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Probleme ansprechen -&gt; SVGs, Backend timeout, Umkreisangabe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2a9c8fb6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2a9c8fb6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1967c21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1967c21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ist für Fischer, welche daten werden gesammelt? -&gt; o2 - Salz - temp - Tiefe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1967c21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1967c21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1967c21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1967c21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2ed4440d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2ed4440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2ed4440d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2ed4440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2ed4440d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2ed4440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1967c21d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1967c21d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1967c21d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1967c21d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400"/>
              <a:t>Icon-based Visualization using Metaphors on Mobile Devices in Fisheries Research</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Projekt Visualisierung - Präsentation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Frontend/UI entwickeln</a:t>
            </a:r>
            <a:endParaRPr/>
          </a:p>
          <a:p>
            <a:pPr indent="0" lvl="0" marL="0" rtl="0" algn="l">
              <a:spcBef>
                <a:spcPts val="0"/>
              </a:spcBef>
              <a:spcAft>
                <a:spcPts val="0"/>
              </a:spcAft>
              <a:buNone/>
            </a:pPr>
            <a:r>
              <a:rPr lang="de" sz="1750"/>
              <a:t>( Konzeptumsetzung: Ampelsystem )</a:t>
            </a:r>
            <a:endParaRPr sz="1750"/>
          </a:p>
        </p:txBody>
      </p:sp>
      <p:sp>
        <p:nvSpPr>
          <p:cNvPr id="201" name="Google Shape;201;p22"/>
          <p:cNvSpPr txBox="1"/>
          <p:nvPr>
            <p:ph idx="1" type="body"/>
          </p:nvPr>
        </p:nvSpPr>
        <p:spPr>
          <a:xfrm>
            <a:off x="1052550" y="1536975"/>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de" sz="1200"/>
              <a:t>Ampelsystem vielfach im Alltag bewährt</a:t>
            </a:r>
            <a:endParaRPr sz="1200"/>
          </a:p>
          <a:p>
            <a:pPr indent="-304800" lvl="1" marL="914400" rtl="0" algn="l">
              <a:spcBef>
                <a:spcPts val="0"/>
              </a:spcBef>
              <a:spcAft>
                <a:spcPts val="0"/>
              </a:spcAft>
              <a:buSzPts val="1200"/>
              <a:buChar char="○"/>
            </a:pPr>
            <a:r>
              <a:rPr lang="de" sz="1200"/>
              <a:t>einfaches und intuitives System zur Darstellung von Zuständen</a:t>
            </a:r>
            <a:endParaRPr sz="1200"/>
          </a:p>
          <a:p>
            <a:pPr indent="-304800" lvl="1" marL="914400" rtl="0" algn="l">
              <a:spcBef>
                <a:spcPts val="0"/>
              </a:spcBef>
              <a:spcAft>
                <a:spcPts val="0"/>
              </a:spcAft>
              <a:buSzPts val="1200"/>
              <a:buChar char="○"/>
            </a:pPr>
            <a:r>
              <a:rPr lang="de" sz="1200"/>
              <a:t>Dreifarbensystem -&gt; rot / gelb / grün</a:t>
            </a:r>
            <a:endParaRPr sz="1200"/>
          </a:p>
          <a:p>
            <a:pPr indent="-304800" lvl="1" marL="914400" rtl="0" algn="l">
              <a:spcBef>
                <a:spcPts val="0"/>
              </a:spcBef>
              <a:spcAft>
                <a:spcPts val="0"/>
              </a:spcAft>
              <a:buSzPts val="1200"/>
              <a:buChar char="○"/>
            </a:pPr>
            <a:r>
              <a:rPr lang="de" sz="1200"/>
              <a:t>Rot ( Warnfarbe ) stellt schlechte Qualität da</a:t>
            </a:r>
            <a:endParaRPr sz="1200"/>
          </a:p>
          <a:p>
            <a:pPr indent="-304800" lvl="1" marL="914400" rtl="0" algn="l">
              <a:spcBef>
                <a:spcPts val="0"/>
              </a:spcBef>
              <a:spcAft>
                <a:spcPts val="0"/>
              </a:spcAft>
              <a:buSzPts val="1200"/>
              <a:buChar char="○"/>
            </a:pPr>
            <a:r>
              <a:rPr lang="de" sz="1200"/>
              <a:t>Gelb als neutrale Farbe steht für “durchschnittliche” Qualität</a:t>
            </a:r>
            <a:endParaRPr sz="1200"/>
          </a:p>
          <a:p>
            <a:pPr indent="-304800" lvl="1" marL="914400" rtl="0" algn="l">
              <a:spcBef>
                <a:spcPts val="0"/>
              </a:spcBef>
              <a:spcAft>
                <a:spcPts val="0"/>
              </a:spcAft>
              <a:buSzPts val="1200"/>
              <a:buChar char="○"/>
            </a:pPr>
            <a:r>
              <a:rPr lang="de" sz="1200"/>
              <a:t>Grün steht für gute Qualität</a:t>
            </a:r>
            <a:endParaRPr sz="1200"/>
          </a:p>
          <a:p>
            <a:pPr indent="0" lvl="0" marL="457200" rtl="0" algn="l">
              <a:spcBef>
                <a:spcPts val="1200"/>
              </a:spcBef>
              <a:spcAft>
                <a:spcPts val="1200"/>
              </a:spcAft>
              <a:buNone/>
            </a:pPr>
            <a:r>
              <a:rPr lang="de" sz="1000"/>
              <a:t> </a:t>
            </a:r>
            <a:endParaRPr sz="1000"/>
          </a:p>
        </p:txBody>
      </p:sp>
      <p:pic>
        <p:nvPicPr>
          <p:cNvPr id="202" name="Google Shape;202;p22"/>
          <p:cNvPicPr preferRelativeResize="0"/>
          <p:nvPr/>
        </p:nvPicPr>
        <p:blipFill rotWithShape="1">
          <a:blip r:embed="rId3">
            <a:alphaModFix/>
          </a:blip>
          <a:srcRect b="-2516" l="-1630" r="1629" t="40082"/>
          <a:stretch/>
        </p:blipFill>
        <p:spPr>
          <a:xfrm>
            <a:off x="6252525" y="46250"/>
            <a:ext cx="2845199" cy="229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Frontend/UI entwickeln</a:t>
            </a:r>
            <a:endParaRPr/>
          </a:p>
          <a:p>
            <a:pPr indent="0" lvl="0" marL="0" rtl="0" algn="l">
              <a:spcBef>
                <a:spcPts val="0"/>
              </a:spcBef>
              <a:spcAft>
                <a:spcPts val="0"/>
              </a:spcAft>
              <a:buNone/>
            </a:pPr>
            <a:r>
              <a:rPr lang="de" sz="1750"/>
              <a:t>( Konzeptumsetzung: Fisch - Metaphern )</a:t>
            </a:r>
            <a:endParaRPr/>
          </a:p>
        </p:txBody>
      </p:sp>
      <p:sp>
        <p:nvSpPr>
          <p:cNvPr id="208" name="Google Shape;20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de" sz="1000"/>
              <a:t>Fische als bildliche Metaphern zur Darstellung der PoI´s</a:t>
            </a:r>
            <a:endParaRPr sz="1000"/>
          </a:p>
          <a:p>
            <a:pPr indent="-292100" lvl="0" marL="457200" rtl="0" algn="l">
              <a:spcBef>
                <a:spcPts val="0"/>
              </a:spcBef>
              <a:spcAft>
                <a:spcPts val="0"/>
              </a:spcAft>
              <a:buSzPts val="1000"/>
              <a:buChar char="●"/>
            </a:pPr>
            <a:r>
              <a:rPr lang="de" sz="1000"/>
              <a:t>Erzeugung der Fische mittels KI - Bilderzeugung</a:t>
            </a:r>
            <a:endParaRPr sz="1000"/>
          </a:p>
          <a:p>
            <a:pPr indent="-292100" lvl="1" marL="914400" rtl="0" algn="l">
              <a:spcBef>
                <a:spcPts val="0"/>
              </a:spcBef>
              <a:spcAft>
                <a:spcPts val="0"/>
              </a:spcAft>
              <a:buSzPts val="1000"/>
              <a:buChar char="○"/>
            </a:pPr>
            <a:r>
              <a:rPr lang="de" sz="1000"/>
              <a:t>Aussehen der Fische soll Angabe der Qualität unterstützen zusätzlich zum Ampelsystem</a:t>
            </a:r>
            <a:endParaRPr sz="1000"/>
          </a:p>
          <a:p>
            <a:pPr indent="-292100" lvl="1" marL="914400" rtl="0" algn="l">
              <a:spcBef>
                <a:spcPts val="0"/>
              </a:spcBef>
              <a:spcAft>
                <a:spcPts val="0"/>
              </a:spcAft>
              <a:buSzPts val="1000"/>
              <a:buChar char="○"/>
            </a:pPr>
            <a:r>
              <a:rPr lang="de" sz="1000"/>
              <a:t>“Comic - Stil” gewählt für ansprechendes Design -&gt; Fische müssen nicht anatomisch korrekt bzw. detailreich sein</a:t>
            </a:r>
            <a:endParaRPr sz="1000"/>
          </a:p>
          <a:p>
            <a:pPr indent="-292100" lvl="2" marL="1371600" rtl="0" algn="l">
              <a:spcBef>
                <a:spcPts val="0"/>
              </a:spcBef>
              <a:spcAft>
                <a:spcPts val="0"/>
              </a:spcAft>
              <a:buSzPts val="1000"/>
              <a:buChar char="■"/>
            </a:pPr>
            <a:r>
              <a:rPr lang="de" sz="1000"/>
              <a:t>auch kleine Metaphern können ansehnlich gestaltet werden</a:t>
            </a:r>
            <a:endParaRPr sz="1000"/>
          </a:p>
          <a:p>
            <a:pPr indent="-292100" lvl="2" marL="1371600" rtl="0" algn="l">
              <a:spcBef>
                <a:spcPts val="0"/>
              </a:spcBef>
              <a:spcAft>
                <a:spcPts val="0"/>
              </a:spcAft>
              <a:buSzPts val="1000"/>
              <a:buChar char="■"/>
            </a:pPr>
            <a:r>
              <a:rPr lang="de" sz="1000"/>
              <a:t>Emotionen können für unterschiedliche Qualitäten eingesetzt werden -&gt; echte Fische können ihre Freude oder Trauer nicht mit Mimik ausdrücken </a:t>
            </a:r>
            <a:endParaRPr sz="1000"/>
          </a:p>
          <a:p>
            <a:pPr indent="-292100" lvl="1" marL="914400" rtl="0" algn="l">
              <a:spcBef>
                <a:spcPts val="0"/>
              </a:spcBef>
              <a:spcAft>
                <a:spcPts val="0"/>
              </a:spcAft>
              <a:buSzPts val="1000"/>
              <a:buChar char="○"/>
            </a:pPr>
            <a:r>
              <a:rPr lang="de" sz="1000"/>
              <a:t>Emotionen auf Fische abbilden und zur Untermalung der Qualität nutzen</a:t>
            </a:r>
            <a:endParaRPr sz="1000"/>
          </a:p>
          <a:p>
            <a:pPr indent="-292100" lvl="2" marL="1371600" rtl="0" algn="l">
              <a:spcBef>
                <a:spcPts val="0"/>
              </a:spcBef>
              <a:spcAft>
                <a:spcPts val="0"/>
              </a:spcAft>
              <a:buSzPts val="1000"/>
              <a:buChar char="■"/>
            </a:pPr>
            <a:r>
              <a:rPr lang="de" sz="1000"/>
              <a:t>gute Qualität -&gt; “fröhlicher” Fisch</a:t>
            </a:r>
            <a:endParaRPr sz="1000"/>
          </a:p>
          <a:p>
            <a:pPr indent="-292100" lvl="2" marL="1371600" rtl="0" algn="l">
              <a:spcBef>
                <a:spcPts val="0"/>
              </a:spcBef>
              <a:spcAft>
                <a:spcPts val="0"/>
              </a:spcAft>
              <a:buSzPts val="1000"/>
              <a:buChar char="■"/>
            </a:pPr>
            <a:r>
              <a:rPr lang="de" sz="1000"/>
              <a:t>mittlere Qualität -&gt; neutral aussehender Fisch</a:t>
            </a:r>
            <a:endParaRPr sz="1000"/>
          </a:p>
          <a:p>
            <a:pPr indent="-292100" lvl="2" marL="1371600" rtl="0" algn="l">
              <a:spcBef>
                <a:spcPts val="0"/>
              </a:spcBef>
              <a:spcAft>
                <a:spcPts val="0"/>
              </a:spcAft>
              <a:buSzPts val="1000"/>
              <a:buChar char="■"/>
            </a:pPr>
            <a:r>
              <a:rPr lang="de" sz="1000"/>
              <a:t>schlechte Qualität -&gt; “trauriger” Fisch</a:t>
            </a:r>
            <a:endParaRPr sz="1000"/>
          </a:p>
        </p:txBody>
      </p:sp>
      <p:pic>
        <p:nvPicPr>
          <p:cNvPr id="209" name="Google Shape;209;p23"/>
          <p:cNvPicPr preferRelativeResize="0"/>
          <p:nvPr/>
        </p:nvPicPr>
        <p:blipFill rotWithShape="1">
          <a:blip r:embed="rId3">
            <a:alphaModFix/>
          </a:blip>
          <a:srcRect b="-2516" l="-1630" r="1629" t="40082"/>
          <a:stretch/>
        </p:blipFill>
        <p:spPr>
          <a:xfrm>
            <a:off x="6762400" y="46250"/>
            <a:ext cx="2335325" cy="188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sz="2650"/>
              <a:t>Frontend/UI entwickeln</a:t>
            </a:r>
            <a:endParaRPr sz="2650"/>
          </a:p>
          <a:p>
            <a:pPr indent="0" lvl="0" marL="0" rtl="0" algn="l">
              <a:spcBef>
                <a:spcPts val="0"/>
              </a:spcBef>
              <a:spcAft>
                <a:spcPts val="0"/>
              </a:spcAft>
              <a:buNone/>
            </a:pPr>
            <a:r>
              <a:rPr lang="de" sz="1900"/>
              <a:t>( Konzeptumsetzung: Umkreisdarstellung )</a:t>
            </a:r>
            <a:endParaRPr sz="1900"/>
          </a:p>
          <a:p>
            <a:pPr indent="0" lvl="0" marL="0" rtl="0" algn="l">
              <a:spcBef>
                <a:spcPts val="0"/>
              </a:spcBef>
              <a:spcAft>
                <a:spcPts val="0"/>
              </a:spcAft>
              <a:buNone/>
            </a:pPr>
            <a:r>
              <a:t/>
            </a:r>
            <a:endParaRPr/>
          </a:p>
        </p:txBody>
      </p:sp>
      <p:sp>
        <p:nvSpPr>
          <p:cNvPr id="215" name="Google Shape;21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de" sz="1200"/>
              <a:t>Nutzung eines Umkreises zur besseren Veranschaulichung des Messgebietes</a:t>
            </a:r>
            <a:endParaRPr sz="1200"/>
          </a:p>
          <a:p>
            <a:pPr indent="-304800" lvl="0" marL="457200" rtl="0" algn="l">
              <a:spcBef>
                <a:spcPts val="0"/>
              </a:spcBef>
              <a:spcAft>
                <a:spcPts val="0"/>
              </a:spcAft>
              <a:buSzPts val="1200"/>
              <a:buChar char="●"/>
            </a:pPr>
            <a:r>
              <a:rPr lang="de" sz="1200"/>
              <a:t>Radiusberechnung über am Weitesten entfernt liegenden PoI in Bezug auf Median PoI</a:t>
            </a:r>
            <a:endParaRPr sz="1200"/>
          </a:p>
          <a:p>
            <a:pPr indent="-304800" lvl="1" marL="914400" rtl="0" algn="l">
              <a:spcBef>
                <a:spcPts val="0"/>
              </a:spcBef>
              <a:spcAft>
                <a:spcPts val="0"/>
              </a:spcAft>
              <a:buSzPts val="1200"/>
              <a:buChar char="○"/>
            </a:pPr>
            <a:r>
              <a:rPr lang="de" sz="1200"/>
              <a:t>ziehen des Radius vom Median PoI </a:t>
            </a:r>
            <a:endParaRPr sz="1200"/>
          </a:p>
          <a:p>
            <a:pPr indent="-304800" lvl="0" marL="457200" rtl="0" algn="l">
              <a:spcBef>
                <a:spcPts val="0"/>
              </a:spcBef>
              <a:spcAft>
                <a:spcPts val="0"/>
              </a:spcAft>
              <a:buSzPts val="1200"/>
              <a:buChar char="●"/>
            </a:pPr>
            <a:r>
              <a:rPr lang="de" sz="1200"/>
              <a:t>Ungenaue Angabe, gibt aber einen ersten Eindruck über die Größe des Messgebietes </a:t>
            </a:r>
            <a:endParaRPr sz="1200"/>
          </a:p>
          <a:p>
            <a:pPr indent="-304800" lvl="0" marL="457200" rtl="0" algn="l">
              <a:spcBef>
                <a:spcPts val="0"/>
              </a:spcBef>
              <a:spcAft>
                <a:spcPts val="0"/>
              </a:spcAft>
              <a:buSzPts val="1200"/>
              <a:buChar char="●"/>
            </a:pPr>
            <a:r>
              <a:rPr lang="de" sz="1200"/>
              <a:t>optischer “Blickfang”, zieht Aufmerksamkeit des Nutzers in entsprechende Richtung</a:t>
            </a:r>
            <a:endParaRPr sz="1200"/>
          </a:p>
        </p:txBody>
      </p:sp>
      <p:pic>
        <p:nvPicPr>
          <p:cNvPr id="216" name="Google Shape;216;p24"/>
          <p:cNvPicPr preferRelativeResize="0"/>
          <p:nvPr/>
        </p:nvPicPr>
        <p:blipFill rotWithShape="1">
          <a:blip r:embed="rId3">
            <a:alphaModFix/>
          </a:blip>
          <a:srcRect b="0" l="0" r="0" t="0"/>
          <a:stretch/>
        </p:blipFill>
        <p:spPr>
          <a:xfrm>
            <a:off x="3683113" y="2786426"/>
            <a:ext cx="1777775" cy="224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Datenbankanbindung</a:t>
            </a:r>
            <a:endParaRPr/>
          </a:p>
        </p:txBody>
      </p:sp>
      <p:sp>
        <p:nvSpPr>
          <p:cNvPr id="222" name="Google Shape;22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sz="1800"/>
              <a:t>verwendete Technologien:</a:t>
            </a:r>
            <a:endParaRPr sz="1800"/>
          </a:p>
          <a:p>
            <a:pPr indent="-342900" lvl="1" marL="914400" rtl="0" algn="l">
              <a:spcBef>
                <a:spcPts val="0"/>
              </a:spcBef>
              <a:spcAft>
                <a:spcPts val="0"/>
              </a:spcAft>
              <a:buSzPts val="1800"/>
              <a:buChar char="○"/>
            </a:pPr>
            <a:r>
              <a:rPr lang="de" sz="1800"/>
              <a:t>Backend/Server        -&gt;  Node.JS</a:t>
            </a:r>
            <a:endParaRPr sz="1800"/>
          </a:p>
          <a:p>
            <a:pPr indent="-342900" lvl="1" marL="914400" rtl="0" algn="l">
              <a:spcBef>
                <a:spcPts val="0"/>
              </a:spcBef>
              <a:spcAft>
                <a:spcPts val="0"/>
              </a:spcAft>
              <a:buSzPts val="1800"/>
              <a:buChar char="○"/>
            </a:pPr>
            <a:r>
              <a:rPr lang="de" sz="1800"/>
              <a:t>Datenbank                   -&gt;  MySQL/MariaDB</a:t>
            </a:r>
            <a:endParaRPr sz="1800"/>
          </a:p>
          <a:p>
            <a:pPr indent="-342900" lvl="1" marL="914400" rtl="0" algn="l">
              <a:spcBef>
                <a:spcPts val="0"/>
              </a:spcBef>
              <a:spcAft>
                <a:spcPts val="0"/>
              </a:spcAft>
              <a:buSzPts val="1800"/>
              <a:buChar char="○"/>
            </a:pPr>
            <a:r>
              <a:rPr lang="de" sz="1800"/>
              <a:t>Datenbankabfrage  -&gt;  Python</a:t>
            </a:r>
            <a:endParaRPr sz="1800"/>
          </a:p>
        </p:txBody>
      </p:sp>
      <p:pic>
        <p:nvPicPr>
          <p:cNvPr id="223" name="Google Shape;223;p25"/>
          <p:cNvPicPr preferRelativeResize="0"/>
          <p:nvPr/>
        </p:nvPicPr>
        <p:blipFill>
          <a:blip r:embed="rId3">
            <a:alphaModFix/>
          </a:blip>
          <a:stretch>
            <a:fillRect/>
          </a:stretch>
        </p:blipFill>
        <p:spPr>
          <a:xfrm>
            <a:off x="75850" y="3600625"/>
            <a:ext cx="1377050" cy="1377050"/>
          </a:xfrm>
          <a:prstGeom prst="rect">
            <a:avLst/>
          </a:prstGeom>
          <a:noFill/>
          <a:ln>
            <a:noFill/>
          </a:ln>
        </p:spPr>
      </p:pic>
      <p:pic>
        <p:nvPicPr>
          <p:cNvPr id="224" name="Google Shape;224;p25"/>
          <p:cNvPicPr preferRelativeResize="0"/>
          <p:nvPr/>
        </p:nvPicPr>
        <p:blipFill>
          <a:blip r:embed="rId4">
            <a:alphaModFix/>
          </a:blip>
          <a:stretch>
            <a:fillRect/>
          </a:stretch>
        </p:blipFill>
        <p:spPr>
          <a:xfrm>
            <a:off x="7614625" y="3600625"/>
            <a:ext cx="1377050" cy="1377050"/>
          </a:xfrm>
          <a:prstGeom prst="rect">
            <a:avLst/>
          </a:prstGeom>
          <a:noFill/>
          <a:ln>
            <a:noFill/>
          </a:ln>
        </p:spPr>
      </p:pic>
      <p:pic>
        <p:nvPicPr>
          <p:cNvPr id="225" name="Google Shape;225;p25"/>
          <p:cNvPicPr preferRelativeResize="0"/>
          <p:nvPr/>
        </p:nvPicPr>
        <p:blipFill>
          <a:blip r:embed="rId5">
            <a:alphaModFix/>
          </a:blip>
          <a:stretch>
            <a:fillRect/>
          </a:stretch>
        </p:blipFill>
        <p:spPr>
          <a:xfrm>
            <a:off x="7693575" y="139250"/>
            <a:ext cx="1298100" cy="129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Aussicht</a:t>
            </a:r>
            <a:endParaRPr/>
          </a:p>
        </p:txBody>
      </p:sp>
      <p:sp>
        <p:nvSpPr>
          <p:cNvPr id="231" name="Google Shape;23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sz="1800"/>
              <a:t>Daten zur Wasserqualität anzeigen z.B. O2, Salz, Temp</a:t>
            </a:r>
            <a:endParaRPr sz="1800"/>
          </a:p>
          <a:p>
            <a:pPr indent="-342900" lvl="0" marL="457200" rtl="0" algn="l">
              <a:spcBef>
                <a:spcPts val="0"/>
              </a:spcBef>
              <a:spcAft>
                <a:spcPts val="0"/>
              </a:spcAft>
              <a:buSzPts val="1800"/>
              <a:buChar char="●"/>
            </a:pPr>
            <a:r>
              <a:rPr lang="de" sz="1800"/>
              <a:t>Barrierefreiheit beachten -&gt; Ampelsystem überdenken </a:t>
            </a:r>
            <a:endParaRPr sz="1800"/>
          </a:p>
          <a:p>
            <a:pPr indent="-342900" lvl="0" marL="457200" rtl="0" algn="l">
              <a:spcBef>
                <a:spcPts val="0"/>
              </a:spcBef>
              <a:spcAft>
                <a:spcPts val="0"/>
              </a:spcAft>
              <a:buSzPts val="1800"/>
              <a:buChar char="●"/>
            </a:pPr>
            <a:r>
              <a:rPr lang="de" sz="1800"/>
              <a:t>Umkreise genauer darstellen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7" name="Google Shape;237;p27"/>
          <p:cNvSpPr txBox="1"/>
          <p:nvPr>
            <p:ph idx="1" type="body"/>
          </p:nvPr>
        </p:nvSpPr>
        <p:spPr>
          <a:xfrm>
            <a:off x="1052550" y="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600"/>
          </a:p>
          <a:p>
            <a:pPr indent="0" lvl="0" marL="2286000" rtl="0" algn="l">
              <a:spcBef>
                <a:spcPts val="1200"/>
              </a:spcBef>
              <a:spcAft>
                <a:spcPts val="1200"/>
              </a:spcAft>
              <a:buNone/>
            </a:pPr>
            <a:r>
              <a:rPr lang="de" sz="3600"/>
              <a:t> </a:t>
            </a:r>
            <a:r>
              <a:rPr lang="de" sz="4000"/>
              <a:t>Fragen?</a:t>
            </a:r>
            <a:endParaRPr sz="4000"/>
          </a:p>
        </p:txBody>
      </p:sp>
      <p:pic>
        <p:nvPicPr>
          <p:cNvPr id="238" name="Google Shape;238;p27"/>
          <p:cNvPicPr preferRelativeResize="0"/>
          <p:nvPr/>
        </p:nvPicPr>
        <p:blipFill>
          <a:blip r:embed="rId3">
            <a:alphaModFix/>
          </a:blip>
          <a:stretch>
            <a:fillRect/>
          </a:stretch>
        </p:blipFill>
        <p:spPr>
          <a:xfrm>
            <a:off x="2662900" y="1482275"/>
            <a:ext cx="3661225" cy="366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Ziel</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p>
          <a:p>
            <a:pPr indent="0" lvl="0" marL="457200" rtl="0" algn="l">
              <a:spcBef>
                <a:spcPts val="1200"/>
              </a:spcBef>
              <a:spcAft>
                <a:spcPts val="1200"/>
              </a:spcAft>
              <a:buNone/>
            </a:pPr>
            <a:r>
              <a:rPr b="1" lang="de" sz="1800"/>
              <a:t>Erstellung einer mobile App für die Visualisierung von Forschungsergebnissen, beruhend auf Sensordaten, gesammelt von Fischereibooten in der Ostsee, um diese “Nichtwissenschaftlern” näherzubringen</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Vorgaben</a:t>
            </a:r>
            <a:endParaRPr/>
          </a:p>
        </p:txBody>
      </p:sp>
      <p:sp>
        <p:nvSpPr>
          <p:cNvPr id="147" name="Google Shape;147;p15"/>
          <p:cNvSpPr txBox="1"/>
          <p:nvPr>
            <p:ph idx="1" type="body"/>
          </p:nvPr>
        </p:nvSpPr>
        <p:spPr>
          <a:xfrm>
            <a:off x="67125" y="155830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sz="1800"/>
              <a:t>mobile App</a:t>
            </a:r>
            <a:endParaRPr sz="1800"/>
          </a:p>
          <a:p>
            <a:pPr indent="-342900" lvl="0" marL="457200" rtl="0" algn="l">
              <a:spcBef>
                <a:spcPts val="0"/>
              </a:spcBef>
              <a:spcAft>
                <a:spcPts val="0"/>
              </a:spcAft>
              <a:buSzPts val="1800"/>
              <a:buChar char="●"/>
            </a:pPr>
            <a:r>
              <a:rPr lang="de" sz="1800"/>
              <a:t>Visualisierung der Wasserqualität in der Ostsee</a:t>
            </a:r>
            <a:endParaRPr sz="1800"/>
          </a:p>
          <a:p>
            <a:pPr indent="-342900" lvl="0" marL="457200" rtl="0" algn="l">
              <a:spcBef>
                <a:spcPts val="0"/>
              </a:spcBef>
              <a:spcAft>
                <a:spcPts val="0"/>
              </a:spcAft>
              <a:buSzPts val="1800"/>
              <a:buChar char="●"/>
            </a:pPr>
            <a:r>
              <a:rPr lang="de" sz="1800"/>
              <a:t>Verwendung visueller Metaphern</a:t>
            </a:r>
            <a:endParaRPr sz="1800"/>
          </a:p>
        </p:txBody>
      </p:sp>
      <p:pic>
        <p:nvPicPr>
          <p:cNvPr id="148" name="Google Shape;148;p15"/>
          <p:cNvPicPr preferRelativeResize="0"/>
          <p:nvPr/>
        </p:nvPicPr>
        <p:blipFill>
          <a:blip r:embed="rId3">
            <a:alphaModFix/>
          </a:blip>
          <a:stretch>
            <a:fillRect/>
          </a:stretch>
        </p:blipFill>
        <p:spPr>
          <a:xfrm>
            <a:off x="6301751" y="152638"/>
            <a:ext cx="2291050" cy="4838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Zeitplan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sz="1800"/>
              <a:t>Informationsgewinnung/Konzeption     -&gt;     17.11.23</a:t>
            </a:r>
            <a:endParaRPr sz="1800"/>
          </a:p>
          <a:p>
            <a:pPr indent="-342900" lvl="0" marL="457200" rtl="0" algn="l">
              <a:spcBef>
                <a:spcPts val="0"/>
              </a:spcBef>
              <a:spcAft>
                <a:spcPts val="0"/>
              </a:spcAft>
              <a:buSzPts val="1800"/>
              <a:buChar char="●"/>
            </a:pPr>
            <a:r>
              <a:rPr lang="de" sz="1800"/>
              <a:t>Frontend/UI entwickeln                                 -&gt;     07.12.23</a:t>
            </a:r>
            <a:endParaRPr sz="1800"/>
          </a:p>
          <a:p>
            <a:pPr indent="-342900" lvl="0" marL="457200" rtl="0" algn="l">
              <a:spcBef>
                <a:spcPts val="0"/>
              </a:spcBef>
              <a:spcAft>
                <a:spcPts val="0"/>
              </a:spcAft>
              <a:buSzPts val="1800"/>
              <a:buChar char="●"/>
            </a:pPr>
            <a:r>
              <a:rPr lang="de" sz="1800"/>
              <a:t>Datenbank anbinden                                        -&gt;     05.01.24</a:t>
            </a:r>
            <a:endParaRPr sz="1800"/>
          </a:p>
          <a:p>
            <a:pPr indent="-342900" lvl="0" marL="457200" rtl="0" algn="l">
              <a:spcBef>
                <a:spcPts val="0"/>
              </a:spcBef>
              <a:spcAft>
                <a:spcPts val="0"/>
              </a:spcAft>
              <a:buSzPts val="1800"/>
              <a:buChar char="●"/>
            </a:pPr>
            <a:r>
              <a:rPr lang="de" sz="1800"/>
              <a:t>lauffähiger MVP                                                  -&gt;     12.01.24</a:t>
            </a:r>
            <a:endParaRPr sz="1800"/>
          </a:p>
          <a:p>
            <a:pPr indent="-342900" lvl="0" marL="457200" rtl="0" algn="l">
              <a:spcBef>
                <a:spcPts val="0"/>
              </a:spcBef>
              <a:spcAft>
                <a:spcPts val="0"/>
              </a:spcAft>
              <a:buSzPts val="1800"/>
              <a:buChar char="●"/>
            </a:pPr>
            <a:r>
              <a:rPr lang="de" sz="1800"/>
              <a:t>Testen/debuggen                                                -&gt;     23.01.24</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Konzept / Entwurf</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sz="1800"/>
              <a:t>aufgabenangemessen arbeiten </a:t>
            </a:r>
            <a:endParaRPr sz="1800"/>
          </a:p>
          <a:p>
            <a:pPr indent="-342900" lvl="1" marL="914400" rtl="0" algn="l">
              <a:spcBef>
                <a:spcPts val="0"/>
              </a:spcBef>
              <a:spcAft>
                <a:spcPts val="0"/>
              </a:spcAft>
              <a:buSzPts val="1800"/>
              <a:buChar char="○"/>
            </a:pPr>
            <a:r>
              <a:rPr lang="de" sz="1800"/>
              <a:t>klare Struktur </a:t>
            </a:r>
            <a:endParaRPr sz="1800"/>
          </a:p>
          <a:p>
            <a:pPr indent="-342900" lvl="1" marL="914400" rtl="0" algn="l">
              <a:spcBef>
                <a:spcPts val="0"/>
              </a:spcBef>
              <a:spcAft>
                <a:spcPts val="0"/>
              </a:spcAft>
              <a:buSzPts val="1800"/>
              <a:buChar char="○"/>
            </a:pPr>
            <a:r>
              <a:rPr lang="de" sz="1800"/>
              <a:t> einfache Bedienung + Intuitivität</a:t>
            </a:r>
            <a:endParaRPr sz="1800"/>
          </a:p>
          <a:p>
            <a:pPr indent="-342900" lvl="0" marL="457200" rtl="0" algn="l">
              <a:spcBef>
                <a:spcPts val="0"/>
              </a:spcBef>
              <a:spcAft>
                <a:spcPts val="0"/>
              </a:spcAft>
              <a:buSzPts val="1800"/>
              <a:buChar char="●"/>
            </a:pPr>
            <a:r>
              <a:rPr lang="de" sz="1800"/>
              <a:t>optisch ansprechend ( App für Nicht-Wissenschaftler )</a:t>
            </a:r>
            <a:endParaRPr sz="1800"/>
          </a:p>
          <a:p>
            <a:pPr indent="-342900" lvl="0" marL="457200" rtl="0" algn="l">
              <a:spcBef>
                <a:spcPts val="0"/>
              </a:spcBef>
              <a:spcAft>
                <a:spcPts val="0"/>
              </a:spcAft>
              <a:buSzPts val="1800"/>
              <a:buChar char="●"/>
            </a:pPr>
            <a:r>
              <a:rPr lang="de" sz="1800"/>
              <a:t>Internet research ergab kaum Ergebnisse</a:t>
            </a:r>
            <a:endParaRPr sz="1800"/>
          </a:p>
          <a:p>
            <a:pPr indent="-342900" lvl="1" marL="914400" rtl="0" algn="l">
              <a:spcBef>
                <a:spcPts val="0"/>
              </a:spcBef>
              <a:spcAft>
                <a:spcPts val="0"/>
              </a:spcAft>
              <a:buSzPts val="1800"/>
              <a:buChar char="○"/>
            </a:pPr>
            <a:r>
              <a:rPr lang="de" sz="1800"/>
              <a:t>Designwahl aus Eigenerfahrung</a:t>
            </a:r>
            <a:endParaRPr sz="1800"/>
          </a:p>
          <a:p>
            <a:pPr indent="-342900" lvl="1" marL="914400" rtl="0" algn="l">
              <a:spcBef>
                <a:spcPts val="0"/>
              </a:spcBef>
              <a:spcAft>
                <a:spcPts val="0"/>
              </a:spcAft>
              <a:buSzPts val="1800"/>
              <a:buChar char="○"/>
            </a:pPr>
            <a:r>
              <a:rPr lang="de" sz="1800"/>
              <a:t>Ampelsystem zur Darstellung Wasserqualität</a:t>
            </a:r>
            <a:endParaRPr sz="1800"/>
          </a:p>
          <a:p>
            <a:pPr indent="-342900" lvl="1" marL="914400" rtl="0" algn="l">
              <a:spcBef>
                <a:spcPts val="0"/>
              </a:spcBef>
              <a:spcAft>
                <a:spcPts val="0"/>
              </a:spcAft>
              <a:buSzPts val="1800"/>
              <a:buChar char="○"/>
            </a:pPr>
            <a:r>
              <a:rPr lang="de" sz="1800"/>
              <a:t>eine Anregung aus dem Internet übernommen (IFiske)</a:t>
            </a:r>
            <a:endParaRPr sz="1800"/>
          </a:p>
        </p:txBody>
      </p:sp>
      <p:pic>
        <p:nvPicPr>
          <p:cNvPr id="161" name="Google Shape;161;p17"/>
          <p:cNvPicPr preferRelativeResize="0"/>
          <p:nvPr/>
        </p:nvPicPr>
        <p:blipFill>
          <a:blip r:embed="rId3">
            <a:alphaModFix/>
          </a:blip>
          <a:stretch>
            <a:fillRect/>
          </a:stretch>
        </p:blipFill>
        <p:spPr>
          <a:xfrm>
            <a:off x="7806425" y="120750"/>
            <a:ext cx="1298100" cy="1298100"/>
          </a:xfrm>
          <a:prstGeom prst="rect">
            <a:avLst/>
          </a:prstGeom>
          <a:noFill/>
          <a:ln>
            <a:noFill/>
          </a:ln>
        </p:spPr>
      </p:pic>
      <p:pic>
        <p:nvPicPr>
          <p:cNvPr id="162" name="Google Shape;162;p17"/>
          <p:cNvPicPr preferRelativeResize="0"/>
          <p:nvPr/>
        </p:nvPicPr>
        <p:blipFill>
          <a:blip r:embed="rId4">
            <a:alphaModFix/>
          </a:blip>
          <a:stretch>
            <a:fillRect/>
          </a:stretch>
        </p:blipFill>
        <p:spPr>
          <a:xfrm>
            <a:off x="75850" y="3600625"/>
            <a:ext cx="1377050" cy="1377050"/>
          </a:xfrm>
          <a:prstGeom prst="rect">
            <a:avLst/>
          </a:prstGeom>
          <a:noFill/>
          <a:ln>
            <a:noFill/>
          </a:ln>
        </p:spPr>
      </p:pic>
      <p:pic>
        <p:nvPicPr>
          <p:cNvPr id="163" name="Google Shape;163;p17"/>
          <p:cNvPicPr preferRelativeResize="0"/>
          <p:nvPr/>
        </p:nvPicPr>
        <p:blipFill>
          <a:blip r:embed="rId5">
            <a:alphaModFix/>
          </a:blip>
          <a:stretch>
            <a:fillRect/>
          </a:stretch>
        </p:blipFill>
        <p:spPr>
          <a:xfrm>
            <a:off x="7766950" y="3600625"/>
            <a:ext cx="1377050" cy="137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Konzept / Entwurf</a:t>
            </a:r>
            <a:endParaRPr/>
          </a:p>
        </p:txBody>
      </p:sp>
      <p:sp>
        <p:nvSpPr>
          <p:cNvPr id="169" name="Google Shape;169;p18"/>
          <p:cNvSpPr txBox="1"/>
          <p:nvPr>
            <p:ph idx="1" type="body"/>
          </p:nvPr>
        </p:nvSpPr>
        <p:spPr>
          <a:xfrm>
            <a:off x="1052550" y="11161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sz="1800"/>
              <a:t>     </a:t>
            </a:r>
            <a:r>
              <a:rPr lang="de" sz="1800"/>
              <a:t>Visualisierung Umkreis</a:t>
            </a:r>
            <a:endParaRPr sz="1800"/>
          </a:p>
        </p:txBody>
      </p:sp>
      <p:pic>
        <p:nvPicPr>
          <p:cNvPr id="170" name="Google Shape;170;p18"/>
          <p:cNvPicPr preferRelativeResize="0"/>
          <p:nvPr/>
        </p:nvPicPr>
        <p:blipFill>
          <a:blip r:embed="rId3">
            <a:alphaModFix/>
          </a:blip>
          <a:stretch>
            <a:fillRect/>
          </a:stretch>
        </p:blipFill>
        <p:spPr>
          <a:xfrm>
            <a:off x="1626025" y="1677575"/>
            <a:ext cx="2102800" cy="3135225"/>
          </a:xfrm>
          <a:prstGeom prst="rect">
            <a:avLst/>
          </a:prstGeom>
          <a:noFill/>
          <a:ln>
            <a:noFill/>
          </a:ln>
        </p:spPr>
      </p:pic>
      <p:pic>
        <p:nvPicPr>
          <p:cNvPr id="171" name="Google Shape;171;p18"/>
          <p:cNvPicPr preferRelativeResize="0"/>
          <p:nvPr/>
        </p:nvPicPr>
        <p:blipFill>
          <a:blip r:embed="rId4">
            <a:alphaModFix/>
          </a:blip>
          <a:stretch>
            <a:fillRect/>
          </a:stretch>
        </p:blipFill>
        <p:spPr>
          <a:xfrm>
            <a:off x="4376275" y="1677575"/>
            <a:ext cx="2403916" cy="313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Frontend/UI entwickeln</a:t>
            </a:r>
            <a:endParaRPr/>
          </a:p>
          <a:p>
            <a:pPr indent="0" lvl="0" marL="0" rtl="0" algn="l">
              <a:spcBef>
                <a:spcPts val="0"/>
              </a:spcBef>
              <a:spcAft>
                <a:spcPts val="0"/>
              </a:spcAft>
              <a:buNone/>
            </a:pPr>
            <a:r>
              <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sz="1800"/>
              <a:t>verwendete Technologien:</a:t>
            </a:r>
            <a:endParaRPr sz="1800"/>
          </a:p>
          <a:p>
            <a:pPr indent="-342900" lvl="1" marL="914400" rtl="0" algn="l">
              <a:spcBef>
                <a:spcPts val="0"/>
              </a:spcBef>
              <a:spcAft>
                <a:spcPts val="0"/>
              </a:spcAft>
              <a:buSzPts val="1800"/>
              <a:buChar char="○"/>
            </a:pPr>
            <a:r>
              <a:rPr lang="de" sz="1800"/>
              <a:t>Frontend                       -&gt;  Dart/Flutter</a:t>
            </a:r>
            <a:endParaRPr sz="1800"/>
          </a:p>
          <a:p>
            <a:pPr indent="-342900" lvl="1" marL="914400" rtl="0" algn="l">
              <a:spcBef>
                <a:spcPts val="0"/>
              </a:spcBef>
              <a:spcAft>
                <a:spcPts val="0"/>
              </a:spcAft>
              <a:buSzPts val="1800"/>
              <a:buChar char="○"/>
            </a:pPr>
            <a:r>
              <a:rPr lang="de" sz="1800"/>
              <a:t>Kartengenerierung -&gt;  Maptiler.org</a:t>
            </a:r>
            <a:endParaRPr sz="1800"/>
          </a:p>
          <a:p>
            <a:pPr indent="-342900" lvl="1" marL="914400" rtl="0" algn="l">
              <a:spcBef>
                <a:spcPts val="0"/>
              </a:spcBef>
              <a:spcAft>
                <a:spcPts val="0"/>
              </a:spcAft>
              <a:buSzPts val="1800"/>
              <a:buChar char="○"/>
            </a:pPr>
            <a:r>
              <a:rPr lang="de" sz="1800"/>
              <a:t>Fische generieren    -&gt;  Playgroundai.com</a:t>
            </a:r>
            <a:endParaRPr sz="1800"/>
          </a:p>
          <a:p>
            <a:pPr indent="0" lvl="0" marL="914400" rtl="0" algn="l">
              <a:spcBef>
                <a:spcPts val="1200"/>
              </a:spcBef>
              <a:spcAft>
                <a:spcPts val="0"/>
              </a:spcAft>
              <a:buNone/>
            </a:pPr>
            <a:r>
              <a:t/>
            </a:r>
            <a:endParaRPr sz="1800"/>
          </a:p>
          <a:p>
            <a:pPr indent="0" lvl="0" marL="914400" rtl="0" algn="l">
              <a:spcBef>
                <a:spcPts val="1200"/>
              </a:spcBef>
              <a:spcAft>
                <a:spcPts val="1200"/>
              </a:spcAft>
              <a:buNone/>
            </a:pPr>
            <a:r>
              <a:t/>
            </a:r>
            <a:endParaRPr sz="1800"/>
          </a:p>
        </p:txBody>
      </p:sp>
      <p:pic>
        <p:nvPicPr>
          <p:cNvPr id="178" name="Google Shape;178;p19"/>
          <p:cNvPicPr preferRelativeResize="0"/>
          <p:nvPr/>
        </p:nvPicPr>
        <p:blipFill>
          <a:blip r:embed="rId3">
            <a:alphaModFix/>
          </a:blip>
          <a:stretch>
            <a:fillRect/>
          </a:stretch>
        </p:blipFill>
        <p:spPr>
          <a:xfrm>
            <a:off x="7693575" y="139250"/>
            <a:ext cx="1298100" cy="1298100"/>
          </a:xfrm>
          <a:prstGeom prst="rect">
            <a:avLst/>
          </a:prstGeom>
          <a:noFill/>
          <a:ln>
            <a:noFill/>
          </a:ln>
        </p:spPr>
      </p:pic>
      <p:pic>
        <p:nvPicPr>
          <p:cNvPr id="179" name="Google Shape;179;p19"/>
          <p:cNvPicPr preferRelativeResize="0"/>
          <p:nvPr/>
        </p:nvPicPr>
        <p:blipFill>
          <a:blip r:embed="rId4">
            <a:alphaModFix/>
          </a:blip>
          <a:stretch>
            <a:fillRect/>
          </a:stretch>
        </p:blipFill>
        <p:spPr>
          <a:xfrm>
            <a:off x="75850" y="3600625"/>
            <a:ext cx="1377050" cy="1377050"/>
          </a:xfrm>
          <a:prstGeom prst="rect">
            <a:avLst/>
          </a:prstGeom>
          <a:noFill/>
          <a:ln>
            <a:noFill/>
          </a:ln>
        </p:spPr>
      </p:pic>
      <p:pic>
        <p:nvPicPr>
          <p:cNvPr id="180" name="Google Shape;180;p19"/>
          <p:cNvPicPr preferRelativeResize="0"/>
          <p:nvPr/>
        </p:nvPicPr>
        <p:blipFill>
          <a:blip r:embed="rId5">
            <a:alphaModFix/>
          </a:blip>
          <a:stretch>
            <a:fillRect/>
          </a:stretch>
        </p:blipFill>
        <p:spPr>
          <a:xfrm>
            <a:off x="7614625" y="3600625"/>
            <a:ext cx="1377050" cy="137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Frontend/UI entwickeln </a:t>
            </a:r>
            <a:endParaRPr/>
          </a:p>
          <a:p>
            <a:pPr indent="0" lvl="0" marL="0" rtl="0" algn="l">
              <a:spcBef>
                <a:spcPts val="0"/>
              </a:spcBef>
              <a:spcAft>
                <a:spcPts val="0"/>
              </a:spcAft>
              <a:buNone/>
            </a:pPr>
            <a:r>
              <a:rPr lang="de" sz="1600"/>
              <a:t>( Konzeptumsetzung: Übersichtlichkeit )</a:t>
            </a:r>
            <a:endParaRPr sz="1600"/>
          </a:p>
        </p:txBody>
      </p:sp>
      <p:sp>
        <p:nvSpPr>
          <p:cNvPr id="186" name="Google Shape;186;p20"/>
          <p:cNvSpPr txBox="1"/>
          <p:nvPr>
            <p:ph idx="1" type="body"/>
          </p:nvPr>
        </p:nvSpPr>
        <p:spPr>
          <a:xfrm>
            <a:off x="1297500" y="1307850"/>
            <a:ext cx="4863600" cy="3835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de" sz="1000"/>
              <a:t>Layout so gewählt, dass Karte den größtmöglichen Platz einnehmen kann</a:t>
            </a:r>
            <a:endParaRPr sz="1000"/>
          </a:p>
          <a:p>
            <a:pPr indent="-292100" lvl="1" marL="914400" rtl="0" algn="l">
              <a:spcBef>
                <a:spcPts val="0"/>
              </a:spcBef>
              <a:spcAft>
                <a:spcPts val="0"/>
              </a:spcAft>
              <a:buSzPts val="1000"/>
              <a:buChar char="○"/>
            </a:pPr>
            <a:r>
              <a:rPr lang="de" sz="1000"/>
              <a:t>je größer die Karte, desto übersichtlicher die Darstellung der PoI´s</a:t>
            </a:r>
            <a:endParaRPr sz="1000"/>
          </a:p>
          <a:p>
            <a:pPr indent="-292100" lvl="1" marL="914400" rtl="0" algn="l">
              <a:spcBef>
                <a:spcPts val="0"/>
              </a:spcBef>
              <a:spcAft>
                <a:spcPts val="0"/>
              </a:spcAft>
              <a:buSzPts val="1000"/>
              <a:buChar char="○"/>
            </a:pPr>
            <a:r>
              <a:rPr lang="de" sz="1000"/>
              <a:t>je nach Zoomstufe können viele PoI´s auf Karte erscheinen -&gt; große Karte = viele PoI´s gleichzeitig darstellbar</a:t>
            </a:r>
            <a:endParaRPr sz="1000"/>
          </a:p>
          <a:p>
            <a:pPr indent="-292100" lvl="1" marL="914400" rtl="0" algn="l">
              <a:spcBef>
                <a:spcPts val="0"/>
              </a:spcBef>
              <a:spcAft>
                <a:spcPts val="0"/>
              </a:spcAft>
              <a:buSzPts val="1000"/>
              <a:buChar char="○"/>
            </a:pPr>
            <a:r>
              <a:rPr lang="de" sz="1000"/>
              <a:t>Entscheidung für geteiltes Layout Karte / Buttons, da einfacher und schneller zu implementieren -&gt; mit mehr Zeit auch Layout vorstellbar mit Karte, welche kompletten Bildschirm einnimmt und Buttons als zusätzlicher Layer eingeblendet werden können</a:t>
            </a:r>
            <a:endParaRPr sz="1000"/>
          </a:p>
          <a:p>
            <a:pPr indent="-292100" lvl="0" marL="457200" rtl="0" algn="l">
              <a:spcBef>
                <a:spcPts val="0"/>
              </a:spcBef>
              <a:spcAft>
                <a:spcPts val="0"/>
              </a:spcAft>
              <a:buSzPts val="1000"/>
              <a:buChar char="●"/>
            </a:pPr>
            <a:r>
              <a:rPr lang="de" sz="1000"/>
              <a:t>Zoombuttons zur einfachen Bedienung</a:t>
            </a:r>
            <a:endParaRPr sz="1000"/>
          </a:p>
          <a:p>
            <a:pPr indent="-292100" lvl="1" marL="914400" rtl="0" algn="l">
              <a:spcBef>
                <a:spcPts val="0"/>
              </a:spcBef>
              <a:spcAft>
                <a:spcPts val="0"/>
              </a:spcAft>
              <a:buSzPts val="1000"/>
              <a:buChar char="○"/>
            </a:pPr>
            <a:r>
              <a:rPr lang="de" sz="1000"/>
              <a:t>Einstellung der Zoomstufen über direkte Karteninteraktion nicht konsequent möglich ( z.B. IOS reagiert anders als Android, nur reinzoomen aber kein rauszoomen möglich )</a:t>
            </a:r>
            <a:endParaRPr sz="1000"/>
          </a:p>
          <a:p>
            <a:pPr indent="-292100" lvl="1" marL="914400" rtl="0" algn="l">
              <a:spcBef>
                <a:spcPts val="0"/>
              </a:spcBef>
              <a:spcAft>
                <a:spcPts val="0"/>
              </a:spcAft>
              <a:buSzPts val="1000"/>
              <a:buChar char="○"/>
            </a:pPr>
            <a:r>
              <a:rPr lang="de" sz="1000"/>
              <a:t>ermöglichen plattformübergreifend konsequente Zoomumsetzung</a:t>
            </a:r>
            <a:endParaRPr sz="1000"/>
          </a:p>
          <a:p>
            <a:pPr indent="-292100" lvl="0" marL="457200" rtl="0" algn="l">
              <a:spcBef>
                <a:spcPts val="0"/>
              </a:spcBef>
              <a:spcAft>
                <a:spcPts val="0"/>
              </a:spcAft>
              <a:buSzPts val="1000"/>
              <a:buChar char="●"/>
            </a:pPr>
            <a:r>
              <a:rPr lang="de" sz="1000"/>
              <a:t>Dropdownbuttons als aufgeräumtes Layout</a:t>
            </a:r>
            <a:endParaRPr sz="1000"/>
          </a:p>
          <a:p>
            <a:pPr indent="-292100" lvl="1" marL="914400" rtl="0" algn="l">
              <a:spcBef>
                <a:spcPts val="0"/>
              </a:spcBef>
              <a:spcAft>
                <a:spcPts val="0"/>
              </a:spcAft>
              <a:buSzPts val="1000"/>
              <a:buChar char="○"/>
            </a:pPr>
            <a:r>
              <a:rPr lang="de" sz="1000"/>
              <a:t>in erster Iteration nur einfache Buttons</a:t>
            </a:r>
            <a:endParaRPr sz="1000"/>
          </a:p>
          <a:p>
            <a:pPr indent="-292100" lvl="1" marL="914400" rtl="0" algn="l">
              <a:spcBef>
                <a:spcPts val="0"/>
              </a:spcBef>
              <a:spcAft>
                <a:spcPts val="0"/>
              </a:spcAft>
              <a:buSzPts val="1000"/>
              <a:buChar char="○"/>
            </a:pPr>
            <a:r>
              <a:rPr lang="de" sz="1000"/>
              <a:t>Anzahl an Auswahlmöglichkeiten für PoI´s gestiegen -&gt; Wechsel auf Dropdownbuttons zur übersichtilchen Darstellung</a:t>
            </a:r>
            <a:endParaRPr sz="1000"/>
          </a:p>
          <a:p>
            <a:pPr indent="0" lvl="0" marL="457200" rtl="0" algn="l">
              <a:spcBef>
                <a:spcPts val="1200"/>
              </a:spcBef>
              <a:spcAft>
                <a:spcPts val="1200"/>
              </a:spcAft>
              <a:buNone/>
            </a:pPr>
            <a:r>
              <a:t/>
            </a:r>
            <a:endParaRPr sz="1000"/>
          </a:p>
        </p:txBody>
      </p:sp>
      <p:pic>
        <p:nvPicPr>
          <p:cNvPr id="187" name="Google Shape;187;p20"/>
          <p:cNvPicPr preferRelativeResize="0"/>
          <p:nvPr/>
        </p:nvPicPr>
        <p:blipFill>
          <a:blip r:embed="rId3">
            <a:alphaModFix/>
          </a:blip>
          <a:stretch>
            <a:fillRect/>
          </a:stretch>
        </p:blipFill>
        <p:spPr>
          <a:xfrm>
            <a:off x="6301751" y="152638"/>
            <a:ext cx="2291050" cy="4838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Frontend/UI entwickeln</a:t>
            </a:r>
            <a:endParaRPr/>
          </a:p>
          <a:p>
            <a:pPr indent="0" lvl="0" marL="0" rtl="0" algn="l">
              <a:spcBef>
                <a:spcPts val="0"/>
              </a:spcBef>
              <a:spcAft>
                <a:spcPts val="0"/>
              </a:spcAft>
              <a:buNone/>
            </a:pPr>
            <a:r>
              <a:rPr lang="de" sz="1750"/>
              <a:t>( Konzeptumsetzung: Clustering ) </a:t>
            </a:r>
            <a:endParaRPr sz="1750"/>
          </a:p>
        </p:txBody>
      </p:sp>
      <p:sp>
        <p:nvSpPr>
          <p:cNvPr id="193" name="Google Shape;193;p21"/>
          <p:cNvSpPr txBox="1"/>
          <p:nvPr>
            <p:ph idx="1" type="body"/>
          </p:nvPr>
        </p:nvSpPr>
        <p:spPr>
          <a:xfrm>
            <a:off x="1297500" y="1255625"/>
            <a:ext cx="7038900" cy="3888000"/>
          </a:xfrm>
          <a:prstGeom prst="rect">
            <a:avLst/>
          </a:prstGeom>
        </p:spPr>
        <p:txBody>
          <a:bodyPr anchorCtr="0" anchor="t" bIns="91425" lIns="91425" spcFirstLastPara="1" rIns="91425" wrap="square" tIns="91425">
            <a:normAutofit lnSpcReduction="20000"/>
          </a:bodyPr>
          <a:lstStyle/>
          <a:p>
            <a:pPr indent="-292100" lvl="0" marL="457200" rtl="0" algn="l">
              <a:spcBef>
                <a:spcPts val="0"/>
              </a:spcBef>
              <a:spcAft>
                <a:spcPts val="0"/>
              </a:spcAft>
              <a:buSzPts val="1000"/>
              <a:buChar char="●"/>
            </a:pPr>
            <a:r>
              <a:rPr lang="de" sz="1000"/>
              <a:t>Zusammenfassung von PoI´s über Zoomstufen</a:t>
            </a:r>
            <a:endParaRPr sz="1000"/>
          </a:p>
          <a:p>
            <a:pPr indent="-292100" lvl="1" marL="914400" rtl="0" algn="l">
              <a:spcBef>
                <a:spcPts val="0"/>
              </a:spcBef>
              <a:spcAft>
                <a:spcPts val="0"/>
              </a:spcAft>
              <a:buSzPts val="1000"/>
              <a:buChar char="○"/>
            </a:pPr>
            <a:r>
              <a:rPr lang="de" sz="1000"/>
              <a:t>bringt Übersichtlichkeit bei vielen Poi´s</a:t>
            </a:r>
            <a:endParaRPr sz="1000"/>
          </a:p>
          <a:p>
            <a:pPr indent="-292100" lvl="1" marL="914400" rtl="0" algn="l">
              <a:spcBef>
                <a:spcPts val="0"/>
              </a:spcBef>
              <a:spcAft>
                <a:spcPts val="0"/>
              </a:spcAft>
              <a:buSzPts val="1000"/>
              <a:buChar char="○"/>
            </a:pPr>
            <a:r>
              <a:rPr lang="de" sz="1000"/>
              <a:t>-&gt; weit herausgezoomt wenige PoI´s  für guten Überblick </a:t>
            </a:r>
            <a:endParaRPr sz="1000"/>
          </a:p>
          <a:p>
            <a:pPr indent="-292100" lvl="2" marL="1371600" rtl="0" algn="l">
              <a:spcBef>
                <a:spcPts val="0"/>
              </a:spcBef>
              <a:spcAft>
                <a:spcPts val="0"/>
              </a:spcAft>
              <a:buSzPts val="1000"/>
              <a:buChar char="■"/>
            </a:pPr>
            <a:r>
              <a:rPr lang="de" sz="1000"/>
              <a:t>PoI´s größer skaliert</a:t>
            </a:r>
            <a:endParaRPr sz="1000"/>
          </a:p>
          <a:p>
            <a:pPr indent="-292100" lvl="1" marL="914400" rtl="0" algn="l">
              <a:spcBef>
                <a:spcPts val="0"/>
              </a:spcBef>
              <a:spcAft>
                <a:spcPts val="0"/>
              </a:spcAft>
              <a:buSzPts val="1000"/>
              <a:buChar char="○"/>
            </a:pPr>
            <a:r>
              <a:rPr lang="de" sz="1000"/>
              <a:t>-&gt; heranzoomen spaltet PoI´s in genauere Ergebnisse auf</a:t>
            </a:r>
            <a:endParaRPr sz="1000"/>
          </a:p>
          <a:p>
            <a:pPr indent="-292100" lvl="0" marL="457200" rtl="0" algn="l">
              <a:spcBef>
                <a:spcPts val="0"/>
              </a:spcBef>
              <a:spcAft>
                <a:spcPts val="0"/>
              </a:spcAft>
              <a:buSzPts val="1000"/>
              <a:buChar char="●"/>
            </a:pPr>
            <a:r>
              <a:rPr lang="de" sz="1000"/>
              <a:t>Auswahl der PoI´s über Dropdownbuttons:</a:t>
            </a:r>
            <a:endParaRPr sz="1000"/>
          </a:p>
          <a:p>
            <a:pPr indent="-292100" lvl="1" marL="914400" rtl="0" algn="l">
              <a:spcBef>
                <a:spcPts val="0"/>
              </a:spcBef>
              <a:spcAft>
                <a:spcPts val="0"/>
              </a:spcAft>
              <a:buSzPts val="1000"/>
              <a:buChar char="○"/>
            </a:pPr>
            <a:r>
              <a:rPr lang="de" sz="1000"/>
              <a:t>Ort / Tag / Qualität</a:t>
            </a:r>
            <a:endParaRPr sz="1000"/>
          </a:p>
          <a:p>
            <a:pPr indent="-292100" lvl="1" marL="914400" rtl="0" algn="l">
              <a:spcBef>
                <a:spcPts val="0"/>
              </a:spcBef>
              <a:spcAft>
                <a:spcPts val="0"/>
              </a:spcAft>
              <a:buSzPts val="1000"/>
              <a:buChar char="○"/>
            </a:pPr>
            <a:r>
              <a:rPr lang="de" sz="1000"/>
              <a:t>gibt Nutzer die Möglichkeit, auf eigene Vorstellungen angepasste Ergebnisse zu bekommen</a:t>
            </a:r>
            <a:endParaRPr sz="1000"/>
          </a:p>
          <a:p>
            <a:pPr indent="-292100" lvl="0" marL="457200" rtl="0" algn="l">
              <a:spcBef>
                <a:spcPts val="0"/>
              </a:spcBef>
              <a:spcAft>
                <a:spcPts val="0"/>
              </a:spcAft>
              <a:buSzPts val="1000"/>
              <a:buChar char="●"/>
            </a:pPr>
            <a:r>
              <a:rPr lang="de" sz="1000"/>
              <a:t>PoI´s kommen  in 100er Paketen via CSV -&gt; zu viele Punkte zum anzeigen </a:t>
            </a:r>
            <a:endParaRPr sz="1000"/>
          </a:p>
          <a:p>
            <a:pPr indent="-292100" lvl="1" marL="914400" rtl="0" algn="l">
              <a:spcBef>
                <a:spcPts val="0"/>
              </a:spcBef>
              <a:spcAft>
                <a:spcPts val="0"/>
              </a:spcAft>
              <a:buSzPts val="1000"/>
              <a:buChar char="○"/>
            </a:pPr>
            <a:r>
              <a:rPr lang="de" sz="1000"/>
              <a:t>pro Messung ca. 100 Datenpunkte -&gt; werden durch Medianberechnung der Lat/Lng auf einen Punkt reduziert</a:t>
            </a:r>
            <a:endParaRPr sz="1000"/>
          </a:p>
          <a:p>
            <a:pPr indent="-292100" lvl="1" marL="914400" rtl="0" algn="l">
              <a:spcBef>
                <a:spcPts val="0"/>
              </a:spcBef>
              <a:spcAft>
                <a:spcPts val="0"/>
              </a:spcAft>
              <a:buSzPts val="1000"/>
              <a:buChar char="○"/>
            </a:pPr>
            <a:r>
              <a:rPr lang="de" sz="1000"/>
              <a:t>Qualität der Punkte wird durch Durchschnittsberechnung des Sauerstoffwertes ermittelt</a:t>
            </a:r>
            <a:endParaRPr sz="1000"/>
          </a:p>
          <a:p>
            <a:pPr indent="-292100" lvl="0" marL="457200" rtl="0" algn="l">
              <a:spcBef>
                <a:spcPts val="0"/>
              </a:spcBef>
              <a:spcAft>
                <a:spcPts val="0"/>
              </a:spcAft>
              <a:buSzPts val="1000"/>
              <a:buChar char="●"/>
            </a:pPr>
            <a:r>
              <a:rPr lang="de" sz="1000"/>
              <a:t>entstandener Fehler bei Implementierung:</a:t>
            </a:r>
            <a:endParaRPr sz="1000"/>
          </a:p>
          <a:p>
            <a:pPr indent="-292100" lvl="1" marL="914400" rtl="0" algn="l">
              <a:spcBef>
                <a:spcPts val="0"/>
              </a:spcBef>
              <a:spcAft>
                <a:spcPts val="0"/>
              </a:spcAft>
              <a:buSzPts val="1000"/>
              <a:buChar char="○"/>
            </a:pPr>
            <a:r>
              <a:rPr lang="de" sz="1000"/>
              <a:t>Qualität ist Auswahlmöglichkeit für PoI´s</a:t>
            </a:r>
            <a:endParaRPr sz="1000"/>
          </a:p>
          <a:p>
            <a:pPr indent="-292100" lvl="1" marL="914400" rtl="0" algn="l">
              <a:spcBef>
                <a:spcPts val="0"/>
              </a:spcBef>
              <a:spcAft>
                <a:spcPts val="0"/>
              </a:spcAft>
              <a:buSzPts val="1000"/>
              <a:buChar char="○"/>
            </a:pPr>
            <a:r>
              <a:rPr lang="de" sz="1000"/>
              <a:t>Qualität der PoI´s wird pro PoI berechnet</a:t>
            </a:r>
            <a:endParaRPr sz="1000"/>
          </a:p>
          <a:p>
            <a:pPr indent="-292100" lvl="1" marL="914400" rtl="0" algn="l">
              <a:spcBef>
                <a:spcPts val="0"/>
              </a:spcBef>
              <a:spcAft>
                <a:spcPts val="0"/>
              </a:spcAft>
              <a:buSzPts val="1000"/>
              <a:buChar char="○"/>
            </a:pPr>
            <a:r>
              <a:rPr lang="de" sz="1000"/>
              <a:t>Qualitäten werden nach dieser Auswahl gruppiert und angezeigt -&gt; daraus resultierender Fehler: angenommen, in einer Messung gibt es sowohl schlechte als auch gute Messergebnisse zur Wasserqualität, so können diese separat gefiltert und angezeigt werden, so dass zur selben Zeit am selben Ort eine gute wie auch schlechte Wasserqualität angezeigt werden kann</a:t>
            </a:r>
            <a:endParaRPr sz="1000"/>
          </a:p>
          <a:p>
            <a:pPr indent="-292100" lvl="1" marL="914400" rtl="0" algn="l">
              <a:spcBef>
                <a:spcPts val="0"/>
              </a:spcBef>
              <a:spcAft>
                <a:spcPts val="0"/>
              </a:spcAft>
              <a:buSzPts val="1000"/>
              <a:buChar char="○"/>
            </a:pPr>
            <a:r>
              <a:rPr lang="de" sz="1000"/>
              <a:t>Lösungsmöglichkeit: Berechnung für komplette Messung zur Qualitätsermittlung einführen und diese vorfiltern, sobald eine Qualität ausgewählt wird -&gt; nur noch PoI´s anzeigen die aus entsprechender Messung mit gewünschter Qualität stammen</a:t>
            </a:r>
            <a:endParaRPr sz="1000"/>
          </a:p>
          <a:p>
            <a:pPr indent="0" lvl="0" marL="457200" rtl="0" algn="l">
              <a:spcBef>
                <a:spcPts val="1200"/>
              </a:spcBef>
              <a:spcAft>
                <a:spcPts val="1200"/>
              </a:spcAft>
              <a:buNone/>
            </a:pPr>
            <a:r>
              <a:t/>
            </a:r>
            <a:endParaRPr sz="1800"/>
          </a:p>
        </p:txBody>
      </p:sp>
      <p:pic>
        <p:nvPicPr>
          <p:cNvPr id="194" name="Google Shape;194;p21"/>
          <p:cNvPicPr preferRelativeResize="0"/>
          <p:nvPr/>
        </p:nvPicPr>
        <p:blipFill>
          <a:blip r:embed="rId3">
            <a:alphaModFix/>
          </a:blip>
          <a:stretch>
            <a:fillRect/>
          </a:stretch>
        </p:blipFill>
        <p:spPr>
          <a:xfrm>
            <a:off x="7430075" y="111363"/>
            <a:ext cx="1639975" cy="2106024"/>
          </a:xfrm>
          <a:prstGeom prst="rect">
            <a:avLst/>
          </a:prstGeom>
          <a:noFill/>
          <a:ln>
            <a:noFill/>
          </a:ln>
        </p:spPr>
      </p:pic>
      <p:pic>
        <p:nvPicPr>
          <p:cNvPr id="195" name="Google Shape;195;p21"/>
          <p:cNvPicPr preferRelativeResize="0"/>
          <p:nvPr/>
        </p:nvPicPr>
        <p:blipFill rotWithShape="1">
          <a:blip r:embed="rId4">
            <a:alphaModFix/>
          </a:blip>
          <a:srcRect b="0" l="0" r="0" t="0"/>
          <a:stretch/>
        </p:blipFill>
        <p:spPr>
          <a:xfrm>
            <a:off x="5521825" y="129525"/>
            <a:ext cx="1639975" cy="20696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