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0" r:id="rId2"/>
  </p:sldIdLst>
  <p:sldSz cx="41148000" cy="320040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72" userDrawn="1">
          <p15:clr>
            <a:srgbClr val="A4A3A4"/>
          </p15:clr>
        </p15:guide>
        <p15:guide id="2" pos="12960" userDrawn="1">
          <p15:clr>
            <a:srgbClr val="A4A3A4"/>
          </p15:clr>
        </p15:guide>
        <p15:guide id="3" orient="horz" pos="3552" userDrawn="1">
          <p15:clr>
            <a:srgbClr val="A4A3A4"/>
          </p15:clr>
        </p15:guide>
        <p15:guide id="4" orient="horz" pos="2832" userDrawn="1">
          <p15:clr>
            <a:srgbClr val="A4A3A4"/>
          </p15:clr>
        </p15:guide>
        <p15:guide id="5" orient="horz" pos="864" userDrawn="1">
          <p15:clr>
            <a:srgbClr val="A4A3A4"/>
          </p15:clr>
        </p15:guide>
        <p15:guide id="6" orient="horz" pos="19296" userDrawn="1">
          <p15:clr>
            <a:srgbClr val="A4A3A4"/>
          </p15:clr>
        </p15:guide>
        <p15:guide id="7" pos="864" userDrawn="1">
          <p15:clr>
            <a:srgbClr val="A4A3A4"/>
          </p15:clr>
        </p15:guide>
        <p15:guide id="8" pos="9216" userDrawn="1">
          <p15:clr>
            <a:srgbClr val="A4A3A4"/>
          </p15:clr>
        </p15:guide>
        <p15:guide id="9" pos="8328" userDrawn="1">
          <p15:clr>
            <a:srgbClr val="A4A3A4"/>
          </p15:clr>
        </p15:guide>
        <p15:guide id="10" pos="16704" userDrawn="1">
          <p15:clr>
            <a:srgbClr val="A4A3A4"/>
          </p15:clr>
        </p15:guide>
        <p15:guide id="11" pos="17568" userDrawn="1">
          <p15:clr>
            <a:srgbClr val="A4A3A4"/>
          </p15:clr>
        </p15:guide>
        <p15:guide id="12" pos="25056" userDrawn="1">
          <p15:clr>
            <a:srgbClr val="A4A3A4"/>
          </p15:clr>
        </p15:guide>
        <p15:guide id="13" orient="horz" pos="10080" userDrawn="1">
          <p15:clr>
            <a:srgbClr val="A4A3A4"/>
          </p15:clr>
        </p15:guide>
        <p15:guide id="14" orient="horz" pos="196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1E2"/>
    <a:srgbClr val="F1EFF7"/>
    <a:srgbClr val="0070C1"/>
    <a:srgbClr val="000F7E"/>
    <a:srgbClr val="1D75AF"/>
    <a:srgbClr val="292D78"/>
    <a:srgbClr val="4B89DA"/>
    <a:srgbClr val="0D1B74"/>
    <a:srgbClr val="0E1132"/>
    <a:srgbClr val="E3A63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6367" autoAdjust="0"/>
  </p:normalViewPr>
  <p:slideViewPr>
    <p:cSldViewPr snapToGrid="0" snapToObjects="1">
      <p:cViewPr>
        <p:scale>
          <a:sx n="39" d="100"/>
          <a:sy n="39" d="100"/>
        </p:scale>
        <p:origin x="4716" y="30"/>
      </p:cViewPr>
      <p:guideLst>
        <p:guide orient="horz" pos="19872"/>
        <p:guide pos="12960"/>
        <p:guide orient="horz" pos="3552"/>
        <p:guide orient="horz" pos="2832"/>
        <p:guide orient="horz" pos="864"/>
        <p:guide orient="horz" pos="19296"/>
        <p:guide pos="864"/>
        <p:guide pos="9216"/>
        <p:guide pos="8328"/>
        <p:guide pos="16704"/>
        <p:guide pos="17568"/>
        <p:guide pos="25056"/>
        <p:guide orient="horz" pos="10080"/>
        <p:guide orient="horz" pos="196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panose="020B0604020202020204" pitchFamily="34" charset="0"/>
              </a:defRPr>
            </a:lvl1pPr>
          </a:lstStyle>
          <a:p>
            <a:fld id="{C64D7CA3-7008-7349-8B55-6C7D24D241FF}" type="datetimeFigureOut">
              <a:rPr lang="en-US" smtClean="0"/>
              <a:pPr/>
              <a:t>7/3/2023</a:t>
            </a:fld>
            <a:endParaRPr lang="en-US" dirty="0"/>
          </a:p>
        </p:txBody>
      </p:sp>
      <p:sp>
        <p:nvSpPr>
          <p:cNvPr id="4" name="Slide Image Placeholder 3"/>
          <p:cNvSpPr>
            <a:spLocks noGrp="1" noRot="1" noChangeAspect="1"/>
          </p:cNvSpPr>
          <p:nvPr>
            <p:ph type="sldImg" idx="2"/>
          </p:nvPr>
        </p:nvSpPr>
        <p:spPr>
          <a:xfrm>
            <a:off x="1223963" y="685800"/>
            <a:ext cx="44100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B85F00F-E729-F041-A446-F7796B903D27}" type="slidenum">
              <a:rPr lang="en-US" smtClean="0"/>
              <a:pPr/>
              <a:t>‹#›</a:t>
            </a:fld>
            <a:endParaRPr lang="en-US" dirty="0"/>
          </a:p>
        </p:txBody>
      </p:sp>
    </p:spTree>
    <p:extLst>
      <p:ext uri="{BB962C8B-B14F-4D97-AF65-F5344CB8AC3E}">
        <p14:creationId xmlns:p14="http://schemas.microsoft.com/office/powerpoint/2010/main" val="1529025436"/>
      </p:ext>
    </p:extLst>
  </p:cSld>
  <p:clrMap bg1="lt1" tx1="dk1" bg2="lt2" tx2="dk2" accent1="accent1" accent2="accent2" accent3="accent3" accent4="accent4" accent5="accent5" accent6="accent6" hlink="hlink" folHlink="folHlink"/>
  <p:notesStyle>
    <a:lvl1pPr marL="0" algn="l" defTabSz="2090044" rtl="0" eaLnBrk="1" latinLnBrk="0" hangingPunct="1">
      <a:defRPr sz="5500" b="0" i="0" kern="1200">
        <a:solidFill>
          <a:schemeClr val="tx1"/>
        </a:solidFill>
        <a:latin typeface="Arial" panose="020B0604020202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5F00F-E729-F041-A446-F7796B903D27}" type="slidenum">
              <a:rPr lang="en-US" smtClean="0"/>
              <a:t>1</a:t>
            </a:fld>
            <a:endParaRPr lang="en-US"/>
          </a:p>
        </p:txBody>
      </p:sp>
    </p:spTree>
    <p:extLst>
      <p:ext uri="{BB962C8B-B14F-4D97-AF65-F5344CB8AC3E}">
        <p14:creationId xmlns:p14="http://schemas.microsoft.com/office/powerpoint/2010/main" val="149126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62316F-6342-8C4E-ADCB-0BD41831ABF6}"/>
              </a:ext>
            </a:extLst>
          </p:cNvPr>
          <p:cNvSpPr/>
          <p:nvPr userDrawn="1"/>
        </p:nvSpPr>
        <p:spPr>
          <a:xfrm>
            <a:off x="0" y="30175200"/>
            <a:ext cx="41148000" cy="1828800"/>
          </a:xfrm>
          <a:prstGeom prst="rect">
            <a:avLst/>
          </a:prstGeom>
          <a:solidFill>
            <a:srgbClr val="000F7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a:extLst>
              <a:ext uri="{FF2B5EF4-FFF2-40B4-BE49-F238E27FC236}">
                <a16:creationId xmlns:a16="http://schemas.microsoft.com/office/drawing/2014/main" id="{EABF9324-7FE6-DF47-95BF-B8FE0D26E9DB}"/>
              </a:ext>
            </a:extLst>
          </p:cNvPr>
          <p:cNvPicPr>
            <a:picLocks noChangeAspect="1"/>
          </p:cNvPicPr>
          <p:nvPr userDrawn="1"/>
        </p:nvPicPr>
        <p:blipFill>
          <a:blip r:embed="rId2"/>
          <a:stretch>
            <a:fillRect/>
          </a:stretch>
        </p:blipFill>
        <p:spPr>
          <a:xfrm>
            <a:off x="1170432" y="30391767"/>
            <a:ext cx="4457700" cy="1371600"/>
          </a:xfrm>
          <a:prstGeom prst="rect">
            <a:avLst/>
          </a:prstGeom>
        </p:spPr>
      </p:pic>
      <p:pic>
        <p:nvPicPr>
          <p:cNvPr id="9" name="Picture 8">
            <a:extLst>
              <a:ext uri="{FF2B5EF4-FFF2-40B4-BE49-F238E27FC236}">
                <a16:creationId xmlns:a16="http://schemas.microsoft.com/office/drawing/2014/main" id="{7C8FAA73-A168-F34C-9243-979EB8C420B6}"/>
              </a:ext>
            </a:extLst>
          </p:cNvPr>
          <p:cNvPicPr>
            <a:picLocks noChangeAspect="1"/>
          </p:cNvPicPr>
          <p:nvPr userDrawn="1"/>
        </p:nvPicPr>
        <p:blipFill>
          <a:blip r:embed="rId3"/>
          <a:stretch>
            <a:fillRect/>
          </a:stretch>
        </p:blipFill>
        <p:spPr>
          <a:xfrm>
            <a:off x="6168904" y="30344046"/>
            <a:ext cx="3249200" cy="1491978"/>
          </a:xfrm>
          <a:prstGeom prst="rect">
            <a:avLst/>
          </a:prstGeom>
        </p:spPr>
      </p:pic>
      <p:sp>
        <p:nvSpPr>
          <p:cNvPr id="10" name="TextBox 9">
            <a:extLst>
              <a:ext uri="{FF2B5EF4-FFF2-40B4-BE49-F238E27FC236}">
                <a16:creationId xmlns:a16="http://schemas.microsoft.com/office/drawing/2014/main" id="{AD7A0E4C-B04D-274F-B644-CE9BF827AD6D}"/>
              </a:ext>
            </a:extLst>
          </p:cNvPr>
          <p:cNvSpPr txBox="1"/>
          <p:nvPr userDrawn="1"/>
        </p:nvSpPr>
        <p:spPr>
          <a:xfrm>
            <a:off x="10208757" y="30944294"/>
            <a:ext cx="8843285" cy="276998"/>
          </a:xfrm>
          <a:prstGeom prst="rect">
            <a:avLst/>
          </a:prstGeom>
          <a:noFill/>
        </p:spPr>
        <p:txBody>
          <a:bodyPr wrap="square" lIns="0" tIns="0" rIns="0" bIns="0" rtlCol="0">
            <a:spAutoFit/>
          </a:bodyPr>
          <a:lstStyle/>
          <a:p>
            <a:r>
              <a:rPr lang="en-US" sz="1800" dirty="0">
                <a:solidFill>
                  <a:schemeClr val="bg1"/>
                </a:solidFill>
                <a:latin typeface="Arial" panose="020B0604020202020204" pitchFamily="34" charset="0"/>
                <a:cs typeface="Arial" panose="020B0604020202020204" pitchFamily="34" charset="0"/>
              </a:rPr>
              <a:t>Managed by Triad National Security, LLC, for the U.S. Department of Energy’s NNSA.</a:t>
            </a:r>
          </a:p>
        </p:txBody>
      </p:sp>
    </p:spTree>
    <p:extLst>
      <p:ext uri="{BB962C8B-B14F-4D97-AF65-F5344CB8AC3E}">
        <p14:creationId xmlns:p14="http://schemas.microsoft.com/office/powerpoint/2010/main" val="217450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57400" y="1281644"/>
            <a:ext cx="37033200" cy="5334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057400" y="7467602"/>
            <a:ext cx="37033200" cy="2112116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7/3/2023</a:t>
            </a:fld>
            <a:endParaRPr lang="en-US"/>
          </a:p>
        </p:txBody>
      </p:sp>
      <p:sp>
        <p:nvSpPr>
          <p:cNvPr id="5" name="Footer Placeholder 4"/>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6" name="Slide Number Placeholder 5"/>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4967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832300" y="1281646"/>
            <a:ext cx="9258300" cy="2730711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057400" y="1281646"/>
            <a:ext cx="27089100" cy="2730711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7/3/2023</a:t>
            </a:fld>
            <a:endParaRPr lang="en-US"/>
          </a:p>
        </p:txBody>
      </p:sp>
      <p:sp>
        <p:nvSpPr>
          <p:cNvPr id="5" name="Footer Placeholder 4"/>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6" name="Slide Number Placeholder 5"/>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3278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1281644"/>
            <a:ext cx="37033200" cy="5334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057400" y="7467602"/>
            <a:ext cx="37033200" cy="2112116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7/3/2023</a:t>
            </a:fld>
            <a:endParaRPr lang="en-US"/>
          </a:p>
        </p:txBody>
      </p:sp>
      <p:sp>
        <p:nvSpPr>
          <p:cNvPr id="5" name="Footer Placeholder 4"/>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6" name="Slide Number Placeholder 5"/>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78137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09" y="20565536"/>
            <a:ext cx="34975800" cy="6356350"/>
          </a:xfrm>
          <a:prstGeom prst="rect">
            <a:avLst/>
          </a:prstGeo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3250409" y="13564663"/>
            <a:ext cx="34975800" cy="7000873"/>
          </a:xfrm>
          <a:prstGeom prst="rect">
            <a:avLst/>
          </a:prstGeo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7/3/2023</a:t>
            </a:fld>
            <a:endParaRPr lang="en-US"/>
          </a:p>
        </p:txBody>
      </p:sp>
      <p:sp>
        <p:nvSpPr>
          <p:cNvPr id="5" name="Footer Placeholder 4"/>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6" name="Slide Number Placeholder 5"/>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45882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1281644"/>
            <a:ext cx="37033200" cy="5334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057400" y="7467602"/>
            <a:ext cx="18173700" cy="21121161"/>
          </a:xfrm>
          <a:prstGeom prst="rect">
            <a:avLst/>
          </a:prstGeo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916900" y="7467602"/>
            <a:ext cx="18173700" cy="21121161"/>
          </a:xfrm>
          <a:prstGeom prst="rect">
            <a:avLst/>
          </a:prstGeo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7/3/2023</a:t>
            </a:fld>
            <a:endParaRPr lang="en-US"/>
          </a:p>
        </p:txBody>
      </p:sp>
      <p:sp>
        <p:nvSpPr>
          <p:cNvPr id="6" name="Footer Placeholder 5"/>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7" name="Slide Number Placeholder 6"/>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9352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7400" y="1281644"/>
            <a:ext cx="37033200" cy="5334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7400" y="7163861"/>
            <a:ext cx="18180846" cy="2985556"/>
          </a:xfrm>
          <a:prstGeom prst="rect">
            <a:avLst/>
          </a:prstGeo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4" name="Content Placeholder 3"/>
          <p:cNvSpPr>
            <a:spLocks noGrp="1"/>
          </p:cNvSpPr>
          <p:nvPr>
            <p:ph sz="half" idx="2"/>
          </p:nvPr>
        </p:nvSpPr>
        <p:spPr>
          <a:xfrm>
            <a:off x="2057400" y="10149417"/>
            <a:ext cx="18180846" cy="18439344"/>
          </a:xfrm>
          <a:prstGeom prst="rect">
            <a:avLst/>
          </a:prstGeo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902615" y="7163861"/>
            <a:ext cx="18187988" cy="2985556"/>
          </a:xfrm>
          <a:prstGeom prst="rect">
            <a:avLst/>
          </a:prstGeo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0902615" y="10149417"/>
            <a:ext cx="18187988" cy="18439344"/>
          </a:xfrm>
          <a:prstGeom prst="rect">
            <a:avLst/>
          </a:prstGeo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7/3/2023</a:t>
            </a:fld>
            <a:endParaRPr lang="en-US"/>
          </a:p>
        </p:txBody>
      </p:sp>
      <p:sp>
        <p:nvSpPr>
          <p:cNvPr id="8" name="Footer Placeholder 7"/>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9" name="Slide Number Placeholder 8"/>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26313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57400" y="1281644"/>
            <a:ext cx="37033200" cy="5334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7/3/2023</a:t>
            </a:fld>
            <a:endParaRPr lang="en-US"/>
          </a:p>
        </p:txBody>
      </p:sp>
      <p:sp>
        <p:nvSpPr>
          <p:cNvPr id="4" name="Footer Placeholder 3"/>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5" name="Slide Number Placeholder 4"/>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94455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7/3/2023</a:t>
            </a:fld>
            <a:endParaRPr lang="en-US"/>
          </a:p>
        </p:txBody>
      </p:sp>
      <p:sp>
        <p:nvSpPr>
          <p:cNvPr id="3" name="Footer Placeholder 2"/>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4" name="Slide Number Placeholder 3"/>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9485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02" y="1274233"/>
            <a:ext cx="13537409" cy="5422900"/>
          </a:xfrm>
          <a:prstGeom prst="rect">
            <a:avLst/>
          </a:prstGeo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6087725" y="1274236"/>
            <a:ext cx="23002875" cy="27314527"/>
          </a:xfrm>
          <a:prstGeom prst="rect">
            <a:avLst/>
          </a:prstGeo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7402" y="6697136"/>
            <a:ext cx="13537409" cy="21891627"/>
          </a:xfrm>
          <a:prstGeom prst="rect">
            <a:avLst/>
          </a:prstGeo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7/3/2023</a:t>
            </a:fld>
            <a:endParaRPr lang="en-US"/>
          </a:p>
        </p:txBody>
      </p:sp>
      <p:sp>
        <p:nvSpPr>
          <p:cNvPr id="6" name="Footer Placeholder 5"/>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7" name="Slide Number Placeholder 6"/>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0098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6" y="22402800"/>
            <a:ext cx="24688800" cy="2644777"/>
          </a:xfrm>
          <a:prstGeom prst="rect">
            <a:avLst/>
          </a:prstGeo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8065296" y="2859617"/>
            <a:ext cx="24688800" cy="19202400"/>
          </a:xfrm>
          <a:prstGeom prst="rect">
            <a:avLst/>
          </a:prstGeo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8065296" y="25047577"/>
            <a:ext cx="24688800" cy="3756023"/>
          </a:xfrm>
          <a:prstGeom prst="rect">
            <a:avLst/>
          </a:prstGeo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7/3/2023</a:t>
            </a:fld>
            <a:endParaRPr lang="en-US"/>
          </a:p>
        </p:txBody>
      </p:sp>
      <p:sp>
        <p:nvSpPr>
          <p:cNvPr id="6" name="Footer Placeholder 5"/>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7" name="Slide Number Placeholder 6"/>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79289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B584FA-17CF-ED4B-B3C2-1698B0A813F7}"/>
              </a:ext>
            </a:extLst>
          </p:cNvPr>
          <p:cNvSpPr/>
          <p:nvPr userDrawn="1"/>
        </p:nvSpPr>
        <p:spPr>
          <a:xfrm>
            <a:off x="0" y="30175200"/>
            <a:ext cx="41148000" cy="1828800"/>
          </a:xfrm>
          <a:prstGeom prst="rect">
            <a:avLst/>
          </a:prstGeom>
          <a:solidFill>
            <a:srgbClr val="000F7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a:extLst>
              <a:ext uri="{FF2B5EF4-FFF2-40B4-BE49-F238E27FC236}">
                <a16:creationId xmlns:a16="http://schemas.microsoft.com/office/drawing/2014/main" id="{F4FEA511-F7C2-4340-AE90-B20D8EEB331D}"/>
              </a:ext>
            </a:extLst>
          </p:cNvPr>
          <p:cNvPicPr>
            <a:picLocks noChangeAspect="1"/>
          </p:cNvPicPr>
          <p:nvPr userDrawn="1"/>
        </p:nvPicPr>
        <p:blipFill>
          <a:blip r:embed="rId13"/>
          <a:stretch>
            <a:fillRect/>
          </a:stretch>
        </p:blipFill>
        <p:spPr>
          <a:xfrm>
            <a:off x="1170432" y="30391767"/>
            <a:ext cx="4457700" cy="1371600"/>
          </a:xfrm>
          <a:prstGeom prst="rect">
            <a:avLst/>
          </a:prstGeom>
        </p:spPr>
      </p:pic>
      <p:pic>
        <p:nvPicPr>
          <p:cNvPr id="9" name="Picture 8">
            <a:extLst>
              <a:ext uri="{FF2B5EF4-FFF2-40B4-BE49-F238E27FC236}">
                <a16:creationId xmlns:a16="http://schemas.microsoft.com/office/drawing/2014/main" id="{B3B9B8C9-904E-1D46-8001-708F67FBB0B2}"/>
              </a:ext>
            </a:extLst>
          </p:cNvPr>
          <p:cNvPicPr>
            <a:picLocks noChangeAspect="1"/>
          </p:cNvPicPr>
          <p:nvPr userDrawn="1"/>
        </p:nvPicPr>
        <p:blipFill>
          <a:blip r:embed="rId14"/>
          <a:stretch>
            <a:fillRect/>
          </a:stretch>
        </p:blipFill>
        <p:spPr>
          <a:xfrm>
            <a:off x="6168904" y="30344046"/>
            <a:ext cx="3249200" cy="1491978"/>
          </a:xfrm>
          <a:prstGeom prst="rect">
            <a:avLst/>
          </a:prstGeom>
        </p:spPr>
      </p:pic>
      <p:sp>
        <p:nvSpPr>
          <p:cNvPr id="10" name="TextBox 9">
            <a:extLst>
              <a:ext uri="{FF2B5EF4-FFF2-40B4-BE49-F238E27FC236}">
                <a16:creationId xmlns:a16="http://schemas.microsoft.com/office/drawing/2014/main" id="{C0F79CEC-2C24-DC45-9691-CC2E5E0912C9}"/>
              </a:ext>
            </a:extLst>
          </p:cNvPr>
          <p:cNvSpPr txBox="1"/>
          <p:nvPr userDrawn="1"/>
        </p:nvSpPr>
        <p:spPr>
          <a:xfrm>
            <a:off x="10208757" y="30944294"/>
            <a:ext cx="8843285" cy="276998"/>
          </a:xfrm>
          <a:prstGeom prst="rect">
            <a:avLst/>
          </a:prstGeom>
          <a:noFill/>
        </p:spPr>
        <p:txBody>
          <a:bodyPr wrap="square" lIns="0" tIns="0" rIns="0" bIns="0" rtlCol="0">
            <a:spAutoFit/>
          </a:bodyPr>
          <a:lstStyle/>
          <a:p>
            <a:r>
              <a:rPr lang="en-US" sz="1800" dirty="0">
                <a:solidFill>
                  <a:schemeClr val="bg1"/>
                </a:solidFill>
                <a:latin typeface="Arial" panose="020B0604020202020204" pitchFamily="34" charset="0"/>
                <a:cs typeface="Arial" panose="020B0604020202020204" pitchFamily="34" charset="0"/>
              </a:rPr>
              <a:t>Managed by Triad National Security, LLC, for the U.S. Department of Energy’s NNSA.</a:t>
            </a:r>
          </a:p>
        </p:txBody>
      </p:sp>
      <p:sp>
        <p:nvSpPr>
          <p:cNvPr id="12" name="Footer Placeholder 11">
            <a:extLst>
              <a:ext uri="{FF2B5EF4-FFF2-40B4-BE49-F238E27FC236}">
                <a16:creationId xmlns:a16="http://schemas.microsoft.com/office/drawing/2014/main" id="{22B9ACB1-6CF2-C449-9779-D6827692E9C2}"/>
              </a:ext>
            </a:extLst>
          </p:cNvPr>
          <p:cNvSpPr>
            <a:spLocks noGrp="1"/>
          </p:cNvSpPr>
          <p:nvPr>
            <p:ph type="ftr" sz="quarter" idx="3"/>
          </p:nvPr>
        </p:nvSpPr>
        <p:spPr>
          <a:xfrm>
            <a:off x="19436715" y="30723840"/>
            <a:ext cx="4238625" cy="990600"/>
          </a:xfrm>
          <a:prstGeom prst="rect">
            <a:avLst/>
          </a:prstGeom>
        </p:spPr>
        <p:txBody>
          <a:bodyPr vert="horz" lIns="91440" tIns="45720" rIns="91440" bIns="45720" rtlCol="0" anchor="ctr"/>
          <a:lstStyle>
            <a:lvl1pPr algn="ctr">
              <a:defRPr sz="1800">
                <a:solidFill>
                  <a:schemeClr val="tx1">
                    <a:tint val="75000"/>
                  </a:schemeClr>
                </a:solidFill>
                <a:latin typeface="Arial" panose="020B0604020202020204" pitchFamily="34" charset="0"/>
                <a:cs typeface="Arial" panose="020B0604020202020204" pitchFamily="34" charset="0"/>
              </a:defRPr>
            </a:lvl1pPr>
          </a:lstStyle>
          <a:p>
            <a:r>
              <a:rPr lang="en-US" dirty="0"/>
              <a:t>Click to add LA-UR number</a:t>
            </a:r>
          </a:p>
          <a:p>
            <a:endParaRPr lang="en-US" dirty="0"/>
          </a:p>
        </p:txBody>
      </p:sp>
    </p:spTree>
    <p:extLst>
      <p:ext uri="{BB962C8B-B14F-4D97-AF65-F5344CB8AC3E}">
        <p14:creationId xmlns:p14="http://schemas.microsoft.com/office/powerpoint/2010/main" val="2836045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b="0" i="0" kern="1200">
          <a:solidFill>
            <a:schemeClr val="tx1"/>
          </a:solidFill>
          <a:latin typeface="Arial" panose="020B0604020202020204" pitchFamily="34" charset="0"/>
          <a:ea typeface="+mj-ea"/>
          <a:cs typeface="+mj-cs"/>
        </a:defRPr>
      </a:lvl1pPr>
    </p:titleStyle>
    <p:bodyStyle>
      <a:lvl1pPr marL="1567533" indent="-1567533" algn="l" defTabSz="2090044" rtl="0" eaLnBrk="1" latinLnBrk="0" hangingPunct="1">
        <a:spcBef>
          <a:spcPct val="20000"/>
        </a:spcBef>
        <a:buFont typeface="Arial"/>
        <a:buChar char="•"/>
        <a:defRPr sz="14600" b="0" i="0" kern="1200">
          <a:solidFill>
            <a:schemeClr val="tx1"/>
          </a:solidFill>
          <a:latin typeface="Arial" panose="020B0604020202020204" pitchFamily="34" charset="0"/>
          <a:ea typeface="+mn-ea"/>
          <a:cs typeface="+mn-cs"/>
        </a:defRPr>
      </a:lvl1pPr>
      <a:lvl2pPr marL="3396322" indent="-1306278" algn="l" defTabSz="2090044" rtl="0" eaLnBrk="1" latinLnBrk="0" hangingPunct="1">
        <a:spcBef>
          <a:spcPct val="20000"/>
        </a:spcBef>
        <a:buFont typeface="Arial"/>
        <a:buChar char="–"/>
        <a:defRPr sz="12800" b="0" i="0" kern="1200">
          <a:solidFill>
            <a:schemeClr val="tx1"/>
          </a:solidFill>
          <a:latin typeface="Arial" panose="020B0604020202020204" pitchFamily="34" charset="0"/>
          <a:ea typeface="+mn-ea"/>
          <a:cs typeface="+mn-cs"/>
        </a:defRPr>
      </a:lvl2pPr>
      <a:lvl3pPr marL="5225110" indent="-1045022" algn="l" defTabSz="2090044" rtl="0" eaLnBrk="1" latinLnBrk="0" hangingPunct="1">
        <a:spcBef>
          <a:spcPct val="20000"/>
        </a:spcBef>
        <a:buFont typeface="Arial"/>
        <a:buChar char="•"/>
        <a:defRPr sz="11000" b="0" i="0" kern="1200">
          <a:solidFill>
            <a:schemeClr val="tx1"/>
          </a:solidFill>
          <a:latin typeface="Arial" panose="020B0604020202020204" pitchFamily="34" charset="0"/>
          <a:ea typeface="+mn-ea"/>
          <a:cs typeface="+mn-cs"/>
        </a:defRPr>
      </a:lvl3pPr>
      <a:lvl4pPr marL="7315154" indent="-1045022" algn="l" defTabSz="2090044" rtl="0" eaLnBrk="1" latinLnBrk="0" hangingPunct="1">
        <a:spcBef>
          <a:spcPct val="20000"/>
        </a:spcBef>
        <a:buFont typeface="Arial"/>
        <a:buChar char="–"/>
        <a:defRPr sz="9100" b="0" i="0" kern="1200">
          <a:solidFill>
            <a:schemeClr val="tx1"/>
          </a:solidFill>
          <a:latin typeface="Arial" panose="020B0604020202020204" pitchFamily="34" charset="0"/>
          <a:ea typeface="+mn-ea"/>
          <a:cs typeface="+mn-cs"/>
        </a:defRPr>
      </a:lvl4pPr>
      <a:lvl5pPr marL="9405198" indent="-1045022" algn="l" defTabSz="2090044" rtl="0" eaLnBrk="1" latinLnBrk="0" hangingPunct="1">
        <a:spcBef>
          <a:spcPct val="20000"/>
        </a:spcBef>
        <a:buFont typeface="Arial"/>
        <a:buChar char="»"/>
        <a:defRPr sz="9100" b="0" i="0" kern="1200">
          <a:solidFill>
            <a:schemeClr val="tx1"/>
          </a:solidFill>
          <a:latin typeface="Arial" panose="020B0604020202020204" pitchFamily="34" charset="0"/>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22"/>
          <p:cNvSpPr txBox="1">
            <a:spLocks noChangeArrowheads="1"/>
          </p:cNvSpPr>
          <p:nvPr/>
        </p:nvSpPr>
        <p:spPr bwMode="auto">
          <a:xfrm>
            <a:off x="1371600" y="688649"/>
            <a:ext cx="38314363" cy="24774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p>
            <a:pPr eaLnBrk="1" hangingPunct="1"/>
            <a:r>
              <a:rPr lang="en-US" sz="11600" b="1" kern="1200" dirty="0">
                <a:solidFill>
                  <a:srgbClr val="000F7E"/>
                </a:solidFill>
                <a:latin typeface="Arial" panose="020B0604020202020204" pitchFamily="34" charset="0"/>
                <a:ea typeface="Source Sans Pro Semibold" panose="020B0503030403020204" pitchFamily="34" charset="0"/>
                <a:cs typeface="Arial"/>
              </a:rPr>
              <a:t>Machine Learning for Chemical Process Optimization</a:t>
            </a:r>
          </a:p>
        </p:txBody>
      </p:sp>
      <p:sp>
        <p:nvSpPr>
          <p:cNvPr id="12" name="Text Box 123"/>
          <p:cNvSpPr txBox="1">
            <a:spLocks noChangeArrowheads="1"/>
          </p:cNvSpPr>
          <p:nvPr/>
        </p:nvSpPr>
        <p:spPr bwMode="auto">
          <a:xfrm>
            <a:off x="1371601" y="3129394"/>
            <a:ext cx="38314362" cy="1371600"/>
          </a:xfrm>
          <a:prstGeom prst="rect">
            <a:avLst/>
          </a:prstGeom>
          <a:solidFill>
            <a:srgbClr val="0070C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57200" tIns="457200" rIns="457200" bIns="457200" anchor="ctr" anchorCtr="0"/>
          <a:lstStyle/>
          <a:p>
            <a:r>
              <a:rPr lang="en-US" sz="3600" dirty="0">
                <a:solidFill>
                  <a:schemeClr val="bg1"/>
                </a:solidFill>
                <a:latin typeface="Arial" panose="020B0604020202020204" pitchFamily="34" charset="0"/>
                <a:ea typeface="Source Sans Pro" panose="020B0503030403020204" pitchFamily="34" charset="0"/>
              </a:rPr>
              <a:t>Sergio Bugosen</a:t>
            </a:r>
            <a:r>
              <a:rPr lang="en-US" sz="3600" baseline="30000" dirty="0">
                <a:solidFill>
                  <a:schemeClr val="bg1"/>
                </a:solidFill>
                <a:latin typeface="Arial" panose="020B0604020202020204" pitchFamily="34" charset="0"/>
                <a:ea typeface="Source Sans Pro" panose="020B0503030403020204" pitchFamily="34" charset="0"/>
              </a:rPr>
              <a:t>1,2</a:t>
            </a:r>
            <a:r>
              <a:rPr lang="en-US" sz="3600" dirty="0">
                <a:solidFill>
                  <a:schemeClr val="bg1"/>
                </a:solidFill>
                <a:latin typeface="Arial" panose="020B0604020202020204" pitchFamily="34" charset="0"/>
                <a:ea typeface="Source Sans Pro" panose="020B0503030403020204" pitchFamily="34" charset="0"/>
              </a:rPr>
              <a:t>, MS; Robert Parker</a:t>
            </a:r>
            <a:r>
              <a:rPr lang="en-US" sz="3600" baseline="30000" dirty="0">
                <a:solidFill>
                  <a:schemeClr val="bg1"/>
                </a:solidFill>
                <a:latin typeface="Arial" panose="020B0604020202020204" pitchFamily="34" charset="0"/>
                <a:ea typeface="Source Sans Pro" panose="020B0503030403020204" pitchFamily="34" charset="0"/>
              </a:rPr>
              <a:t>1</a:t>
            </a:r>
            <a:r>
              <a:rPr lang="en-US" sz="3600" kern="1200" dirty="0">
                <a:solidFill>
                  <a:schemeClr val="bg1"/>
                </a:solidFill>
                <a:latin typeface="Arial" panose="020B0604020202020204" pitchFamily="34" charset="0"/>
                <a:ea typeface="Source Sans Pro" panose="020B0503030403020204" pitchFamily="34" charset="0"/>
              </a:rPr>
              <a:t>, PhD; Carleton Coffrin</a:t>
            </a:r>
            <a:r>
              <a:rPr lang="en-US" sz="3600" baseline="30000" dirty="0">
                <a:solidFill>
                  <a:schemeClr val="bg1"/>
                </a:solidFill>
                <a:latin typeface="Arial" panose="020B0604020202020204" pitchFamily="34" charset="0"/>
                <a:ea typeface="Source Sans Pro" panose="020B0503030403020204" pitchFamily="34" charset="0"/>
              </a:rPr>
              <a:t>1</a:t>
            </a:r>
            <a:r>
              <a:rPr lang="en-US" sz="3600" kern="1200" dirty="0">
                <a:solidFill>
                  <a:schemeClr val="bg1"/>
                </a:solidFill>
                <a:latin typeface="Arial" panose="020B0604020202020204" pitchFamily="34" charset="0"/>
                <a:ea typeface="Source Sans Pro" panose="020B0503030403020204" pitchFamily="34" charset="0"/>
              </a:rPr>
              <a:t>, PhD.   |   </a:t>
            </a:r>
            <a:r>
              <a:rPr lang="en-US" sz="3600" baseline="30000" dirty="0">
                <a:solidFill>
                  <a:schemeClr val="bg1"/>
                </a:solidFill>
                <a:latin typeface="Arial" panose="020B0604020202020204" pitchFamily="34" charset="0"/>
                <a:ea typeface="Source Sans Pro" panose="020B0503030403020204" pitchFamily="34" charset="0"/>
              </a:rPr>
              <a:t>1</a:t>
            </a:r>
            <a:r>
              <a:rPr lang="en-US" sz="3600" kern="1200" dirty="0">
                <a:solidFill>
                  <a:schemeClr val="bg1"/>
                </a:solidFill>
                <a:latin typeface="Arial" panose="020B0604020202020204" pitchFamily="34" charset="0"/>
                <a:ea typeface="Source Sans Pro" panose="020B0503030403020204" pitchFamily="34" charset="0"/>
              </a:rPr>
              <a:t>A-1 Information Systems &amp; Modeling; </a:t>
            </a:r>
            <a:r>
              <a:rPr lang="en-US" sz="3600" kern="1200" baseline="30000" dirty="0">
                <a:solidFill>
                  <a:schemeClr val="bg1"/>
                </a:solidFill>
                <a:latin typeface="Arial" panose="020B0604020202020204" pitchFamily="34" charset="0"/>
                <a:ea typeface="Source Sans Pro" panose="020B0503030403020204" pitchFamily="34" charset="0"/>
              </a:rPr>
              <a:t>2</a:t>
            </a:r>
            <a:r>
              <a:rPr lang="en-US" sz="3600" kern="1200" dirty="0">
                <a:solidFill>
                  <a:schemeClr val="bg1"/>
                </a:solidFill>
                <a:latin typeface="Arial" panose="020B0604020202020204" pitchFamily="34" charset="0"/>
                <a:ea typeface="Source Sans Pro" panose="020B0503030403020204" pitchFamily="34" charset="0"/>
              </a:rPr>
              <a:t>Department of Chemical Engineering, Carnegie Mellon University</a:t>
            </a:r>
          </a:p>
        </p:txBody>
      </p:sp>
      <p:sp>
        <p:nvSpPr>
          <p:cNvPr id="31" name="Rectangle 30"/>
          <p:cNvSpPr/>
          <p:nvPr/>
        </p:nvSpPr>
        <p:spPr>
          <a:xfrm>
            <a:off x="1371600" y="4770944"/>
            <a:ext cx="11887200" cy="7231660"/>
          </a:xfrm>
          <a:prstGeom prst="rect">
            <a:avLst/>
          </a:prstGeom>
        </p:spPr>
        <p:txBody>
          <a:bodyPr wrap="square">
            <a:spAutoFit/>
          </a:bodyPr>
          <a:lstStyle/>
          <a:p>
            <a:pPr lvl="0"/>
            <a:r>
              <a:rPr lang="en-US" sz="7200" b="1" dirty="0">
                <a:solidFill>
                  <a:srgbClr val="000F7E"/>
                </a:solidFill>
                <a:latin typeface="Arial" panose="020B0604020202020204" pitchFamily="34" charset="0"/>
                <a:ea typeface="Source Sans Pro Semibold" panose="020B0503030403020204" pitchFamily="34" charset="0"/>
                <a:cs typeface="Arial" panose="020B0604020202020204" pitchFamily="34" charset="0"/>
              </a:rPr>
              <a:t>Motivation</a:t>
            </a:r>
            <a:endParaRPr lang="en-US" dirty="0">
              <a:solidFill>
                <a:srgbClr val="000F7E"/>
              </a:solidFill>
              <a:latin typeface="Arial" panose="020B0604020202020204" pitchFamily="34" charset="0"/>
            </a:endParaRPr>
          </a:p>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CHEMICAL PROCESS DESIGN AND OPTIMIZATION</a:t>
            </a:r>
          </a:p>
          <a:p>
            <a:pPr marR="0" algn="just">
              <a:lnSpc>
                <a:spcPct val="107000"/>
              </a:lnSpc>
              <a:spcBef>
                <a:spcPts val="0"/>
              </a:spcBef>
              <a:spcAft>
                <a:spcPts val="800"/>
              </a:spcAft>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A fundamental task in chemical process design is the selection of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optimal operating conditions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that satisfy product specifications, as well as safety and economic constraints. </a:t>
            </a:r>
            <a:r>
              <a:rPr lang="en-US" sz="3200" kern="100" dirty="0">
                <a:solidFill>
                  <a:srgbClr val="000000"/>
                </a:solidFill>
                <a:latin typeface="Arial" panose="020B0604020202020204" pitchFamily="34" charset="0"/>
                <a:ea typeface="Calibri" panose="020F0502020204030204" pitchFamily="34" charset="0"/>
                <a:cs typeface="Arial" panose="020B0604020202020204" pitchFamily="34" charset="0"/>
              </a:rPr>
              <a:t>However, c</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lassical optimization of a chemical process flowsheet is challenging due to: </a:t>
            </a:r>
          </a:p>
          <a:p>
            <a:pPr marL="514350" marR="0" indent="-514350" algn="just">
              <a:lnSpc>
                <a:spcPct val="107000"/>
              </a:lnSpc>
              <a:spcBef>
                <a:spcPts val="0"/>
              </a:spcBef>
              <a:spcAft>
                <a:spcPts val="800"/>
              </a:spcAft>
              <a:buAutoNum type="arabicParenBoth"/>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Number of variables and algebraic equations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defining each unit operation.</a:t>
            </a:r>
          </a:p>
          <a:p>
            <a:pPr marL="514350" marR="0" indent="-514350" algn="just">
              <a:lnSpc>
                <a:spcPct val="107000"/>
              </a:lnSpc>
              <a:spcBef>
                <a:spcPts val="0"/>
              </a:spcBef>
              <a:spcAft>
                <a:spcPts val="800"/>
              </a:spcAft>
              <a:buAutoNum type="arabicParenBoth"/>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Nonlinear complexity</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of the first principles models.</a:t>
            </a:r>
          </a:p>
          <a:p>
            <a:pPr marL="514350" marR="0" indent="-514350" algn="just">
              <a:lnSpc>
                <a:spcPct val="107000"/>
              </a:lnSpc>
              <a:spcBef>
                <a:spcPts val="0"/>
              </a:spcBef>
              <a:spcAft>
                <a:spcPts val="800"/>
              </a:spcAft>
              <a:buAutoNum type="arabicParenBoth"/>
            </a:pPr>
            <a:r>
              <a:rPr lang="en-US" sz="3200" kern="100" dirty="0">
                <a:solidFill>
                  <a:srgbClr val="000000"/>
                </a:solidFill>
                <a:latin typeface="Arial" panose="020B0604020202020204" pitchFamily="34" charset="0"/>
                <a:ea typeface="Calibri" panose="020F0502020204030204" pitchFamily="34" charset="0"/>
                <a:cs typeface="Arial" panose="020B0604020202020204" pitchFamily="34" charset="0"/>
              </a:rPr>
              <a:t> The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optimization problem heavily depends on converging the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large system of algebraic equations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defining the flowsheet.</a:t>
            </a:r>
          </a:p>
        </p:txBody>
      </p:sp>
      <p:sp>
        <p:nvSpPr>
          <p:cNvPr id="44" name="Text Box 180"/>
          <p:cNvSpPr txBox="1">
            <a:spLocks noChangeArrowheads="1"/>
          </p:cNvSpPr>
          <p:nvPr/>
        </p:nvSpPr>
        <p:spPr bwMode="auto">
          <a:xfrm>
            <a:off x="14488806" y="18167624"/>
            <a:ext cx="10004830" cy="438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2. </a:t>
            </a:r>
            <a:r>
              <a:rPr lang="en-US" sz="2400" kern="1200" dirty="0">
                <a:solidFill>
                  <a:srgbClr val="000F7E"/>
                </a:solidFill>
                <a:latin typeface="Arial" panose="020B0604020202020204" pitchFamily="34" charset="0"/>
                <a:ea typeface="Source Sans Pro" panose="020B0503030403020204" pitchFamily="34" charset="0"/>
              </a:rPr>
              <a:t>Full space ATR flowsheet displaying objective and constraints.</a:t>
            </a:r>
          </a:p>
        </p:txBody>
      </p:sp>
      <p:sp>
        <p:nvSpPr>
          <p:cNvPr id="36" name="TextBox 35">
            <a:extLst>
              <a:ext uri="{FF2B5EF4-FFF2-40B4-BE49-F238E27FC236}">
                <a16:creationId xmlns:a16="http://schemas.microsoft.com/office/drawing/2014/main" id="{B3E1B901-F0A6-4C4A-A8F0-132D78C29612}"/>
              </a:ext>
            </a:extLst>
          </p:cNvPr>
          <p:cNvSpPr txBox="1"/>
          <p:nvPr/>
        </p:nvSpPr>
        <p:spPr>
          <a:xfrm>
            <a:off x="2497438" y="16918299"/>
            <a:ext cx="9630239" cy="2585323"/>
          </a:xfrm>
          <a:prstGeom prst="rect">
            <a:avLst/>
          </a:prstGeom>
          <a:noFill/>
        </p:spPr>
        <p:txBody>
          <a:bodyPr wrap="square" rtlCol="0" anchor="ctr" anchorCtr="0">
            <a:spAutoFit/>
          </a:bodyPr>
          <a:lstStyle/>
          <a:p>
            <a:pPr algn="ctr"/>
            <a:r>
              <a:rPr lang="en-US" sz="5400" dirty="0">
                <a:solidFill>
                  <a:srgbClr val="000F7E"/>
                </a:solidFill>
                <a:latin typeface="Arial" panose="020B0604020202020204" pitchFamily="34" charset="0"/>
                <a:ea typeface="Source Sans Pro" panose="020B0503030403020204" pitchFamily="34" charset="0"/>
                <a:cs typeface="Arial" panose="020B0604020202020204" pitchFamily="34" charset="0"/>
              </a:rPr>
              <a:t>“Replace complex reaction engineering equations with tractable, simple polynomials.”</a:t>
            </a:r>
          </a:p>
        </p:txBody>
      </p:sp>
      <p:sp>
        <p:nvSpPr>
          <p:cNvPr id="54" name="Rectangle 53">
            <a:extLst>
              <a:ext uri="{FF2B5EF4-FFF2-40B4-BE49-F238E27FC236}">
                <a16:creationId xmlns:a16="http://schemas.microsoft.com/office/drawing/2014/main" id="{9302B114-76D5-6C4E-94F6-58FD010493B2}"/>
              </a:ext>
            </a:extLst>
          </p:cNvPr>
          <p:cNvSpPr/>
          <p:nvPr/>
        </p:nvSpPr>
        <p:spPr>
          <a:xfrm>
            <a:off x="14624186" y="18607925"/>
            <a:ext cx="11887200" cy="2062103"/>
          </a:xfrm>
          <a:prstGeom prst="rect">
            <a:avLst/>
          </a:prstGeom>
        </p:spPr>
        <p:txBody>
          <a:bodyPr wrap="square">
            <a:spAutoFit/>
          </a:bodyPr>
          <a:lstStyle/>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ALAMO SURROGATE-BASED ATR FLOWSHEET</a:t>
            </a:r>
          </a:p>
          <a:p>
            <a:pPr algn="just"/>
            <a:r>
              <a:rPr lang="en-US" sz="3200" dirty="0">
                <a:latin typeface="Arial" panose="020B0604020202020204" pitchFamily="34" charset="0"/>
                <a:ea typeface="Source Sans Pro" panose="020B0503030403020204" pitchFamily="34" charset="0"/>
                <a:cs typeface="Times"/>
              </a:rPr>
              <a:t>This flowsheet was modeled exactly as the one in Chart 2. Main difference is that instead of using a first principles reactor, we use a surrogate model block consisting of simple polynomials.</a:t>
            </a:r>
          </a:p>
        </p:txBody>
      </p:sp>
      <p:sp>
        <p:nvSpPr>
          <p:cNvPr id="56" name="Rectangle 55">
            <a:extLst>
              <a:ext uri="{FF2B5EF4-FFF2-40B4-BE49-F238E27FC236}">
                <a16:creationId xmlns:a16="http://schemas.microsoft.com/office/drawing/2014/main" id="{A5DDCE41-026D-6F4F-915C-ACB48FE5719F}"/>
              </a:ext>
            </a:extLst>
          </p:cNvPr>
          <p:cNvSpPr/>
          <p:nvPr/>
        </p:nvSpPr>
        <p:spPr>
          <a:xfrm>
            <a:off x="1510797" y="22159403"/>
            <a:ext cx="11887200" cy="6986528"/>
          </a:xfrm>
          <a:prstGeom prst="rect">
            <a:avLst/>
          </a:prstGeom>
        </p:spPr>
        <p:txBody>
          <a:bodyPr wrap="square">
            <a:spAutoFit/>
          </a:bodyPr>
          <a:lstStyle/>
          <a:p>
            <a:r>
              <a:rPr lang="en-US" sz="3200" b="1" spc="300" dirty="0">
                <a:solidFill>
                  <a:srgbClr val="292D78"/>
                </a:solidFill>
                <a:latin typeface="Arial" panose="020B0604020202020204" pitchFamily="34" charset="0"/>
                <a:ea typeface="Source Sans Pro" panose="020B0503030403020204" pitchFamily="34" charset="0"/>
                <a:cs typeface="Arial" panose="020B0604020202020204" pitchFamily="34" charset="0"/>
              </a:rPr>
              <a:t>CHEMICAL PROCESS DESCRIPTION</a:t>
            </a:r>
          </a:p>
          <a:p>
            <a:pPr algn="just"/>
            <a:r>
              <a:rPr lang="en-US" sz="3200" dirty="0">
                <a:latin typeface="Arial" panose="020B0604020202020204" pitchFamily="34" charset="0"/>
                <a:ea typeface="Source Sans Pro" panose="020B0503030403020204" pitchFamily="34" charset="0"/>
                <a:cs typeface="Times"/>
              </a:rPr>
              <a:t>This project will focus on optimizing the autothermal reformer (ATR) section of a low-carbon hydrogen manufacturing process. The objective of the ATR process is to produce syngas, a mixture mainly composed of H</a:t>
            </a:r>
            <a:r>
              <a:rPr lang="en-US" sz="3200" baseline="-25000" dirty="0">
                <a:latin typeface="Arial" panose="020B0604020202020204" pitchFamily="34" charset="0"/>
                <a:ea typeface="Source Sans Pro" panose="020B0503030403020204" pitchFamily="34" charset="0"/>
                <a:cs typeface="Times"/>
              </a:rPr>
              <a:t>2</a:t>
            </a:r>
            <a:r>
              <a:rPr lang="en-US" sz="3200" dirty="0">
                <a:latin typeface="Arial" panose="020B0604020202020204" pitchFamily="34" charset="0"/>
                <a:ea typeface="Source Sans Pro" panose="020B0503030403020204" pitchFamily="34" charset="0"/>
                <a:cs typeface="Times"/>
              </a:rPr>
              <a:t>, CO, CH</a:t>
            </a:r>
            <a:r>
              <a:rPr lang="en-US" sz="3200" baseline="-25000" dirty="0">
                <a:latin typeface="Arial" panose="020B0604020202020204" pitchFamily="34" charset="0"/>
                <a:ea typeface="Source Sans Pro" panose="020B0503030403020204" pitchFamily="34" charset="0"/>
                <a:cs typeface="Times"/>
              </a:rPr>
              <a:t>4</a:t>
            </a:r>
            <a:r>
              <a:rPr lang="en-US" sz="3200" dirty="0">
                <a:latin typeface="Arial" panose="020B0604020202020204" pitchFamily="34" charset="0"/>
                <a:ea typeface="Source Sans Pro" panose="020B0503030403020204" pitchFamily="34" charset="0"/>
                <a:cs typeface="Times"/>
              </a:rPr>
              <a:t> and CO</a:t>
            </a:r>
            <a:r>
              <a:rPr lang="en-US" sz="3200" baseline="-25000" dirty="0">
                <a:latin typeface="Arial" panose="020B0604020202020204" pitchFamily="34" charset="0"/>
                <a:ea typeface="Source Sans Pro" panose="020B0503030403020204" pitchFamily="34" charset="0"/>
                <a:cs typeface="Times"/>
              </a:rPr>
              <a:t>2</a:t>
            </a:r>
            <a:r>
              <a:rPr lang="en-US" sz="3200" dirty="0">
                <a:latin typeface="Arial" panose="020B0604020202020204" pitchFamily="34" charset="0"/>
                <a:ea typeface="Source Sans Pro" panose="020B0503030403020204" pitchFamily="34" charset="0"/>
                <a:cs typeface="Times"/>
              </a:rPr>
              <a:t>. First, a mixture of natural gas, steam and air is fed into the reactor. The hot syngas is then circulated through a shell and tube heat exchanger, also called the reformer recuperator, to heat the natural gas feed. This natural gas feed is then expanded to generate electrical power and is finally fed into the reactor, closing the loop. </a:t>
            </a: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p:txBody>
      </p:sp>
      <p:sp>
        <p:nvSpPr>
          <p:cNvPr id="58" name="Rectangle 57">
            <a:extLst>
              <a:ext uri="{FF2B5EF4-FFF2-40B4-BE49-F238E27FC236}">
                <a16:creationId xmlns:a16="http://schemas.microsoft.com/office/drawing/2014/main" id="{D5CD02D4-B0DA-AE46-B851-779AD0464A18}"/>
              </a:ext>
            </a:extLst>
          </p:cNvPr>
          <p:cNvSpPr/>
          <p:nvPr/>
        </p:nvSpPr>
        <p:spPr>
          <a:xfrm>
            <a:off x="14488806" y="4764837"/>
            <a:ext cx="11887200" cy="3416320"/>
          </a:xfrm>
          <a:prstGeom prst="rect">
            <a:avLst/>
          </a:prstGeom>
        </p:spPr>
        <p:txBody>
          <a:bodyPr wrap="square">
            <a:spAutoFit/>
          </a:bodyPr>
          <a:lstStyle/>
          <a:p>
            <a:pPr lvl="0"/>
            <a:r>
              <a:rPr lang="en-US" sz="7200" b="1" dirty="0">
                <a:solidFill>
                  <a:srgbClr val="000F7E"/>
                </a:solidFill>
                <a:latin typeface="Arial" panose="020B0604020202020204" pitchFamily="34" charset="0"/>
                <a:ea typeface="Source Sans Pro Semibold" panose="020B0503030403020204" pitchFamily="34" charset="0"/>
                <a:cs typeface="Arial" panose="020B0604020202020204" pitchFamily="34" charset="0"/>
              </a:rPr>
              <a:t>Methods</a:t>
            </a:r>
          </a:p>
          <a:p>
            <a:pPr lvl="0"/>
            <a:endParaRPr lang="en-US" sz="7200" b="1" dirty="0">
              <a:solidFill>
                <a:srgbClr val="000F7E"/>
              </a:solidFill>
              <a:latin typeface="Arial" panose="020B0604020202020204" pitchFamily="34" charset="0"/>
              <a:cs typeface="Arial" panose="020B0604020202020204" pitchFamily="34" charset="0"/>
            </a:endParaRPr>
          </a:p>
          <a:p>
            <a:pPr lvl="0"/>
            <a:endParaRPr lang="en-US" sz="7200" b="1" dirty="0">
              <a:solidFill>
                <a:srgbClr val="000F7E"/>
              </a:solidFill>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B70C9C69-B8DE-6742-ACC4-663E2E198E18}"/>
              </a:ext>
            </a:extLst>
          </p:cNvPr>
          <p:cNvSpPr/>
          <p:nvPr/>
        </p:nvSpPr>
        <p:spPr>
          <a:xfrm>
            <a:off x="27729106" y="4764837"/>
            <a:ext cx="11887200" cy="15973604"/>
          </a:xfrm>
          <a:prstGeom prst="rect">
            <a:avLst/>
          </a:prstGeom>
        </p:spPr>
        <p:txBody>
          <a:bodyPr wrap="square">
            <a:spAutoFit/>
          </a:bodyPr>
          <a:lstStyle/>
          <a:p>
            <a:pPr lvl="0"/>
            <a:r>
              <a:rPr lang="en-US" sz="7200" b="1" dirty="0">
                <a:solidFill>
                  <a:srgbClr val="000F7E"/>
                </a:solidFill>
                <a:latin typeface="Arial" panose="020B0604020202020204" pitchFamily="34" charset="0"/>
                <a:cs typeface="Arial" panose="020B0604020202020204" pitchFamily="34" charset="0"/>
              </a:rPr>
              <a:t>Results</a:t>
            </a:r>
            <a:endParaRPr lang="en-US" dirty="0">
              <a:solidFill>
                <a:srgbClr val="000F7E"/>
              </a:solidFill>
              <a:latin typeface="Arial" panose="020B0604020202020204" pitchFamily="34" charset="0"/>
            </a:endParaRPr>
          </a:p>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CONVERGENCE RELIABILITY</a:t>
            </a:r>
          </a:p>
          <a:p>
            <a:pPr algn="just"/>
            <a:r>
              <a:rPr lang="en-US" sz="3200" dirty="0">
                <a:latin typeface="Arial" panose="020B0604020202020204" pitchFamily="34" charset="0"/>
                <a:ea typeface="Source Sans Pro" panose="020B0503030403020204" pitchFamily="34" charset="0"/>
                <a:cs typeface="Times"/>
              </a:rPr>
              <a:t>The full space formulation was able to converge on 49 out of 64 instances, while the surrogate-based formulation converged in every one of them. </a:t>
            </a: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endParaRPr>
          </a:p>
          <a:p>
            <a:endParaRPr lang="en-US" sz="3200" dirty="0">
              <a:latin typeface="Arial" panose="020B0604020202020204" pitchFamily="34" charset="0"/>
              <a:ea typeface="Source Sans Pro" panose="020B0503030403020204" pitchFamily="34" charset="0"/>
              <a:cs typeface="Times"/>
            </a:endParaRPr>
          </a:p>
        </p:txBody>
      </p:sp>
      <p:sp>
        <p:nvSpPr>
          <p:cNvPr id="4" name="TextBox 3">
            <a:extLst>
              <a:ext uri="{FF2B5EF4-FFF2-40B4-BE49-F238E27FC236}">
                <a16:creationId xmlns:a16="http://schemas.microsoft.com/office/drawing/2014/main" id="{AC834C34-2B88-244F-ACB4-97CDCB7F82A8}"/>
              </a:ext>
            </a:extLst>
          </p:cNvPr>
          <p:cNvSpPr txBox="1"/>
          <p:nvPr/>
        </p:nvSpPr>
        <p:spPr>
          <a:xfrm>
            <a:off x="41706801" y="12171780"/>
            <a:ext cx="13164501" cy="769441"/>
          </a:xfrm>
          <a:prstGeom prst="rect">
            <a:avLst/>
          </a:prstGeom>
          <a:solidFill>
            <a:schemeClr val="bg1">
              <a:lumMod val="75000"/>
            </a:schemeClr>
          </a:solidFill>
        </p:spPr>
        <p:txBody>
          <a:bodyPr wrap="none" rtlCol="0">
            <a:spAutoFit/>
          </a:bodyPr>
          <a:lstStyle/>
          <a:p>
            <a:r>
              <a:rPr lang="en-US" sz="4400" dirty="0">
                <a:latin typeface="Arial" panose="020B0604020202020204" pitchFamily="34" charset="0"/>
                <a:ea typeface="Source Sans Pro" panose="020B0503030403020204" pitchFamily="34" charset="0"/>
              </a:rPr>
              <a:t>Vertical Spacer Between Sections– DO NOT PRINT</a:t>
            </a:r>
          </a:p>
        </p:txBody>
      </p:sp>
      <p:sp>
        <p:nvSpPr>
          <p:cNvPr id="2" name="Rectangle 1">
            <a:extLst>
              <a:ext uri="{FF2B5EF4-FFF2-40B4-BE49-F238E27FC236}">
                <a16:creationId xmlns:a16="http://schemas.microsoft.com/office/drawing/2014/main" id="{102A30A4-D345-7F40-BD1E-CD71BE6CFEBA}"/>
              </a:ext>
            </a:extLst>
          </p:cNvPr>
          <p:cNvSpPr/>
          <p:nvPr/>
        </p:nvSpPr>
        <p:spPr>
          <a:xfrm>
            <a:off x="-11884204" y="18631876"/>
            <a:ext cx="2438400" cy="2402869"/>
          </a:xfrm>
          <a:prstGeom prst="rect">
            <a:avLst/>
          </a:prstGeom>
          <a:solidFill>
            <a:srgbClr val="000F7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TextBox 2">
            <a:extLst>
              <a:ext uri="{FF2B5EF4-FFF2-40B4-BE49-F238E27FC236}">
                <a16:creationId xmlns:a16="http://schemas.microsoft.com/office/drawing/2014/main" id="{EFC6F27A-4F30-9740-B167-6369DBAC09BC}"/>
              </a:ext>
            </a:extLst>
          </p:cNvPr>
          <p:cNvSpPr txBox="1"/>
          <p:nvPr/>
        </p:nvSpPr>
        <p:spPr>
          <a:xfrm>
            <a:off x="-11884205" y="21286523"/>
            <a:ext cx="9953727" cy="2616101"/>
          </a:xfrm>
          <a:prstGeom prst="rect">
            <a:avLst/>
          </a:prstGeom>
          <a:noFill/>
        </p:spPr>
        <p:txBody>
          <a:bodyPr wrap="square" rtlCol="0">
            <a:spAutoFit/>
          </a:bodyPr>
          <a:lstStyle/>
          <a:p>
            <a:r>
              <a:rPr lang="en-US" dirty="0">
                <a:solidFill>
                  <a:srgbClr val="000F7E"/>
                </a:solidFill>
                <a:latin typeface="Arial" panose="020B0604020202020204" pitchFamily="34" charset="0"/>
                <a:ea typeface="Source Sans Pro" panose="020B0503030403020204" pitchFamily="34" charset="0"/>
              </a:rPr>
              <a:t>Primary LANL Blue</a:t>
            </a:r>
            <a:endParaRPr lang="en-US" dirty="0">
              <a:solidFill>
                <a:srgbClr val="000F7E"/>
              </a:solidFill>
              <a:latin typeface="Arial" panose="020B0604020202020204" pitchFamily="34" charset="0"/>
            </a:endParaRPr>
          </a:p>
          <a:p>
            <a:endParaRPr lang="en-US" dirty="0">
              <a:latin typeface="Arial" panose="020B0604020202020204" pitchFamily="34" charset="0"/>
            </a:endParaRPr>
          </a:p>
        </p:txBody>
      </p:sp>
      <p:sp>
        <p:nvSpPr>
          <p:cNvPr id="40" name="TextBox 39">
            <a:extLst>
              <a:ext uri="{FF2B5EF4-FFF2-40B4-BE49-F238E27FC236}">
                <a16:creationId xmlns:a16="http://schemas.microsoft.com/office/drawing/2014/main" id="{98723D97-E242-9344-8CA1-C07A4A358E74}"/>
              </a:ext>
            </a:extLst>
          </p:cNvPr>
          <p:cNvSpPr txBox="1"/>
          <p:nvPr/>
        </p:nvSpPr>
        <p:spPr>
          <a:xfrm>
            <a:off x="41706801" y="3143249"/>
            <a:ext cx="9921630" cy="7663636"/>
          </a:xfrm>
          <a:prstGeom prst="rect">
            <a:avLst/>
          </a:prstGeom>
          <a:noFill/>
        </p:spPr>
        <p:txBody>
          <a:bodyPr wrap="square" rtlCol="0">
            <a:spAutoFit/>
          </a:bodyPr>
          <a:lstStyle/>
          <a:p>
            <a:r>
              <a:rPr lang="en-US" dirty="0">
                <a:solidFill>
                  <a:srgbClr val="000F7E"/>
                </a:solidFill>
                <a:latin typeface="Arial" panose="020B0604020202020204" pitchFamily="34" charset="0"/>
                <a:ea typeface="Source Sans Pro" panose="020B0503030403020204" pitchFamily="34" charset="0"/>
                <a:sym typeface="Wingdings" pitchFamily="2" charset="2"/>
              </a:rPr>
              <a:t></a:t>
            </a:r>
            <a:r>
              <a:rPr lang="en-US" dirty="0">
                <a:solidFill>
                  <a:srgbClr val="000F7E"/>
                </a:solidFill>
                <a:latin typeface="Arial" panose="020B0604020202020204" pitchFamily="34" charset="0"/>
                <a:ea typeface="Source Sans Pro" panose="020B0503030403020204" pitchFamily="34" charset="0"/>
              </a:rPr>
              <a:t>Additional Logos can be placed in line with the blue </a:t>
            </a:r>
            <a:r>
              <a:rPr lang="en-US" b="1" dirty="0">
                <a:solidFill>
                  <a:srgbClr val="000F7E"/>
                </a:solidFill>
                <a:latin typeface="Arial" panose="020B0604020202020204" pitchFamily="34" charset="0"/>
                <a:ea typeface="Source Sans Pro" panose="020B0503030403020204" pitchFamily="34" charset="0"/>
              </a:rPr>
              <a:t>Principal Investigator and Affiliations box.</a:t>
            </a:r>
            <a:endParaRPr lang="en-US" b="1" dirty="0">
              <a:solidFill>
                <a:srgbClr val="000F7E"/>
              </a:solidFill>
              <a:latin typeface="Arial" panose="020B0604020202020204" pitchFamily="34" charset="0"/>
            </a:endParaRPr>
          </a:p>
        </p:txBody>
      </p:sp>
      <p:sp>
        <p:nvSpPr>
          <p:cNvPr id="41" name="Rectangle 40">
            <a:extLst>
              <a:ext uri="{FF2B5EF4-FFF2-40B4-BE49-F238E27FC236}">
                <a16:creationId xmlns:a16="http://schemas.microsoft.com/office/drawing/2014/main" id="{BBCDDF19-58D7-944A-9741-A7EC4D6D388E}"/>
              </a:ext>
            </a:extLst>
          </p:cNvPr>
          <p:cNvSpPr/>
          <p:nvPr/>
        </p:nvSpPr>
        <p:spPr>
          <a:xfrm>
            <a:off x="-11884204" y="24159070"/>
            <a:ext cx="2438400" cy="2402869"/>
          </a:xfrm>
          <a:prstGeom prst="rect">
            <a:avLst/>
          </a:prstGeom>
          <a:solidFill>
            <a:srgbClr val="0070C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70C1"/>
              </a:solidFill>
              <a:latin typeface="Arial" panose="020B0604020202020204" pitchFamily="34" charset="0"/>
            </a:endParaRPr>
          </a:p>
        </p:txBody>
      </p:sp>
      <p:sp>
        <p:nvSpPr>
          <p:cNvPr id="45" name="TextBox 44">
            <a:extLst>
              <a:ext uri="{FF2B5EF4-FFF2-40B4-BE49-F238E27FC236}">
                <a16:creationId xmlns:a16="http://schemas.microsoft.com/office/drawing/2014/main" id="{488F1E08-5D7C-D04E-8CDA-ABAC6780AC20}"/>
              </a:ext>
            </a:extLst>
          </p:cNvPr>
          <p:cNvSpPr txBox="1"/>
          <p:nvPr/>
        </p:nvSpPr>
        <p:spPr>
          <a:xfrm>
            <a:off x="-11887199" y="26813717"/>
            <a:ext cx="11887199" cy="2616101"/>
          </a:xfrm>
          <a:prstGeom prst="rect">
            <a:avLst/>
          </a:prstGeom>
          <a:noFill/>
        </p:spPr>
        <p:txBody>
          <a:bodyPr wrap="square" rtlCol="0">
            <a:spAutoFit/>
          </a:bodyPr>
          <a:lstStyle/>
          <a:p>
            <a:r>
              <a:rPr lang="en-US" dirty="0">
                <a:solidFill>
                  <a:srgbClr val="0070C1"/>
                </a:solidFill>
                <a:latin typeface="Arial" panose="020B0604020202020204" pitchFamily="34" charset="0"/>
                <a:ea typeface="Source Sans Pro" panose="020B0503030403020204" pitchFamily="34" charset="0"/>
              </a:rPr>
              <a:t>Secondary LANL Blue</a:t>
            </a:r>
            <a:endParaRPr lang="en-US" dirty="0">
              <a:solidFill>
                <a:srgbClr val="0070C1"/>
              </a:solidFill>
              <a:latin typeface="Arial" panose="020B0604020202020204" pitchFamily="34" charset="0"/>
            </a:endParaRPr>
          </a:p>
          <a:p>
            <a:endParaRPr lang="en-US" dirty="0">
              <a:latin typeface="Arial" panose="020B0604020202020204" pitchFamily="34" charset="0"/>
            </a:endParaRPr>
          </a:p>
        </p:txBody>
      </p:sp>
      <p:sp>
        <p:nvSpPr>
          <p:cNvPr id="46" name="TextBox 45">
            <a:extLst>
              <a:ext uri="{FF2B5EF4-FFF2-40B4-BE49-F238E27FC236}">
                <a16:creationId xmlns:a16="http://schemas.microsoft.com/office/drawing/2014/main" id="{FBAABBF4-F40D-5A45-BBE2-9A4AEE710887}"/>
              </a:ext>
            </a:extLst>
          </p:cNvPr>
          <p:cNvSpPr txBox="1"/>
          <p:nvPr/>
        </p:nvSpPr>
        <p:spPr>
          <a:xfrm>
            <a:off x="-11884204" y="1300600"/>
            <a:ext cx="11519203" cy="1908215"/>
          </a:xfrm>
          <a:prstGeom prst="rect">
            <a:avLst/>
          </a:prstGeom>
          <a:noFill/>
        </p:spPr>
        <p:txBody>
          <a:bodyPr wrap="square" rtlCol="0">
            <a:spAutoFit/>
          </a:bodyPr>
          <a:lstStyle/>
          <a:p>
            <a:pPr algn="r"/>
            <a:r>
              <a:rPr lang="en-US" dirty="0">
                <a:solidFill>
                  <a:srgbClr val="000F7E"/>
                </a:solidFill>
                <a:latin typeface="Arial" panose="020B0604020202020204" pitchFamily="34" charset="0"/>
                <a:ea typeface="Source Sans Pro" panose="020B0503030403020204" pitchFamily="34" charset="0"/>
                <a:sym typeface="Wingdings" pitchFamily="2" charset="2"/>
              </a:rPr>
              <a:t>Type is </a:t>
            </a:r>
            <a:r>
              <a:rPr lang="en-US" b="1" dirty="0">
                <a:solidFill>
                  <a:srgbClr val="000F7E"/>
                </a:solidFill>
                <a:latin typeface="Arial" panose="020B0604020202020204" pitchFamily="34" charset="0"/>
                <a:ea typeface="Source Sans Pro" panose="020B0503030403020204" pitchFamily="34" charset="0"/>
                <a:sym typeface="Wingdings" pitchFamily="2" charset="2"/>
              </a:rPr>
              <a:t>Arial</a:t>
            </a:r>
            <a:r>
              <a:rPr lang="en-US" dirty="0">
                <a:solidFill>
                  <a:srgbClr val="000F7E"/>
                </a:solidFill>
                <a:latin typeface="Arial" panose="020B0604020202020204" pitchFamily="34" charset="0"/>
                <a:ea typeface="Source Sans Pro" panose="020B0503030403020204" pitchFamily="34" charset="0"/>
                <a:sym typeface="Wingdings" pitchFamily="2" charset="2"/>
              </a:rPr>
              <a:t></a:t>
            </a:r>
            <a:br>
              <a:rPr lang="en-US" dirty="0">
                <a:solidFill>
                  <a:srgbClr val="000F7E"/>
                </a:solidFill>
                <a:latin typeface="Arial" panose="020B0604020202020204" pitchFamily="34" charset="0"/>
                <a:ea typeface="Source Sans Pro" panose="020B0503030403020204" pitchFamily="34" charset="0"/>
                <a:sym typeface="Wingdings" pitchFamily="2" charset="2"/>
              </a:rPr>
            </a:br>
            <a:endParaRPr lang="en-US" sz="3600" dirty="0">
              <a:solidFill>
                <a:srgbClr val="000F7E"/>
              </a:solidFill>
              <a:latin typeface="Arial" panose="020B0604020202020204" pitchFamily="34" charset="0"/>
              <a:ea typeface="Source Sans Pro" panose="020B0503030403020204" pitchFamily="34" charset="0"/>
              <a:sym typeface="Wingdings" pitchFamily="2" charset="2"/>
            </a:endParaRPr>
          </a:p>
        </p:txBody>
      </p:sp>
      <p:sp>
        <p:nvSpPr>
          <p:cNvPr id="39" name="TextBox 38">
            <a:extLst>
              <a:ext uri="{FF2B5EF4-FFF2-40B4-BE49-F238E27FC236}">
                <a16:creationId xmlns:a16="http://schemas.microsoft.com/office/drawing/2014/main" id="{13A27F63-C1FC-154C-9319-9DA7EEC73679}"/>
              </a:ext>
            </a:extLst>
          </p:cNvPr>
          <p:cNvSpPr txBox="1"/>
          <p:nvPr/>
        </p:nvSpPr>
        <p:spPr>
          <a:xfrm>
            <a:off x="-11884204" y="4450200"/>
            <a:ext cx="11519203" cy="2616101"/>
          </a:xfrm>
          <a:prstGeom prst="rect">
            <a:avLst/>
          </a:prstGeom>
          <a:noFill/>
        </p:spPr>
        <p:txBody>
          <a:bodyPr wrap="square" rtlCol="0">
            <a:spAutoFit/>
          </a:bodyPr>
          <a:lstStyle/>
          <a:p>
            <a:pPr algn="r"/>
            <a:r>
              <a:rPr lang="en-US" dirty="0">
                <a:solidFill>
                  <a:srgbClr val="000F7E"/>
                </a:solidFill>
                <a:latin typeface="Arial" panose="020B0604020202020204" pitchFamily="34" charset="0"/>
                <a:ea typeface="Source Sans Pro" panose="020B0503030403020204" pitchFamily="34" charset="0"/>
                <a:sym typeface="Wingdings" pitchFamily="2" charset="2"/>
              </a:rPr>
              <a:t>Go to </a:t>
            </a:r>
            <a:r>
              <a:rPr lang="en-US" b="1" dirty="0">
                <a:solidFill>
                  <a:srgbClr val="000F7E"/>
                </a:solidFill>
                <a:latin typeface="Arial" panose="020B0604020202020204" pitchFamily="34" charset="0"/>
                <a:ea typeface="Source Sans Pro" panose="020B0503030403020204" pitchFamily="34" charset="0"/>
                <a:sym typeface="Wingdings" pitchFamily="2" charset="2"/>
              </a:rPr>
              <a:t>View&gt;Guides </a:t>
            </a:r>
            <a:r>
              <a:rPr lang="en-US" dirty="0">
                <a:solidFill>
                  <a:srgbClr val="000F7E"/>
                </a:solidFill>
                <a:latin typeface="Arial" panose="020B0604020202020204" pitchFamily="34" charset="0"/>
                <a:ea typeface="Source Sans Pro" panose="020B0503030403020204" pitchFamily="34" charset="0"/>
                <a:sym typeface="Wingdings" pitchFamily="2" charset="2"/>
              </a:rPr>
              <a:t>to view layout guidelines.</a:t>
            </a:r>
            <a:endParaRPr lang="en-US" sz="3600" dirty="0">
              <a:solidFill>
                <a:srgbClr val="000F7E"/>
              </a:solidFill>
              <a:latin typeface="Arial" panose="020B0604020202020204" pitchFamily="34" charset="0"/>
              <a:ea typeface="Source Sans Pro" panose="020B0503030403020204" pitchFamily="34" charset="0"/>
              <a:sym typeface="Wingdings" pitchFamily="2" charset="2"/>
            </a:endParaRPr>
          </a:p>
        </p:txBody>
      </p:sp>
      <p:sp>
        <p:nvSpPr>
          <p:cNvPr id="48" name="TextBox 47">
            <a:extLst>
              <a:ext uri="{FF2B5EF4-FFF2-40B4-BE49-F238E27FC236}">
                <a16:creationId xmlns:a16="http://schemas.microsoft.com/office/drawing/2014/main" id="{76A0D8EC-E309-CA4F-8877-872D252E60E3}"/>
              </a:ext>
            </a:extLst>
          </p:cNvPr>
          <p:cNvSpPr txBox="1"/>
          <p:nvPr/>
        </p:nvSpPr>
        <p:spPr>
          <a:xfrm>
            <a:off x="-14494932" y="8512535"/>
            <a:ext cx="14031534" cy="3877985"/>
          </a:xfrm>
          <a:prstGeom prst="rect">
            <a:avLst/>
          </a:prstGeom>
          <a:noFill/>
        </p:spPr>
        <p:txBody>
          <a:bodyPr wrap="square" rtlCol="0">
            <a:spAutoFit/>
          </a:bodyPr>
          <a:lstStyle/>
          <a:p>
            <a:pPr algn="r"/>
            <a:r>
              <a:rPr lang="en-US" dirty="0">
                <a:solidFill>
                  <a:srgbClr val="000F7E"/>
                </a:solidFill>
                <a:latin typeface="Arial" panose="020B0604020202020204" pitchFamily="34" charset="0"/>
                <a:ea typeface="Source Sans Pro" panose="020B0503030403020204" pitchFamily="34" charset="0"/>
                <a:sym typeface="Wingdings" pitchFamily="2" charset="2"/>
              </a:rPr>
              <a:t>*Character spacing can be set in the </a:t>
            </a:r>
            <a:r>
              <a:rPr lang="en-US" b="1" dirty="0">
                <a:solidFill>
                  <a:srgbClr val="000F7E"/>
                </a:solidFill>
                <a:latin typeface="Arial" panose="020B0604020202020204" pitchFamily="34" charset="0"/>
                <a:ea typeface="Source Sans Pro" panose="020B0503030403020204" pitchFamily="34" charset="0"/>
                <a:sym typeface="Wingdings" pitchFamily="2" charset="2"/>
              </a:rPr>
              <a:t>Home Tab </a:t>
            </a:r>
            <a:r>
              <a:rPr lang="en-US" dirty="0">
                <a:solidFill>
                  <a:srgbClr val="000F7E"/>
                </a:solidFill>
                <a:latin typeface="Arial" panose="020B0604020202020204" pitchFamily="34" charset="0"/>
                <a:ea typeface="Source Sans Pro" panose="020B0503030403020204" pitchFamily="34" charset="0"/>
                <a:sym typeface="Wingdings" pitchFamily="2" charset="2"/>
              </a:rPr>
              <a:t>on the </a:t>
            </a:r>
            <a:r>
              <a:rPr lang="en-US" b="1" dirty="0">
                <a:solidFill>
                  <a:srgbClr val="000F7E"/>
                </a:solidFill>
                <a:latin typeface="Arial" panose="020B0604020202020204" pitchFamily="34" charset="0"/>
                <a:ea typeface="Source Sans Pro" panose="020B0503030403020204" pitchFamily="34" charset="0"/>
                <a:sym typeface="Wingdings" pitchFamily="2" charset="2"/>
              </a:rPr>
              <a:t>Toolbar</a:t>
            </a:r>
            <a:r>
              <a:rPr lang="en-US" dirty="0">
                <a:solidFill>
                  <a:srgbClr val="000F7E"/>
                </a:solidFill>
                <a:latin typeface="Arial" panose="020B0604020202020204" pitchFamily="34" charset="0"/>
                <a:ea typeface="Source Sans Pro" panose="020B0503030403020204" pitchFamily="34" charset="0"/>
                <a:sym typeface="Wingdings" pitchFamily="2" charset="2"/>
              </a:rPr>
              <a:t> below font name</a:t>
            </a:r>
            <a:endParaRPr lang="en-US" sz="3600" dirty="0">
              <a:solidFill>
                <a:srgbClr val="000F7E"/>
              </a:solidFill>
              <a:latin typeface="Arial" panose="020B0604020202020204" pitchFamily="34" charset="0"/>
              <a:ea typeface="Source Sans Pro" panose="020B0503030403020204" pitchFamily="34" charset="0"/>
              <a:sym typeface="Wingdings" pitchFamily="2" charset="2"/>
            </a:endParaRPr>
          </a:p>
        </p:txBody>
      </p:sp>
      <p:pic>
        <p:nvPicPr>
          <p:cNvPr id="6" name="Picture 5">
            <a:extLst>
              <a:ext uri="{FF2B5EF4-FFF2-40B4-BE49-F238E27FC236}">
                <a16:creationId xmlns:a16="http://schemas.microsoft.com/office/drawing/2014/main" id="{BF4DC08E-CDF7-F847-8943-0952D8008ED9}"/>
              </a:ext>
            </a:extLst>
          </p:cNvPr>
          <p:cNvPicPr>
            <a:picLocks noChangeAspect="1"/>
          </p:cNvPicPr>
          <p:nvPr/>
        </p:nvPicPr>
        <p:blipFill>
          <a:blip r:embed="rId3"/>
          <a:srcRect/>
          <a:stretch/>
        </p:blipFill>
        <p:spPr>
          <a:xfrm>
            <a:off x="-12115666" y="12390520"/>
            <a:ext cx="11652268" cy="2402869"/>
          </a:xfrm>
          <a:prstGeom prst="rect">
            <a:avLst/>
          </a:prstGeom>
        </p:spPr>
      </p:pic>
      <p:sp>
        <p:nvSpPr>
          <p:cNvPr id="35" name="Text Placeholder 4">
            <a:extLst>
              <a:ext uri="{FF2B5EF4-FFF2-40B4-BE49-F238E27FC236}">
                <a16:creationId xmlns:a16="http://schemas.microsoft.com/office/drawing/2014/main" id="{ADF15B3B-EC7D-B24B-B259-473561AA6778}"/>
              </a:ext>
            </a:extLst>
          </p:cNvPr>
          <p:cNvSpPr txBox="1">
            <a:spLocks/>
          </p:cNvSpPr>
          <p:nvPr/>
        </p:nvSpPr>
        <p:spPr>
          <a:xfrm>
            <a:off x="20155545" y="30909917"/>
            <a:ext cx="3290956" cy="356782"/>
          </a:xfrm>
          <a:prstGeom prst="rect">
            <a:avLst/>
          </a:prstGeom>
        </p:spPr>
        <p:txBody>
          <a:bodyPr lIns="0" tIns="0" rIns="0" bIns="0" anchor="ctr" anchorCtr="0"/>
          <a:lstStyle>
            <a:lvl1pPr marL="1567533" indent="-1567533" algn="l" defTabSz="2090044" rtl="0" eaLnBrk="1" latinLnBrk="0" hangingPunct="1">
              <a:spcBef>
                <a:spcPct val="20000"/>
              </a:spcBef>
              <a:buFontTx/>
              <a:buNone/>
              <a:defRPr sz="1000" b="0" i="0" kern="1200">
                <a:solidFill>
                  <a:schemeClr val="bg1">
                    <a:lumMod val="65000"/>
                  </a:schemeClr>
                </a:solidFill>
                <a:latin typeface="Arial" panose="020B0604020202020204" pitchFamily="34" charset="0"/>
                <a:ea typeface="+mn-ea"/>
                <a:cs typeface="+mn-cs"/>
              </a:defRPr>
            </a:lvl1pPr>
            <a:lvl2pPr marL="3396322" indent="-1306278" algn="l" defTabSz="2090044" rtl="0" eaLnBrk="1" latinLnBrk="0" hangingPunct="1">
              <a:spcBef>
                <a:spcPct val="20000"/>
              </a:spcBef>
              <a:buFontTx/>
              <a:buNone/>
              <a:defRPr sz="1200" b="0" i="0" kern="1200">
                <a:solidFill>
                  <a:schemeClr val="bg1">
                    <a:lumMod val="65000"/>
                  </a:schemeClr>
                </a:solidFill>
                <a:latin typeface="Arial" panose="020B0604020202020204" pitchFamily="34" charset="0"/>
                <a:ea typeface="+mn-ea"/>
                <a:cs typeface="+mn-cs"/>
              </a:defRPr>
            </a:lvl2pPr>
            <a:lvl3pPr marL="5225110" indent="-1045022" algn="l" defTabSz="2090044" rtl="0" eaLnBrk="1" latinLnBrk="0" hangingPunct="1">
              <a:spcBef>
                <a:spcPct val="20000"/>
              </a:spcBef>
              <a:buFontTx/>
              <a:buNone/>
              <a:defRPr sz="1200" b="0" i="0" kern="1200">
                <a:solidFill>
                  <a:schemeClr val="bg1">
                    <a:lumMod val="65000"/>
                  </a:schemeClr>
                </a:solidFill>
                <a:latin typeface="Arial" panose="020B0604020202020204" pitchFamily="34" charset="0"/>
                <a:ea typeface="+mn-ea"/>
                <a:cs typeface="+mn-cs"/>
              </a:defRPr>
            </a:lvl3pPr>
            <a:lvl4pPr marL="7315154" indent="-1045022" algn="l" defTabSz="2090044" rtl="0" eaLnBrk="1" latinLnBrk="0" hangingPunct="1">
              <a:spcBef>
                <a:spcPct val="20000"/>
              </a:spcBef>
              <a:buFontTx/>
              <a:buNone/>
              <a:defRPr sz="1200" b="0" i="0" kern="1200">
                <a:solidFill>
                  <a:schemeClr val="bg1">
                    <a:lumMod val="65000"/>
                  </a:schemeClr>
                </a:solidFill>
                <a:latin typeface="Arial" panose="020B0604020202020204" pitchFamily="34" charset="0"/>
                <a:ea typeface="+mn-ea"/>
                <a:cs typeface="+mn-cs"/>
              </a:defRPr>
            </a:lvl4pPr>
            <a:lvl5pPr marL="9405198" indent="-1045022" algn="l" defTabSz="2090044" rtl="0" eaLnBrk="1" latinLnBrk="0" hangingPunct="1">
              <a:spcBef>
                <a:spcPct val="20000"/>
              </a:spcBef>
              <a:buFontTx/>
              <a:buNone/>
              <a:defRPr sz="1200" b="0" i="0" kern="1200">
                <a:solidFill>
                  <a:schemeClr val="bg1">
                    <a:lumMod val="65000"/>
                  </a:schemeClr>
                </a:solidFill>
                <a:latin typeface="Arial" panose="020B0604020202020204" pitchFamily="34" charset="0"/>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a:lstStyle>
          <a:p>
            <a:r>
              <a:rPr lang="en-US" sz="1800" dirty="0">
                <a:solidFill>
                  <a:srgbClr val="CDD1E2"/>
                </a:solidFill>
              </a:rPr>
              <a:t>LA-UR# number goes here</a:t>
            </a:r>
          </a:p>
        </p:txBody>
      </p:sp>
      <p:pic>
        <p:nvPicPr>
          <p:cNvPr id="15" name="Picture 14">
            <a:extLst>
              <a:ext uri="{FF2B5EF4-FFF2-40B4-BE49-F238E27FC236}">
                <a16:creationId xmlns:a16="http://schemas.microsoft.com/office/drawing/2014/main" id="{DD8A48F2-2E29-7EB8-6DB6-C294AC285F83}"/>
              </a:ext>
            </a:extLst>
          </p:cNvPr>
          <p:cNvPicPr>
            <a:picLocks noChangeAspect="1"/>
          </p:cNvPicPr>
          <p:nvPr/>
        </p:nvPicPr>
        <p:blipFill>
          <a:blip r:embed="rId4"/>
          <a:stretch>
            <a:fillRect/>
          </a:stretch>
        </p:blipFill>
        <p:spPr>
          <a:xfrm>
            <a:off x="14740425" y="10514374"/>
            <a:ext cx="11915775" cy="7629525"/>
          </a:xfrm>
          <a:prstGeom prst="rect">
            <a:avLst/>
          </a:prstGeom>
        </p:spPr>
      </p:pic>
      <p:sp>
        <p:nvSpPr>
          <p:cNvPr id="18" name="Text Box 180">
            <a:extLst>
              <a:ext uri="{FF2B5EF4-FFF2-40B4-BE49-F238E27FC236}">
                <a16:creationId xmlns:a16="http://schemas.microsoft.com/office/drawing/2014/main" id="{8F5C3C6C-97A6-6E6D-E687-6B3BC5AAF368}"/>
              </a:ext>
            </a:extLst>
          </p:cNvPr>
          <p:cNvSpPr txBox="1">
            <a:spLocks noChangeArrowheads="1"/>
          </p:cNvSpPr>
          <p:nvPr/>
        </p:nvSpPr>
        <p:spPr bwMode="auto">
          <a:xfrm>
            <a:off x="14624186" y="23954932"/>
            <a:ext cx="7377636" cy="438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3. </a:t>
            </a:r>
            <a:r>
              <a:rPr lang="en-US" sz="2400" kern="1200" dirty="0">
                <a:solidFill>
                  <a:srgbClr val="000F7E"/>
                </a:solidFill>
                <a:latin typeface="Arial" panose="020B0604020202020204" pitchFamily="34" charset="0"/>
                <a:ea typeface="Source Sans Pro" panose="020B0503030403020204" pitchFamily="34" charset="0"/>
              </a:rPr>
              <a:t>Representation of a surrogate reactor block.</a:t>
            </a:r>
          </a:p>
        </p:txBody>
      </p:sp>
      <p:pic>
        <p:nvPicPr>
          <p:cNvPr id="20" name="Picture 19">
            <a:extLst>
              <a:ext uri="{FF2B5EF4-FFF2-40B4-BE49-F238E27FC236}">
                <a16:creationId xmlns:a16="http://schemas.microsoft.com/office/drawing/2014/main" id="{D08A1E70-1191-FC77-0AED-CF2766EA529D}"/>
              </a:ext>
            </a:extLst>
          </p:cNvPr>
          <p:cNvPicPr>
            <a:picLocks noChangeAspect="1"/>
          </p:cNvPicPr>
          <p:nvPr/>
        </p:nvPicPr>
        <p:blipFill>
          <a:blip r:embed="rId5"/>
          <a:stretch>
            <a:fillRect/>
          </a:stretch>
        </p:blipFill>
        <p:spPr>
          <a:xfrm>
            <a:off x="27984603" y="7932440"/>
            <a:ext cx="6037841" cy="4351950"/>
          </a:xfrm>
          <a:prstGeom prst="rect">
            <a:avLst/>
          </a:prstGeom>
        </p:spPr>
      </p:pic>
      <p:pic>
        <p:nvPicPr>
          <p:cNvPr id="22" name="Picture 21">
            <a:extLst>
              <a:ext uri="{FF2B5EF4-FFF2-40B4-BE49-F238E27FC236}">
                <a16:creationId xmlns:a16="http://schemas.microsoft.com/office/drawing/2014/main" id="{7F8230C5-FF65-F44D-D45D-1E8A0C22954F}"/>
              </a:ext>
            </a:extLst>
          </p:cNvPr>
          <p:cNvPicPr>
            <a:picLocks noChangeAspect="1"/>
          </p:cNvPicPr>
          <p:nvPr/>
        </p:nvPicPr>
        <p:blipFill>
          <a:blip r:embed="rId6"/>
          <a:stretch>
            <a:fillRect/>
          </a:stretch>
        </p:blipFill>
        <p:spPr>
          <a:xfrm>
            <a:off x="33930105" y="7979157"/>
            <a:ext cx="6037841" cy="4351950"/>
          </a:xfrm>
          <a:prstGeom prst="rect">
            <a:avLst/>
          </a:prstGeom>
        </p:spPr>
      </p:pic>
      <p:graphicFrame>
        <p:nvGraphicFramePr>
          <p:cNvPr id="23" name="Table 23">
            <a:extLst>
              <a:ext uri="{FF2B5EF4-FFF2-40B4-BE49-F238E27FC236}">
                <a16:creationId xmlns:a16="http://schemas.microsoft.com/office/drawing/2014/main" id="{3967C8DA-9F58-2159-238F-5E581B923795}"/>
              </a:ext>
            </a:extLst>
          </p:cNvPr>
          <p:cNvGraphicFramePr>
            <a:graphicFrameLocks noGrp="1"/>
          </p:cNvGraphicFramePr>
          <p:nvPr>
            <p:extLst>
              <p:ext uri="{D42A27DB-BD31-4B8C-83A1-F6EECF244321}">
                <p14:modId xmlns:p14="http://schemas.microsoft.com/office/powerpoint/2010/main" val="3570199820"/>
              </p:ext>
            </p:extLst>
          </p:nvPr>
        </p:nvGraphicFramePr>
        <p:xfrm>
          <a:off x="27782487" y="15435442"/>
          <a:ext cx="11769335" cy="2491198"/>
        </p:xfrm>
        <a:graphic>
          <a:graphicData uri="http://schemas.openxmlformats.org/drawingml/2006/table">
            <a:tbl>
              <a:tblPr firstRow="1" bandRow="1">
                <a:tableStyleId>{69012ECD-51FC-41F1-AA8D-1B2483CD663E}</a:tableStyleId>
              </a:tblPr>
              <a:tblGrid>
                <a:gridCol w="2287875">
                  <a:extLst>
                    <a:ext uri="{9D8B030D-6E8A-4147-A177-3AD203B41FA5}">
                      <a16:colId xmlns:a16="http://schemas.microsoft.com/office/drawing/2014/main" val="3199565002"/>
                    </a:ext>
                  </a:extLst>
                </a:gridCol>
                <a:gridCol w="2315183">
                  <a:extLst>
                    <a:ext uri="{9D8B030D-6E8A-4147-A177-3AD203B41FA5}">
                      <a16:colId xmlns:a16="http://schemas.microsoft.com/office/drawing/2014/main" val="2518139333"/>
                    </a:ext>
                  </a:extLst>
                </a:gridCol>
                <a:gridCol w="2548647">
                  <a:extLst>
                    <a:ext uri="{9D8B030D-6E8A-4147-A177-3AD203B41FA5}">
                      <a16:colId xmlns:a16="http://schemas.microsoft.com/office/drawing/2014/main" val="1546166080"/>
                    </a:ext>
                  </a:extLst>
                </a:gridCol>
                <a:gridCol w="2324790">
                  <a:extLst>
                    <a:ext uri="{9D8B030D-6E8A-4147-A177-3AD203B41FA5}">
                      <a16:colId xmlns:a16="http://schemas.microsoft.com/office/drawing/2014/main" val="4278986291"/>
                    </a:ext>
                  </a:extLst>
                </a:gridCol>
                <a:gridCol w="2292840">
                  <a:extLst>
                    <a:ext uri="{9D8B030D-6E8A-4147-A177-3AD203B41FA5}">
                      <a16:colId xmlns:a16="http://schemas.microsoft.com/office/drawing/2014/main" val="1442976112"/>
                    </a:ext>
                  </a:extLst>
                </a:gridCol>
              </a:tblGrid>
              <a:tr h="712199">
                <a:tc>
                  <a:txBody>
                    <a:bodyPr/>
                    <a:lstStyle/>
                    <a:p>
                      <a:pPr algn="ctr"/>
                      <a:r>
                        <a:rPr lang="en-US" sz="3200" dirty="0"/>
                        <a:t>Formulation</a:t>
                      </a:r>
                    </a:p>
                  </a:txBody>
                  <a:tcPr/>
                </a:tc>
                <a:tc>
                  <a:txBody>
                    <a:bodyPr/>
                    <a:lstStyle/>
                    <a:p>
                      <a:pPr algn="ctr"/>
                      <a:r>
                        <a:rPr lang="en-US" sz="3200" dirty="0"/>
                        <a:t># Variables</a:t>
                      </a:r>
                    </a:p>
                  </a:txBody>
                  <a:tcPr/>
                </a:tc>
                <a:tc>
                  <a:txBody>
                    <a:bodyPr/>
                    <a:lstStyle/>
                    <a:p>
                      <a:pPr algn="ctr"/>
                      <a:r>
                        <a:rPr lang="en-US" sz="3200" dirty="0"/>
                        <a:t># Constraints</a:t>
                      </a:r>
                    </a:p>
                  </a:txBody>
                  <a:tcPr/>
                </a:tc>
                <a:tc>
                  <a:txBody>
                    <a:bodyPr/>
                    <a:lstStyle/>
                    <a:p>
                      <a:pPr algn="ctr"/>
                      <a:r>
                        <a:rPr lang="en-US" sz="3200" dirty="0"/>
                        <a:t>Avg. solve time (s)</a:t>
                      </a:r>
                    </a:p>
                  </a:txBody>
                  <a:tcPr/>
                </a:tc>
                <a:tc>
                  <a:txBody>
                    <a:bodyPr/>
                    <a:lstStyle/>
                    <a:p>
                      <a:pPr algn="ctr"/>
                      <a:r>
                        <a:rPr lang="en-US" sz="3200" dirty="0"/>
                        <a:t>Standard </a:t>
                      </a:r>
                    </a:p>
                    <a:p>
                      <a:pPr algn="ctr"/>
                      <a:r>
                        <a:rPr lang="en-US" sz="3200" dirty="0"/>
                        <a:t>dev. (s)</a:t>
                      </a:r>
                    </a:p>
                  </a:txBody>
                  <a:tcPr/>
                </a:tc>
                <a:extLst>
                  <a:ext uri="{0D108BD9-81ED-4DB2-BD59-A6C34878D82A}">
                    <a16:rowId xmlns:a16="http://schemas.microsoft.com/office/drawing/2014/main" val="866273099"/>
                  </a:ext>
                </a:extLst>
              </a:tr>
              <a:tr h="712199">
                <a:tc>
                  <a:txBody>
                    <a:bodyPr/>
                    <a:lstStyle/>
                    <a:p>
                      <a:pPr algn="ctr"/>
                      <a:r>
                        <a:rPr lang="en-US" sz="3200" dirty="0"/>
                        <a:t>Full Space</a:t>
                      </a:r>
                    </a:p>
                  </a:txBody>
                  <a:tcPr/>
                </a:tc>
                <a:tc>
                  <a:txBody>
                    <a:bodyPr/>
                    <a:lstStyle/>
                    <a:p>
                      <a:pPr algn="ctr"/>
                      <a:r>
                        <a:rPr lang="en-US" sz="3200" dirty="0"/>
                        <a:t>897</a:t>
                      </a:r>
                    </a:p>
                  </a:txBody>
                  <a:tcPr/>
                </a:tc>
                <a:tc>
                  <a:txBody>
                    <a:bodyPr/>
                    <a:lstStyle/>
                    <a:p>
                      <a:pPr algn="ctr"/>
                      <a:r>
                        <a:rPr lang="en-US" sz="3200" dirty="0"/>
                        <a:t>895</a:t>
                      </a:r>
                    </a:p>
                  </a:txBody>
                  <a:tcPr/>
                </a:tc>
                <a:tc>
                  <a:txBody>
                    <a:bodyPr/>
                    <a:lstStyle/>
                    <a:p>
                      <a:pPr algn="ctr"/>
                      <a:r>
                        <a:rPr lang="en-US" sz="3200" dirty="0"/>
                        <a:t>5.97</a:t>
                      </a:r>
                    </a:p>
                  </a:txBody>
                  <a:tcPr/>
                </a:tc>
                <a:tc>
                  <a:txBody>
                    <a:bodyPr/>
                    <a:lstStyle/>
                    <a:p>
                      <a:pPr algn="ctr"/>
                      <a:r>
                        <a:rPr lang="en-US" sz="3200" dirty="0"/>
                        <a:t>8.02</a:t>
                      </a:r>
                    </a:p>
                  </a:txBody>
                  <a:tcPr/>
                </a:tc>
                <a:extLst>
                  <a:ext uri="{0D108BD9-81ED-4DB2-BD59-A6C34878D82A}">
                    <a16:rowId xmlns:a16="http://schemas.microsoft.com/office/drawing/2014/main" val="121604939"/>
                  </a:ext>
                </a:extLst>
              </a:tr>
              <a:tr h="712199">
                <a:tc>
                  <a:txBody>
                    <a:bodyPr/>
                    <a:lstStyle/>
                    <a:p>
                      <a:pPr algn="ctr"/>
                      <a:r>
                        <a:rPr lang="en-US" sz="3200" dirty="0"/>
                        <a:t>ALAMO</a:t>
                      </a:r>
                    </a:p>
                  </a:txBody>
                  <a:tcPr/>
                </a:tc>
                <a:tc>
                  <a:txBody>
                    <a:bodyPr/>
                    <a:lstStyle/>
                    <a:p>
                      <a:pPr algn="ctr"/>
                      <a:r>
                        <a:rPr lang="en-US" sz="3200" dirty="0"/>
                        <a:t>451</a:t>
                      </a:r>
                    </a:p>
                  </a:txBody>
                  <a:tcPr/>
                </a:tc>
                <a:tc>
                  <a:txBody>
                    <a:bodyPr/>
                    <a:lstStyle/>
                    <a:p>
                      <a:pPr algn="ctr"/>
                      <a:r>
                        <a:rPr lang="en-US" sz="3200" dirty="0"/>
                        <a:t>449</a:t>
                      </a:r>
                    </a:p>
                  </a:txBody>
                  <a:tcPr/>
                </a:tc>
                <a:tc>
                  <a:txBody>
                    <a:bodyPr/>
                    <a:lstStyle/>
                    <a:p>
                      <a:pPr algn="ctr"/>
                      <a:r>
                        <a:rPr lang="en-US" sz="3200" dirty="0"/>
                        <a:t>1.26</a:t>
                      </a:r>
                    </a:p>
                  </a:txBody>
                  <a:tcPr/>
                </a:tc>
                <a:tc>
                  <a:txBody>
                    <a:bodyPr/>
                    <a:lstStyle/>
                    <a:p>
                      <a:pPr algn="ctr"/>
                      <a:r>
                        <a:rPr lang="en-US" sz="3200" dirty="0"/>
                        <a:t>0.42</a:t>
                      </a:r>
                    </a:p>
                  </a:txBody>
                  <a:tcPr/>
                </a:tc>
                <a:extLst>
                  <a:ext uri="{0D108BD9-81ED-4DB2-BD59-A6C34878D82A}">
                    <a16:rowId xmlns:a16="http://schemas.microsoft.com/office/drawing/2014/main" val="3968807499"/>
                  </a:ext>
                </a:extLst>
              </a:tr>
            </a:tbl>
          </a:graphicData>
        </a:graphic>
      </p:graphicFrame>
      <p:pic>
        <p:nvPicPr>
          <p:cNvPr id="25" name="Picture 24">
            <a:extLst>
              <a:ext uri="{FF2B5EF4-FFF2-40B4-BE49-F238E27FC236}">
                <a16:creationId xmlns:a16="http://schemas.microsoft.com/office/drawing/2014/main" id="{0ED96B7E-5D02-7841-229F-DD5F39031CD4}"/>
              </a:ext>
            </a:extLst>
          </p:cNvPr>
          <p:cNvPicPr>
            <a:picLocks noChangeAspect="1"/>
          </p:cNvPicPr>
          <p:nvPr/>
        </p:nvPicPr>
        <p:blipFill>
          <a:blip r:embed="rId7"/>
          <a:stretch>
            <a:fillRect/>
          </a:stretch>
        </p:blipFill>
        <p:spPr>
          <a:xfrm>
            <a:off x="33576179" y="18022772"/>
            <a:ext cx="5943600" cy="4280623"/>
          </a:xfrm>
          <a:prstGeom prst="rect">
            <a:avLst/>
          </a:prstGeom>
        </p:spPr>
      </p:pic>
      <p:pic>
        <p:nvPicPr>
          <p:cNvPr id="27" name="Picture 26">
            <a:extLst>
              <a:ext uri="{FF2B5EF4-FFF2-40B4-BE49-F238E27FC236}">
                <a16:creationId xmlns:a16="http://schemas.microsoft.com/office/drawing/2014/main" id="{81913599-E8D9-40BB-D0F9-891D3F75CAB0}"/>
              </a:ext>
            </a:extLst>
          </p:cNvPr>
          <p:cNvPicPr>
            <a:picLocks noChangeAspect="1"/>
          </p:cNvPicPr>
          <p:nvPr/>
        </p:nvPicPr>
        <p:blipFill>
          <a:blip r:embed="rId8"/>
          <a:stretch>
            <a:fillRect/>
          </a:stretch>
        </p:blipFill>
        <p:spPr>
          <a:xfrm>
            <a:off x="27586142" y="18000361"/>
            <a:ext cx="5943599" cy="4325446"/>
          </a:xfrm>
          <a:prstGeom prst="rect">
            <a:avLst/>
          </a:prstGeom>
        </p:spPr>
      </p:pic>
      <p:sp>
        <p:nvSpPr>
          <p:cNvPr id="30" name="Rectangle 29">
            <a:extLst>
              <a:ext uri="{FF2B5EF4-FFF2-40B4-BE49-F238E27FC236}">
                <a16:creationId xmlns:a16="http://schemas.microsoft.com/office/drawing/2014/main" id="{45B5B9A4-F20D-4B06-0FAF-118F9F41775B}"/>
              </a:ext>
            </a:extLst>
          </p:cNvPr>
          <p:cNvSpPr/>
          <p:nvPr/>
        </p:nvSpPr>
        <p:spPr>
          <a:xfrm>
            <a:off x="14754712" y="24469673"/>
            <a:ext cx="11887200" cy="1569660"/>
          </a:xfrm>
          <a:prstGeom prst="rect">
            <a:avLst/>
          </a:prstGeom>
        </p:spPr>
        <p:txBody>
          <a:bodyPr wrap="square">
            <a:spAutoFit/>
          </a:bodyPr>
          <a:lstStyle/>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VALIDATION – SOLUTION QUALITY </a:t>
            </a:r>
          </a:p>
          <a:p>
            <a:r>
              <a:rPr lang="en-US" sz="3200" dirty="0">
                <a:latin typeface="Arial" panose="020B0604020202020204" pitchFamily="34" charset="0"/>
                <a:ea typeface="Source Sans Pro" panose="020B0503030403020204" pitchFamily="34" charset="0"/>
                <a:cs typeface="Times"/>
              </a:rPr>
              <a:t>The procedure shown in Chart 4 was employed to assess the discrepancy between solutions. </a:t>
            </a:r>
          </a:p>
        </p:txBody>
      </p:sp>
      <p:sp>
        <p:nvSpPr>
          <p:cNvPr id="34" name="Text Box 180">
            <a:extLst>
              <a:ext uri="{FF2B5EF4-FFF2-40B4-BE49-F238E27FC236}">
                <a16:creationId xmlns:a16="http://schemas.microsoft.com/office/drawing/2014/main" id="{EE6EE443-A731-B7B2-AEBA-C8E644C7A324}"/>
              </a:ext>
            </a:extLst>
          </p:cNvPr>
          <p:cNvSpPr txBox="1">
            <a:spLocks noChangeArrowheads="1"/>
          </p:cNvSpPr>
          <p:nvPr/>
        </p:nvSpPr>
        <p:spPr bwMode="auto">
          <a:xfrm>
            <a:off x="14815407" y="30094693"/>
            <a:ext cx="3819611" cy="438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1. </a:t>
            </a:r>
            <a:r>
              <a:rPr lang="en-US" sz="2400" kern="1200" dirty="0">
                <a:solidFill>
                  <a:srgbClr val="000F7E"/>
                </a:solidFill>
                <a:latin typeface="Arial" panose="020B0604020202020204" pitchFamily="34" charset="0"/>
                <a:ea typeface="Source Sans Pro" panose="020B0503030403020204" pitchFamily="34" charset="0"/>
              </a:rPr>
              <a:t>Label in 24pt </a:t>
            </a:r>
            <a:r>
              <a:rPr lang="en-US" sz="2400" dirty="0">
                <a:solidFill>
                  <a:srgbClr val="000F7E"/>
                </a:solidFill>
                <a:latin typeface="Arial" panose="020B0604020202020204" pitchFamily="34" charset="0"/>
                <a:ea typeface="Source Sans Pro" panose="020B0503030403020204" pitchFamily="34" charset="0"/>
                <a:cs typeface="Times"/>
              </a:rPr>
              <a:t>Arial</a:t>
            </a:r>
            <a:endParaRPr lang="en-US" sz="2400" kern="1200" dirty="0">
              <a:solidFill>
                <a:srgbClr val="000F7E"/>
              </a:solidFill>
              <a:latin typeface="Arial" panose="020B0604020202020204" pitchFamily="34" charset="0"/>
              <a:ea typeface="Source Sans Pro" panose="020B0503030403020204" pitchFamily="34" charset="0"/>
            </a:endParaRPr>
          </a:p>
        </p:txBody>
      </p:sp>
      <p:sp>
        <p:nvSpPr>
          <p:cNvPr id="50" name="TextBox 49">
            <a:extLst>
              <a:ext uri="{FF2B5EF4-FFF2-40B4-BE49-F238E27FC236}">
                <a16:creationId xmlns:a16="http://schemas.microsoft.com/office/drawing/2014/main" id="{FA1006FC-C1B3-CB25-A963-EB38CC3E6A5A}"/>
              </a:ext>
            </a:extLst>
          </p:cNvPr>
          <p:cNvSpPr txBox="1"/>
          <p:nvPr/>
        </p:nvSpPr>
        <p:spPr>
          <a:xfrm>
            <a:off x="1368958" y="12171780"/>
            <a:ext cx="11887200" cy="4577343"/>
          </a:xfrm>
          <a:prstGeom prst="rect">
            <a:avLst/>
          </a:prstGeom>
          <a:noFill/>
        </p:spPr>
        <p:txBody>
          <a:bodyPr wrap="square">
            <a:spAutoFit/>
          </a:bodyPr>
          <a:lstStyle/>
          <a:p>
            <a:pPr algn="just">
              <a:lnSpc>
                <a:spcPct val="107000"/>
              </a:lnSpc>
              <a:spcAft>
                <a:spcPts val="800"/>
              </a:spcAft>
            </a:pPr>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MACHINE LEARNING IN CHEMICAL ENGINEERING</a:t>
            </a:r>
            <a:endPar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457200" indent="-457200" algn="just">
              <a:lnSpc>
                <a:spcPct val="107000"/>
              </a:lnSpc>
              <a:spcAft>
                <a:spcPts val="800"/>
              </a:spcAft>
              <a:buFont typeface="Wingdings" panose="05000000000000000000" pitchFamily="2" charset="2"/>
              <a:buChar char="§"/>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To reduce the complexity and number of equations, we utilize the Automated Learning of Algebraic Models (ALAMO) tool. </a:t>
            </a:r>
          </a:p>
          <a:p>
            <a:pPr marL="457200" indent="-457200" algn="just">
              <a:lnSpc>
                <a:spcPct val="107000"/>
              </a:lnSpc>
              <a:spcAft>
                <a:spcPts val="800"/>
              </a:spcAft>
              <a:buFont typeface="Wingdings" panose="05000000000000000000" pitchFamily="2" charset="2"/>
              <a:buChar char="§"/>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ALAMO is </a:t>
            </a:r>
            <a:r>
              <a:rPr lang="en-US" sz="3200" kern="100" dirty="0">
                <a:solidFill>
                  <a:srgbClr val="000000"/>
                </a:solidFill>
                <a:latin typeface="Arial" panose="020B0604020202020204" pitchFamily="34" charset="0"/>
                <a:ea typeface="Calibri" panose="020F0502020204030204" pitchFamily="34" charset="0"/>
                <a:cs typeface="Arial" panose="020B0604020202020204" pitchFamily="34" charset="0"/>
              </a:rPr>
              <a:t>a machine learning model that provides tractable and simple polynomial functions to represent complex unit operations.</a:t>
            </a:r>
          </a:p>
          <a:p>
            <a:pPr marL="457200" indent="-457200" algn="just">
              <a:lnSpc>
                <a:spcPct val="107000"/>
              </a:lnSpc>
              <a:spcAft>
                <a:spcPts val="800"/>
              </a:spcAft>
              <a:buFont typeface="Wingdings" panose="05000000000000000000" pitchFamily="2" charset="2"/>
              <a:buChar char="§"/>
            </a:pPr>
            <a:r>
              <a:rPr lang="en-US" sz="3200" kern="100" dirty="0">
                <a:solidFill>
                  <a:srgbClr val="000000"/>
                </a:solidFill>
                <a:latin typeface="Arial" panose="020B0604020202020204" pitchFamily="34" charset="0"/>
                <a:ea typeface="Calibri" panose="020F0502020204030204" pitchFamily="34" charset="0"/>
                <a:cs typeface="Arial" panose="020B0604020202020204" pitchFamily="34" charset="0"/>
              </a:rPr>
              <a:t>Optimization of a chemical process flowsheet that uses ALAMO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will improve convergence reliability and solve times.</a:t>
            </a:r>
            <a:endParaRPr lang="en-US" sz="32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BC77E541-049C-E641-E7AA-6108AA146F59}"/>
              </a:ext>
            </a:extLst>
          </p:cNvPr>
          <p:cNvPicPr>
            <a:picLocks noChangeAspect="1"/>
          </p:cNvPicPr>
          <p:nvPr/>
        </p:nvPicPr>
        <p:blipFill>
          <a:blip r:embed="rId9"/>
          <a:stretch>
            <a:fillRect/>
          </a:stretch>
        </p:blipFill>
        <p:spPr>
          <a:xfrm>
            <a:off x="16053962" y="26115506"/>
            <a:ext cx="9027647" cy="3071362"/>
          </a:xfrm>
          <a:prstGeom prst="rect">
            <a:avLst/>
          </a:prstGeom>
        </p:spPr>
      </p:pic>
      <p:sp>
        <p:nvSpPr>
          <p:cNvPr id="57" name="Text Box 180">
            <a:extLst>
              <a:ext uri="{FF2B5EF4-FFF2-40B4-BE49-F238E27FC236}">
                <a16:creationId xmlns:a16="http://schemas.microsoft.com/office/drawing/2014/main" id="{0283EB0B-41D3-BC32-4081-A44EB5057386}"/>
              </a:ext>
            </a:extLst>
          </p:cNvPr>
          <p:cNvSpPr txBox="1">
            <a:spLocks noChangeArrowheads="1"/>
          </p:cNvSpPr>
          <p:nvPr/>
        </p:nvSpPr>
        <p:spPr bwMode="auto">
          <a:xfrm>
            <a:off x="1397463" y="29169574"/>
            <a:ext cx="9470377" cy="438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1. </a:t>
            </a:r>
            <a:r>
              <a:rPr lang="en-US" sz="2400" kern="1200" dirty="0">
                <a:solidFill>
                  <a:srgbClr val="000F7E"/>
                </a:solidFill>
                <a:latin typeface="Arial" panose="020B0604020202020204" pitchFamily="34" charset="0"/>
                <a:ea typeface="Source Sans Pro" panose="020B0503030403020204" pitchFamily="34" charset="0"/>
              </a:rPr>
              <a:t>Block flow diagram of a low-carbon manufacturing process.</a:t>
            </a:r>
          </a:p>
        </p:txBody>
      </p:sp>
      <p:pic>
        <p:nvPicPr>
          <p:cNvPr id="61" name="Picture 60">
            <a:extLst>
              <a:ext uri="{FF2B5EF4-FFF2-40B4-BE49-F238E27FC236}">
                <a16:creationId xmlns:a16="http://schemas.microsoft.com/office/drawing/2014/main" id="{8FB1D1E6-6E9C-10FE-77E5-763CD73880A9}"/>
              </a:ext>
            </a:extLst>
          </p:cNvPr>
          <p:cNvPicPr>
            <a:picLocks noChangeAspect="1"/>
          </p:cNvPicPr>
          <p:nvPr/>
        </p:nvPicPr>
        <p:blipFill>
          <a:blip r:embed="rId10"/>
          <a:stretch>
            <a:fillRect/>
          </a:stretch>
        </p:blipFill>
        <p:spPr>
          <a:xfrm>
            <a:off x="1470755" y="27245151"/>
            <a:ext cx="11840580" cy="1839411"/>
          </a:xfrm>
          <a:prstGeom prst="rect">
            <a:avLst/>
          </a:prstGeom>
        </p:spPr>
      </p:pic>
      <p:sp>
        <p:nvSpPr>
          <p:cNvPr id="62" name="Rectangle 61">
            <a:extLst>
              <a:ext uri="{FF2B5EF4-FFF2-40B4-BE49-F238E27FC236}">
                <a16:creationId xmlns:a16="http://schemas.microsoft.com/office/drawing/2014/main" id="{294382DC-EEA8-BECC-C02E-32A80A163B7C}"/>
              </a:ext>
            </a:extLst>
          </p:cNvPr>
          <p:cNvSpPr/>
          <p:nvPr/>
        </p:nvSpPr>
        <p:spPr>
          <a:xfrm>
            <a:off x="14565345" y="5863098"/>
            <a:ext cx="11996556" cy="2554545"/>
          </a:xfrm>
          <a:prstGeom prst="rect">
            <a:avLst/>
          </a:prstGeom>
        </p:spPr>
        <p:txBody>
          <a:bodyPr wrap="square">
            <a:spAutoFit/>
          </a:bodyPr>
          <a:lstStyle/>
          <a:p>
            <a:r>
              <a:rPr lang="en-US" sz="3200" b="1" spc="300" dirty="0">
                <a:solidFill>
                  <a:srgbClr val="292D78"/>
                </a:solidFill>
                <a:latin typeface="Arial" panose="020B0604020202020204" pitchFamily="34" charset="0"/>
                <a:ea typeface="Source Sans Pro" panose="020B0503030403020204" pitchFamily="34" charset="0"/>
                <a:cs typeface="Arial" panose="020B0604020202020204" pitchFamily="34" charset="0"/>
              </a:rPr>
              <a:t>SOFTWARE</a:t>
            </a:r>
          </a:p>
          <a:p>
            <a:pPr algn="just"/>
            <a:r>
              <a:rPr lang="en-US" sz="3200" dirty="0">
                <a:latin typeface="Arial" panose="020B0604020202020204" pitchFamily="34" charset="0"/>
                <a:ea typeface="Source Sans Pro" panose="020B0503030403020204" pitchFamily="34" charset="0"/>
                <a:cs typeface="Times"/>
              </a:rPr>
              <a:t>Pyomo, an open-source optimization modeling language, and the IDAES framework (Institute for the Design of Advanced Energy Systems) were used to model the ATR flowsheets in Python 3.10.11. NLP solver used was IPOPT 3.13.2, linear solver MA27. </a:t>
            </a:r>
          </a:p>
        </p:txBody>
      </p:sp>
      <p:sp>
        <p:nvSpPr>
          <p:cNvPr id="5" name="TextBox 4">
            <a:extLst>
              <a:ext uri="{FF2B5EF4-FFF2-40B4-BE49-F238E27FC236}">
                <a16:creationId xmlns:a16="http://schemas.microsoft.com/office/drawing/2014/main" id="{4EF7186F-BA77-CD5E-9659-7D050FB56B8C}"/>
              </a:ext>
            </a:extLst>
          </p:cNvPr>
          <p:cNvSpPr txBox="1"/>
          <p:nvPr/>
        </p:nvSpPr>
        <p:spPr>
          <a:xfrm>
            <a:off x="1510797" y="19747822"/>
            <a:ext cx="11887200" cy="2264402"/>
          </a:xfrm>
          <a:prstGeom prst="rect">
            <a:avLst/>
          </a:prstGeom>
          <a:noFill/>
        </p:spPr>
        <p:txBody>
          <a:bodyPr wrap="square">
            <a:spAutoFit/>
          </a:bodyPr>
          <a:lstStyle/>
          <a:p>
            <a:pPr algn="just">
              <a:lnSpc>
                <a:spcPct val="107000"/>
              </a:lnSpc>
              <a:spcAft>
                <a:spcPts val="800"/>
              </a:spcAft>
            </a:pPr>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OBJECTIVE</a:t>
            </a:r>
            <a:endPar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457200" indent="-457200" algn="just">
              <a:lnSpc>
                <a:spcPct val="107000"/>
              </a:lnSpc>
              <a:spcAft>
                <a:spcPts val="800"/>
              </a:spcAft>
              <a:buFont typeface="Wingdings" panose="05000000000000000000" pitchFamily="2" charset="2"/>
              <a:buChar char="§"/>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Compare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convergence reliability</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solve time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and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solution quality</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between classical (or full space) and surrogate-based optimization formulations.</a:t>
            </a:r>
            <a:endParaRPr lang="en-US" sz="32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3523470C-5DEB-C4C3-6EB9-15DF5B23CDCD}"/>
              </a:ext>
            </a:extLst>
          </p:cNvPr>
          <p:cNvSpPr txBox="1"/>
          <p:nvPr/>
        </p:nvSpPr>
        <p:spPr>
          <a:xfrm>
            <a:off x="14569402" y="8502474"/>
            <a:ext cx="11883143" cy="2062103"/>
          </a:xfrm>
          <a:prstGeom prst="rect">
            <a:avLst/>
          </a:prstGeom>
          <a:noFill/>
        </p:spPr>
        <p:txBody>
          <a:bodyPr wrap="square">
            <a:spAutoFit/>
          </a:bodyPr>
          <a:lstStyle/>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FULL SPACE ATR FLOWSHEET</a:t>
            </a:r>
          </a:p>
          <a:p>
            <a:pPr algn="just"/>
            <a:r>
              <a:rPr lang="en-US" sz="3200" dirty="0">
                <a:latin typeface="Arial" panose="020B0604020202020204" pitchFamily="34" charset="0"/>
                <a:ea typeface="Source Sans Pro" panose="020B0503030403020204" pitchFamily="34" charset="0"/>
                <a:cs typeface="Times"/>
              </a:rPr>
              <a:t>The goal is to maximize H</a:t>
            </a:r>
            <a:r>
              <a:rPr lang="en-US" sz="3200" baseline="-25000" dirty="0">
                <a:latin typeface="Arial" panose="020B0604020202020204" pitchFamily="34" charset="0"/>
                <a:ea typeface="Source Sans Pro" panose="020B0503030403020204" pitchFamily="34" charset="0"/>
                <a:cs typeface="Times"/>
              </a:rPr>
              <a:t>2</a:t>
            </a:r>
            <a:r>
              <a:rPr lang="en-US" sz="3200" dirty="0">
                <a:latin typeface="Arial" panose="020B0604020202020204" pitchFamily="34" charset="0"/>
                <a:ea typeface="Source Sans Pro" panose="020B0503030403020204" pitchFamily="34" charset="0"/>
                <a:cs typeface="Times"/>
              </a:rPr>
              <a:t> concentration in the syngas stream while satisfying the constraints shown in Chart 2. The degrees of freedom are the inlet steam flow and the bypass fraction.</a:t>
            </a:r>
          </a:p>
        </p:txBody>
      </p:sp>
      <p:pic>
        <p:nvPicPr>
          <p:cNvPr id="10" name="Picture 9">
            <a:extLst>
              <a:ext uri="{FF2B5EF4-FFF2-40B4-BE49-F238E27FC236}">
                <a16:creationId xmlns:a16="http://schemas.microsoft.com/office/drawing/2014/main" id="{D2E4505B-0AEC-5C59-8CDE-4BE69BA92B9C}"/>
              </a:ext>
            </a:extLst>
          </p:cNvPr>
          <p:cNvPicPr>
            <a:picLocks noChangeAspect="1"/>
          </p:cNvPicPr>
          <p:nvPr/>
        </p:nvPicPr>
        <p:blipFill>
          <a:blip r:embed="rId11"/>
          <a:stretch>
            <a:fillRect/>
          </a:stretch>
        </p:blipFill>
        <p:spPr>
          <a:xfrm>
            <a:off x="14740425" y="20714852"/>
            <a:ext cx="11635581" cy="3251560"/>
          </a:xfrm>
          <a:prstGeom prst="rect">
            <a:avLst/>
          </a:prstGeom>
        </p:spPr>
      </p:pic>
      <p:sp>
        <p:nvSpPr>
          <p:cNvPr id="13" name="Text Box 180">
            <a:extLst>
              <a:ext uri="{FF2B5EF4-FFF2-40B4-BE49-F238E27FC236}">
                <a16:creationId xmlns:a16="http://schemas.microsoft.com/office/drawing/2014/main" id="{E1EEF852-2AA2-162F-C24F-3DA2ECCA1854}"/>
              </a:ext>
            </a:extLst>
          </p:cNvPr>
          <p:cNvSpPr txBox="1">
            <a:spLocks noChangeArrowheads="1"/>
          </p:cNvSpPr>
          <p:nvPr/>
        </p:nvSpPr>
        <p:spPr bwMode="auto">
          <a:xfrm>
            <a:off x="14488806" y="29171370"/>
            <a:ext cx="7377636" cy="438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4. </a:t>
            </a:r>
            <a:r>
              <a:rPr lang="en-US" sz="2400" kern="1200" dirty="0">
                <a:solidFill>
                  <a:srgbClr val="000F7E"/>
                </a:solidFill>
                <a:latin typeface="Arial" panose="020B0604020202020204" pitchFamily="34" charset="0"/>
                <a:ea typeface="Source Sans Pro" panose="020B0503030403020204" pitchFamily="34" charset="0"/>
              </a:rPr>
              <a:t>Representation of a surrogate reactor block.</a:t>
            </a:r>
          </a:p>
        </p:txBody>
      </p:sp>
      <p:sp>
        <p:nvSpPr>
          <p:cNvPr id="14" name="Text Box 180">
            <a:extLst>
              <a:ext uri="{FF2B5EF4-FFF2-40B4-BE49-F238E27FC236}">
                <a16:creationId xmlns:a16="http://schemas.microsoft.com/office/drawing/2014/main" id="{DBFBE5DD-5472-8E38-C7A8-3FA6B1304778}"/>
              </a:ext>
            </a:extLst>
          </p:cNvPr>
          <p:cNvSpPr txBox="1">
            <a:spLocks noChangeArrowheads="1"/>
          </p:cNvSpPr>
          <p:nvPr/>
        </p:nvSpPr>
        <p:spPr bwMode="auto">
          <a:xfrm>
            <a:off x="27682364" y="12244676"/>
            <a:ext cx="7075724" cy="438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5. </a:t>
            </a:r>
            <a:r>
              <a:rPr lang="en-US" sz="2400" kern="1200" dirty="0">
                <a:solidFill>
                  <a:srgbClr val="000F7E"/>
                </a:solidFill>
                <a:latin typeface="Arial" panose="020B0604020202020204" pitchFamily="34" charset="0"/>
                <a:ea typeface="Source Sans Pro" panose="020B0503030403020204" pitchFamily="34" charset="0"/>
              </a:rPr>
              <a:t>Convergence status for each formulation.</a:t>
            </a:r>
          </a:p>
        </p:txBody>
      </p:sp>
      <p:sp>
        <p:nvSpPr>
          <p:cNvPr id="19" name="TextBox 18">
            <a:extLst>
              <a:ext uri="{FF2B5EF4-FFF2-40B4-BE49-F238E27FC236}">
                <a16:creationId xmlns:a16="http://schemas.microsoft.com/office/drawing/2014/main" id="{8631F67B-8E7D-F4D3-31DA-67B746352FFB}"/>
              </a:ext>
            </a:extLst>
          </p:cNvPr>
          <p:cNvSpPr txBox="1"/>
          <p:nvPr/>
        </p:nvSpPr>
        <p:spPr>
          <a:xfrm>
            <a:off x="27683696" y="12705751"/>
            <a:ext cx="11883143" cy="2554545"/>
          </a:xfrm>
          <a:prstGeom prst="rect">
            <a:avLst/>
          </a:prstGeom>
          <a:noFill/>
        </p:spPr>
        <p:txBody>
          <a:bodyPr wrap="square">
            <a:spAutoFit/>
          </a:bodyPr>
          <a:lstStyle/>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PERFORMANCE</a:t>
            </a:r>
          </a:p>
          <a:p>
            <a:pPr algn="just"/>
            <a:r>
              <a:rPr lang="en-US" sz="3200" dirty="0">
                <a:latin typeface="Arial" panose="020B0604020202020204" pitchFamily="34" charset="0"/>
                <a:ea typeface="Source Sans Pro" panose="020B0503030403020204" pitchFamily="34" charset="0"/>
                <a:cs typeface="Times"/>
              </a:rPr>
              <a:t>The ALAMO surrogate-based formulation is faster than the full space by a factor of five, and the solution time between instances on this parameter sweep is more uniform, with a standard deviation that is sixteen times lower. </a:t>
            </a:r>
          </a:p>
        </p:txBody>
      </p:sp>
      <p:sp>
        <p:nvSpPr>
          <p:cNvPr id="21" name="TextBox 20">
            <a:extLst>
              <a:ext uri="{FF2B5EF4-FFF2-40B4-BE49-F238E27FC236}">
                <a16:creationId xmlns:a16="http://schemas.microsoft.com/office/drawing/2014/main" id="{DB174467-9C7D-79B5-802A-B37F5ACF4212}"/>
              </a:ext>
            </a:extLst>
          </p:cNvPr>
          <p:cNvSpPr txBox="1"/>
          <p:nvPr/>
        </p:nvSpPr>
        <p:spPr>
          <a:xfrm>
            <a:off x="27733163" y="22796928"/>
            <a:ext cx="11883143" cy="2554545"/>
          </a:xfrm>
          <a:prstGeom prst="rect">
            <a:avLst/>
          </a:prstGeom>
          <a:noFill/>
        </p:spPr>
        <p:txBody>
          <a:bodyPr wrap="square">
            <a:spAutoFit/>
          </a:bodyPr>
          <a:lstStyle/>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SOLUTION QUALITY</a:t>
            </a:r>
          </a:p>
          <a:p>
            <a:pPr algn="just"/>
            <a:r>
              <a:rPr lang="en-US" sz="3200" dirty="0">
                <a:latin typeface="Arial" panose="020B0604020202020204" pitchFamily="34" charset="0"/>
                <a:ea typeface="Source Sans Pro" panose="020B0503030403020204" pitchFamily="34" charset="0"/>
                <a:cs typeface="Times"/>
              </a:rPr>
              <a:t>The mean relative error between the objective values from the Full Space and ALAMO surrogate-based formulations is 1.47%, with a standard deviation of 0.51 and a maximum error of 3.04%.</a:t>
            </a:r>
          </a:p>
          <a:p>
            <a:endParaRPr lang="en-US" sz="3200" dirty="0">
              <a:latin typeface="Arial" panose="020B0604020202020204" pitchFamily="34" charset="0"/>
              <a:ea typeface="Source Sans Pro" panose="020B0503030403020204" pitchFamily="34" charset="0"/>
              <a:cs typeface="Times"/>
            </a:endParaRPr>
          </a:p>
        </p:txBody>
      </p:sp>
      <p:sp>
        <p:nvSpPr>
          <p:cNvPr id="24" name="Text Box 180">
            <a:extLst>
              <a:ext uri="{FF2B5EF4-FFF2-40B4-BE49-F238E27FC236}">
                <a16:creationId xmlns:a16="http://schemas.microsoft.com/office/drawing/2014/main" id="{21DAA051-53C8-CCBF-B1ED-ED5B974E0E5E}"/>
              </a:ext>
            </a:extLst>
          </p:cNvPr>
          <p:cNvSpPr txBox="1">
            <a:spLocks noChangeArrowheads="1"/>
          </p:cNvSpPr>
          <p:nvPr/>
        </p:nvSpPr>
        <p:spPr bwMode="auto">
          <a:xfrm>
            <a:off x="27718434" y="22259703"/>
            <a:ext cx="7304929" cy="438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6. </a:t>
            </a:r>
            <a:r>
              <a:rPr lang="en-US" sz="2400" dirty="0">
                <a:solidFill>
                  <a:srgbClr val="000F7E"/>
                </a:solidFill>
                <a:latin typeface="Arial" panose="020B0604020202020204" pitchFamily="34" charset="0"/>
                <a:ea typeface="Source Sans Pro" panose="020B0503030403020204" pitchFamily="34" charset="0"/>
              </a:rPr>
              <a:t>Solve time distribution for each formulation</a:t>
            </a:r>
            <a:r>
              <a:rPr lang="en-US" sz="2400" kern="1200" dirty="0">
                <a:solidFill>
                  <a:srgbClr val="000F7E"/>
                </a:solidFill>
                <a:latin typeface="Arial" panose="020B0604020202020204" pitchFamily="34" charset="0"/>
                <a:ea typeface="Source Sans Pro" panose="020B0503030403020204" pitchFamily="34" charset="0"/>
              </a:rPr>
              <a:t>.</a:t>
            </a:r>
          </a:p>
        </p:txBody>
      </p:sp>
      <p:sp>
        <p:nvSpPr>
          <p:cNvPr id="32" name="TextBox 31">
            <a:extLst>
              <a:ext uri="{FF2B5EF4-FFF2-40B4-BE49-F238E27FC236}">
                <a16:creationId xmlns:a16="http://schemas.microsoft.com/office/drawing/2014/main" id="{8C8F8852-97B4-DCD3-86BB-9258A0AA476E}"/>
              </a:ext>
            </a:extLst>
          </p:cNvPr>
          <p:cNvSpPr txBox="1"/>
          <p:nvPr/>
        </p:nvSpPr>
        <p:spPr>
          <a:xfrm>
            <a:off x="27682364" y="24751308"/>
            <a:ext cx="11884475" cy="4154984"/>
          </a:xfrm>
          <a:prstGeom prst="rect">
            <a:avLst/>
          </a:prstGeom>
          <a:noFill/>
        </p:spPr>
        <p:txBody>
          <a:bodyPr wrap="square">
            <a:spAutoFit/>
          </a:bodyPr>
          <a:lstStyle/>
          <a:p>
            <a:pPr lvl="0"/>
            <a:r>
              <a:rPr lang="en-US" sz="7200" b="1" dirty="0">
                <a:solidFill>
                  <a:srgbClr val="000F7E"/>
                </a:solidFill>
                <a:latin typeface="Arial" panose="020B0604020202020204" pitchFamily="34" charset="0"/>
                <a:cs typeface="Arial" panose="020B0604020202020204" pitchFamily="34" charset="0"/>
              </a:rPr>
              <a:t>Future Work</a:t>
            </a:r>
          </a:p>
          <a:p>
            <a:pPr marL="514350" indent="-514350" algn="just">
              <a:buFont typeface="+mj-lt"/>
              <a:buAutoNum type="arabicPeriod"/>
            </a:pPr>
            <a:r>
              <a:rPr lang="en-US" sz="3200" dirty="0">
                <a:latin typeface="Arial" panose="020B0604020202020204" pitchFamily="34" charset="0"/>
                <a:ea typeface="Source Sans Pro" panose="020B0503030403020204" pitchFamily="34" charset="0"/>
                <a:cs typeface="Times"/>
              </a:rPr>
              <a:t>Include an implicit function formulation in this comparison.</a:t>
            </a:r>
          </a:p>
          <a:p>
            <a:pPr marL="514350" indent="-514350" algn="just">
              <a:buFont typeface="+mj-lt"/>
              <a:buAutoNum type="arabicPeriod"/>
            </a:pPr>
            <a:r>
              <a:rPr lang="en-US" sz="3200" dirty="0">
                <a:latin typeface="Arial" panose="020B0604020202020204" pitchFamily="34" charset="0"/>
                <a:ea typeface="Source Sans Pro" panose="020B0503030403020204" pitchFamily="34" charset="0"/>
                <a:cs typeface="Times"/>
              </a:rPr>
              <a:t>Compare these three formulations (Full Space, ALAMO surrogate-based, implicit) for a more complex chemical process, such as the carbon capture section of the plant.</a:t>
            </a:r>
          </a:p>
          <a:p>
            <a:pPr marL="514350" indent="-514350" algn="just">
              <a:buFont typeface="+mj-lt"/>
              <a:buAutoNum type="arabicPeriod"/>
            </a:pPr>
            <a:r>
              <a:rPr lang="en-US" sz="3200" dirty="0">
                <a:latin typeface="Arial" panose="020B0604020202020204" pitchFamily="34" charset="0"/>
                <a:ea typeface="Source Sans Pro" panose="020B0503030403020204" pitchFamily="34" charset="0"/>
                <a:cs typeface="Times"/>
              </a:rPr>
              <a:t>Extend the surrogate-based formulation to dynamic optimization problems.</a:t>
            </a:r>
          </a:p>
        </p:txBody>
      </p:sp>
    </p:spTree>
    <p:extLst>
      <p:ext uri="{BB962C8B-B14F-4D97-AF65-F5344CB8AC3E}">
        <p14:creationId xmlns:p14="http://schemas.microsoft.com/office/powerpoint/2010/main" val="2231424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16350</TotalTime>
  <Words>796</Words>
  <Application>Microsoft Office PowerPoint</Application>
  <PresentationFormat>Custom</PresentationFormat>
  <Paragraphs>95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LANL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z210424</dc:creator>
  <cp:lastModifiedBy>Bugosen Tannous, Sergio Ivan</cp:lastModifiedBy>
  <cp:revision>82</cp:revision>
  <dcterms:created xsi:type="dcterms:W3CDTF">2014-07-21T16:08:02Z</dcterms:created>
  <dcterms:modified xsi:type="dcterms:W3CDTF">2023-07-03T18:01:16Z</dcterms:modified>
</cp:coreProperties>
</file>