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CC51C-7931-402E-A029-2065B84849FC}" v="116" dt="2022-05-09T01:24:23.428"/>
    <p1510:client id="{B8972CBC-98F2-7E0A-F17A-C7214F9D5481}" v="638" dt="2022-05-09T02:28:3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7261-5A2B-4E83-6466-EFEA27A08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1477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s-ES" sz="4400">
                <a:ea typeface="Calibri Light"/>
                <a:cs typeface="Calibri Light"/>
              </a:rPr>
              <a:t>Algoritmo de Tausworthe</a:t>
            </a:r>
            <a:endParaRPr lang="es-ES" sz="4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err="1">
                <a:ea typeface="Calibri"/>
                <a:cs typeface="Calibri"/>
              </a:rPr>
              <a:t>Robbyn</a:t>
            </a:r>
            <a:r>
              <a:rPr lang="es-ES" dirty="0">
                <a:ea typeface="Calibri"/>
                <a:cs typeface="Calibri"/>
              </a:rPr>
              <a:t> Reyes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3317-6F7D-E0E7-CA22-CDAB1475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de </a:t>
            </a:r>
            <a:r>
              <a:rPr lang="es-ES" dirty="0" err="1"/>
              <a:t>Tausworthe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E7DB7-F568-0ADC-7C8A-BF57E5A7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ES" dirty="0"/>
              <a:t>Se generan o especifican los primeros bits (0, 1), según el valor determinado para "q". </a:t>
            </a:r>
          </a:p>
          <a:p>
            <a:pPr marL="457200" indent="-457200">
              <a:buAutoNum type="arabicPeriod"/>
            </a:pPr>
            <a:r>
              <a:rPr lang="es-ES" dirty="0"/>
              <a:t>Especificar la cantidad de bits a generar.</a:t>
            </a:r>
          </a:p>
          <a:p>
            <a:pPr marL="457200" indent="-457200">
              <a:buAutoNum type="arabicPeriod"/>
            </a:pPr>
            <a:r>
              <a:rPr lang="es-ES" dirty="0"/>
              <a:t>Considerar la suma de bits mod 2 según la operación XOR.</a:t>
            </a:r>
          </a:p>
          <a:p>
            <a:pPr marL="457200" indent="-457200">
              <a:buAutoNum type="arabicPeriod"/>
            </a:pPr>
            <a:endParaRPr lang="es-ES" dirty="0"/>
          </a:p>
          <a:p>
            <a:pPr marL="457200" indent="-457200">
              <a:buAutoNum type="arabicPeriod"/>
            </a:pPr>
            <a:endParaRPr lang="es-ES" dirty="0"/>
          </a:p>
          <a:p>
            <a:pPr marL="457200" indent="-457200">
              <a:buAutoNum type="arabicPeriod"/>
            </a:pPr>
            <a:endParaRPr lang="es-ES" dirty="0"/>
          </a:p>
          <a:p>
            <a:pPr marL="457200" indent="-457200">
              <a:buAutoNum type="arabicPeriod"/>
            </a:pPr>
            <a:endParaRPr lang="es-ES" dirty="0"/>
          </a:p>
          <a:p>
            <a:pPr marL="457200" indent="-457200">
              <a:buAutoNum type="arabicPeriod"/>
            </a:pPr>
            <a:endParaRPr lang="es-ES" dirty="0"/>
          </a:p>
        </p:txBody>
      </p:sp>
      <p:pic>
        <p:nvPicPr>
          <p:cNvPr id="6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592A53F-97F6-BB25-B74C-F32C7E94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96" y="4499753"/>
            <a:ext cx="3552285" cy="10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14E09-F687-B334-0C3D-109F8732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</a:t>
            </a:r>
            <a:r>
              <a:rPr lang="es-ES" dirty="0" err="1"/>
              <a:t>Tausworthe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925C3-503B-38FC-7724-7970F97C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ES" dirty="0"/>
              <a:t>Se agrupan la cantidad de bits según el total de </a:t>
            </a:r>
            <a:r>
              <a:rPr lang="es-ES" sz="2800" dirty="0">
                <a:latin typeface="Brush Script MT"/>
              </a:rPr>
              <a:t>l</a:t>
            </a:r>
            <a:r>
              <a:rPr lang="es-ES" dirty="0">
                <a:latin typeface="Brush Script MT"/>
              </a:rPr>
              <a:t> </a:t>
            </a:r>
            <a:r>
              <a:rPr lang="es-ES" dirty="0">
                <a:latin typeface="Neue Haas Grotesk Text Pro"/>
              </a:rPr>
              <a:t>consecutivos.</a:t>
            </a:r>
            <a:endParaRPr lang="es-ES" dirty="0">
              <a:latin typeface="Brush Script MT"/>
            </a:endParaRPr>
          </a:p>
          <a:p>
            <a:pPr marL="457200" indent="-457200">
              <a:buAutoNum type="arabicPeriod"/>
            </a:pPr>
            <a:r>
              <a:rPr lang="es-ES" dirty="0">
                <a:latin typeface="Neue Haas Grotesk Text Pro"/>
              </a:rPr>
              <a:t>Se obtienen los valores decimales de la cantidad agrupada de bits.</a:t>
            </a:r>
          </a:p>
          <a:p>
            <a:pPr marL="457200" indent="-457200">
              <a:buAutoNum type="arabicPeriod"/>
            </a:pPr>
            <a:r>
              <a:rPr lang="es-ES" dirty="0">
                <a:latin typeface="Neue Haas Grotesk Text Pro"/>
              </a:rPr>
              <a:t>Estos valores decimales se dividen para el valor exponencial de 2^</a:t>
            </a:r>
            <a:r>
              <a:rPr lang="es-ES" sz="2800" dirty="0">
                <a:latin typeface="Brush Script MT"/>
              </a:rPr>
              <a:t>l</a:t>
            </a:r>
            <a:r>
              <a:rPr lang="es-ES" sz="2800" dirty="0">
                <a:latin typeface="Neue Haas Grotesk Text Pro"/>
              </a:rPr>
              <a:t>.</a:t>
            </a:r>
          </a:p>
          <a:p>
            <a:pPr marL="0" indent="0">
              <a:buNone/>
            </a:pPr>
            <a:r>
              <a:rPr lang="es-ES" dirty="0">
                <a:latin typeface="Neue Haas Grotesk Text Pro"/>
              </a:rPr>
              <a:t>Valores para ejemplificación:</a:t>
            </a:r>
          </a:p>
          <a:p>
            <a:pPr marL="0" indent="0" algn="ctr">
              <a:buNone/>
            </a:pPr>
            <a:r>
              <a:rPr lang="es-ES" dirty="0">
                <a:latin typeface="Neue Haas Grotesk Text Pro"/>
              </a:rPr>
              <a:t>r = 3, q = 5, </a:t>
            </a:r>
            <a:r>
              <a:rPr lang="es-ES" dirty="0">
                <a:latin typeface="Brush Script MT"/>
              </a:rPr>
              <a:t>l </a:t>
            </a:r>
            <a:r>
              <a:rPr lang="es-ES" dirty="0">
                <a:latin typeface="Neue Haas Grotesk Text Pro"/>
              </a:rPr>
              <a:t>= 4</a:t>
            </a:r>
          </a:p>
          <a:p>
            <a:pPr marL="0" indent="0" algn="ctr">
              <a:buNone/>
            </a:pPr>
            <a:r>
              <a:rPr lang="es-ES" dirty="0">
                <a:latin typeface="Neue Haas Grotesk Text Pro"/>
              </a:rPr>
              <a:t>b1 = b2 = b3 = b4 = b5 = 1</a:t>
            </a:r>
          </a:p>
          <a:p>
            <a:pPr marL="0" indent="0">
              <a:buNone/>
            </a:pPr>
            <a:endParaRPr lang="es-ES" dirty="0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28984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E2E4-88F7-DE70-CFDD-5BE27654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770B47A-D434-6034-27B4-488316DD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55" y="1825719"/>
            <a:ext cx="9740479" cy="3772079"/>
          </a:xfrm>
        </p:spPr>
      </p:pic>
    </p:spTree>
    <p:extLst>
      <p:ext uri="{BB962C8B-B14F-4D97-AF65-F5344CB8AC3E}">
        <p14:creationId xmlns:p14="http://schemas.microsoft.com/office/powerpoint/2010/main" val="41798066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4E8"/>
      </a:lt2>
      <a:accent1>
        <a:srgbClr val="B1863B"/>
      </a:accent1>
      <a:accent2>
        <a:srgbClr val="C3674D"/>
      </a:accent2>
      <a:accent3>
        <a:srgbClr val="A1A641"/>
      </a:accent3>
      <a:accent4>
        <a:srgbClr val="4CB13B"/>
      </a:accent4>
      <a:accent5>
        <a:srgbClr val="47B665"/>
      </a:accent5>
      <a:accent6>
        <a:srgbClr val="3BB18C"/>
      </a:accent6>
      <a:hlink>
        <a:srgbClr val="30923E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InterweaveVTI</vt:lpstr>
      <vt:lpstr>Algoritmo de Tausworthe</vt:lpstr>
      <vt:lpstr>Algoritmo de Tausworthe</vt:lpstr>
      <vt:lpstr>Algoritmo Tausworthe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141</cp:revision>
  <dcterms:created xsi:type="dcterms:W3CDTF">2022-05-09T01:03:24Z</dcterms:created>
  <dcterms:modified xsi:type="dcterms:W3CDTF">2022-05-09T02:29:57Z</dcterms:modified>
</cp:coreProperties>
</file>