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71" d="100"/>
          <a:sy n="171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519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machine-learning/supervised-unsupervised-learning/#:~:text=Supervised%20and%20unsupervised%20learning%20are,In%20this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s://www.geeksforgeeks.org/machine-learning/machine-learning-algorithms/#:~:text=Machine%20learning%20algorithms%20are%20essentially,broadly%20categorized%20into%20three%20typ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hyperlink" Target="https://www.udacity.com/blog/2025/02/regression-vs-classification-key-differences-and-when-to-use-each.html#:~:text=Choosing%20Between%20Regression%20and%20Classification%3A,A%20Practical%20Guide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3.svg"/><Relationship Id="rId4" Type="http://schemas.openxmlformats.org/officeDocument/2006/relationships/image" Target="../media/image11.svg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udacity.com/blog/2025/02/regression-vs-classification-key-differences-and-when-to-use-each.html#:~:text=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eeksforgeeks.org/machine-learning/supervised-unsupervised-learning/#:~:text=Application%20of%20Unsupervised%20learni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achine-learning/machine-learning-lifecycle/#:~:text=Machine%20Learning%20Lifecycle%20is%20a,is%20accurate%2C%20reliable%20and%20scalabl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acity.com/blog/2025/02/regression-vs-classification-key-differences-and-when-to-use-each.html#:~:text=Regression%20is%20a%20machine%20learning,to%20the%20corresponding%20output%20valu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eeksforgeeks.org/machine-learning/supervised-unsupervised-learning/#:~:text=Application%20of%20Unsupervised%20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achine-learning/machine-learning-algorithms/#:~:text=Machine%20learning%20algorithms%20are%20essentially,broadly%20categorized%20into%20three%20typ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machine-learning/ml-classification-vs-regression/#:~:text=Email%20spam%20detection%2C%20image%20recognition%2C,stock%20market%20forecasting%2C%20sales%20prediction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geeksforgeeks.org/machine-learning/ml-classification-vs-regression/#:~:text=Classification%20and%20regression%20are%20two,price%2C%20temperatu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hyperlink" Target="https://www.geeksforgeeks.org/machine-learning/regression-in-machine-learning/#:~:text=Regression%20in%20machine%20learning%20refers,of%20variables%20present%20in%20regression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machine-learning/top-6-machine-learning-algorithms-for-classification/#:~:text=6.K" TargetMode="External"/><Relationship Id="rId3" Type="http://schemas.openxmlformats.org/officeDocument/2006/relationships/hyperlink" Target="https://www.geeksforgeeks.org/machine-learning/top-6-machine-learning-algorithms-for-classification/#:~:text=In%20Logistic%20regression%20is%20classification,spam%20detection%20or%20diagnosing%20disease" TargetMode="External"/><Relationship Id="rId7" Type="http://schemas.openxmlformats.org/officeDocument/2006/relationships/hyperlink" Target="https://www.geeksforgeeks.org/machine-learning/top-6-machine-learning-algorithms-for-classification/#:~:text=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eeksforgeeks.org/machine-learning/top-6-machine-learning-algorithms-for-classification/#:~:text=SVM%20is%20an%20effective%20classification,dimensional%20spaces" TargetMode="External"/><Relationship Id="rId5" Type="http://schemas.openxmlformats.org/officeDocument/2006/relationships/hyperlink" Target="https://www.geeksforgeeks.org/machine-learning/top-6-machine-learning-algorithms-for-classification/#:~:text=Random%20forest%20are%20an%20ensemble,robust%20against%20noise%20and%20bias" TargetMode="External"/><Relationship Id="rId4" Type="http://schemas.openxmlformats.org/officeDocument/2006/relationships/hyperlink" Target="https://www.geeksforgeeks.org/machine-learning/top-6-machine-learning-algorithms-for-classification/#:~:text=Decision%20Trees%20are%20versatile%20and,outcomes%2C%20resource%20costs%20and%20utilit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achine-learning/unsupervised-learning/#:~:text=Unsupervised%20Learning%20Algorithm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geeksforgeeks.org/machine-learning/unsupervised-learning/#:~:text=,preserving%20distances%20along%20a%20manifold" TargetMode="External"/><Relationship Id="rId4" Type="http://schemas.openxmlformats.org/officeDocument/2006/relationships/hyperlink" Target="https://www.geeksforgeeks.org/machine-learning/unsupervised-learning/#:~:text=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7labs.com/blog/supervised-vs-unsupervised-learning#:~:text=In%20essence%2C%20what%20differentiates%20supervised,relies%20on%20unlabelled%2C%20raw%20data" TargetMode="External"/><Relationship Id="rId7" Type="http://schemas.openxmlformats.org/officeDocument/2006/relationships/hyperlink" Target="https://www.v7labs.com/blog/supervised-vs-unsupervised-learning#:~:text=,target%20output%20is%20well%20know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v7labs.com/blog/supervised-vs-unsupervised-learning#:~:text=Complexity" TargetMode="External"/><Relationship Id="rId5" Type="http://schemas.openxmlformats.org/officeDocument/2006/relationships/hyperlink" Target="https://www.v7labs.com/blog/supervised-vs-unsupervised-learning#:~:text=Supervised%20Learning%20models%20are%20ideal,among%20their%20most%20common%20applications" TargetMode="External"/><Relationship Id="rId4" Type="http://schemas.openxmlformats.org/officeDocument/2006/relationships/hyperlink" Target="https://www.v7labs.com/blog/supervised-vs-unsupervised-learning#:~:text=The%20goal%20of%20Supervised%20Learning,known%20before%20the%20training%20start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achine-learning/supervised-unsupervised-learning/#:~:text=Supervised%20and%20unsupervised%20learning%20are,In%20thi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geeksforgeeks.org/machine-learning/ml-classification-vs-regression/#:~:text=Classification%20and%20regression%20are%20two,price%2C%20temperatur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eeksforgeeks.org/machine-learning/ml-classification-vs-regression/#:~:text=When%20teaching%20the%20difference%20between,they%20serve%20distinctly%20different%20purposes" TargetMode="External"/><Relationship Id="rId5" Type="http://schemas.openxmlformats.org/officeDocument/2006/relationships/hyperlink" Target="https://www.geeksforgeeks.org/machine-learning/ml-classification-vs-regression/#:~:text=Classification%20and%20regression%20are%20two,price%2C%20temperature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home/oai/share/f9e586af-aa4a-4d51-9cbe-1008bd4f64d5.png"/>
          <p:cNvPicPr>
            <a:picLocks noChangeAspect="1"/>
          </p:cNvPicPr>
          <p:nvPr/>
        </p:nvPicPr>
        <p:blipFill>
          <a:blip r:embed="rId3"/>
          <a:srcRect l="16667" r="16667"/>
          <a:stretch/>
        </p:blipFill>
        <p:spPr>
          <a:xfrm>
            <a:off x="5029200" y="514350"/>
            <a:ext cx="4114800" cy="41148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65760" y="1463040"/>
            <a:ext cx="475488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6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Week 1: Machine Learning Fundamentals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365760" y="2743200"/>
            <a:ext cx="484632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i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Supervised vs. Unsupervised Learning | Classification &amp; Regression</a:t>
            </a:r>
            <a:endParaRPr lang="en-US" sz="1300" dirty="0"/>
          </a:p>
        </p:txBody>
      </p:sp>
      <p:sp>
        <p:nvSpPr>
          <p:cNvPr id="5" name="Text 2"/>
          <p:cNvSpPr/>
          <p:nvPr/>
        </p:nvSpPr>
        <p:spPr>
          <a:xfrm>
            <a:off x="365760" y="4594860"/>
            <a:ext cx="3657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CSC 422 Machine and Deep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Labeled vs. Unlabeled Data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274320" y="1280160"/>
            <a:ext cx="3977640" cy="3017520"/>
          </a:xfrm>
          <a:prstGeom prst="roundRect">
            <a:avLst>
              <a:gd name="adj" fmla="val 2424"/>
            </a:avLst>
          </a:prstGeom>
          <a:solidFill>
            <a:srgbClr val="A4B6B8"/>
          </a:solidFill>
          <a:ln w="12700">
            <a:solidFill>
              <a:srgbClr val="A4B6B8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Shape 2"/>
          <p:cNvSpPr/>
          <p:nvPr/>
        </p:nvSpPr>
        <p:spPr>
          <a:xfrm>
            <a:off x="4617720" y="1280160"/>
            <a:ext cx="3977640" cy="3017520"/>
          </a:xfrm>
          <a:prstGeom prst="roundRect">
            <a:avLst>
              <a:gd name="adj" fmla="val 2424"/>
            </a:avLst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80" y="1389888"/>
            <a:ext cx="320040" cy="32004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777240" y="1389888"/>
            <a:ext cx="33375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Labeled Data</a:t>
            </a:r>
            <a:endParaRPr lang="en-US" sz="16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4880" y="1389888"/>
            <a:ext cx="320040" cy="32004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120640" y="1389888"/>
            <a:ext cx="33375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Unlabeled Data</a:t>
            </a:r>
            <a:endParaRPr lang="en-US" sz="1600" dirty="0"/>
          </a:p>
        </p:txBody>
      </p:sp>
      <p:sp>
        <p:nvSpPr>
          <p:cNvPr id="9" name="Text 5"/>
          <p:cNvSpPr/>
          <p:nvPr/>
        </p:nvSpPr>
        <p:spPr>
          <a:xfrm>
            <a:off x="411480" y="1783080"/>
            <a:ext cx="3703320" cy="237744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marL="190500" indent="-1905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Contains input features and known target values (labels).</a:t>
            </a:r>
            <a:endParaRPr lang="en-US" sz="1200" dirty="0"/>
          </a:p>
          <a:p>
            <a:pPr marL="190500" indent="-1905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Enables supervised tasks like classification and regression.</a:t>
            </a:r>
            <a:endParaRPr lang="en-US" sz="1200" dirty="0"/>
          </a:p>
          <a:p>
            <a:pPr marL="190500" indent="-1905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Typically smaller and expensive to obtain.</a:t>
            </a:r>
            <a:endParaRPr lang="en-US" sz="1200" dirty="0"/>
          </a:p>
          <a:p>
            <a:pPr marL="190500" indent="-1905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Provides ground truth for training and evaluation.</a:t>
            </a:r>
            <a:endParaRPr lang="en-US" sz="1200" dirty="0"/>
          </a:p>
        </p:txBody>
      </p:sp>
      <p:sp>
        <p:nvSpPr>
          <p:cNvPr id="10" name="Text 6"/>
          <p:cNvSpPr/>
          <p:nvPr/>
        </p:nvSpPr>
        <p:spPr>
          <a:xfrm>
            <a:off x="4754880" y="1783080"/>
            <a:ext cx="3703320" cy="237744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marL="190500" indent="-1905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Only input features; no target labels available.</a:t>
            </a:r>
            <a:endParaRPr lang="en-US" sz="1200" dirty="0"/>
          </a:p>
          <a:p>
            <a:pPr marL="190500" indent="-1905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Used for unsupervised tasks like clustering and dimensionality reduction.</a:t>
            </a:r>
            <a:endParaRPr lang="en-US" sz="1200" dirty="0"/>
          </a:p>
          <a:p>
            <a:pPr marL="190500" indent="-1905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Abundant and often cheaper to collect.</a:t>
            </a:r>
            <a:endParaRPr lang="en-US" sz="1200" dirty="0"/>
          </a:p>
          <a:p>
            <a:pPr marL="190500" indent="-1905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Requires techniques to discover hidden patterns without ground truth.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97B1DF"/>
                </a:solidFill>
                <a:hlinkClick r:id="rId7"/>
              </a:rPr>
              <a:t>[29]</a:t>
            </a:r>
            <a:r>
              <a:rPr lang="en-US" sz="600" dirty="0">
                <a:solidFill>
                  <a:srgbClr val="000000"/>
                </a:solidFill>
              </a:rPr>
              <a:t>   </a:t>
            </a:r>
            <a:r>
              <a:rPr lang="en-US" sz="600" u="sng" dirty="0">
                <a:solidFill>
                  <a:srgbClr val="97B1DF"/>
                </a:solidFill>
                <a:hlinkClick r:id="rId8"/>
              </a:rPr>
              <a:t>[30]</a:t>
            </a:r>
            <a:endParaRPr lang="en-US" sz="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Choosing Between Classification &amp; Regression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70916" y="1572768"/>
            <a:ext cx="18288" cy="2377440"/>
          </a:xfrm>
          <a:prstGeom prst="rect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Shape 2"/>
          <p:cNvSpPr/>
          <p:nvPr/>
        </p:nvSpPr>
        <p:spPr>
          <a:xfrm>
            <a:off x="365760" y="1463040"/>
            <a:ext cx="210312" cy="210312"/>
          </a:xfrm>
          <a:prstGeom prst="ellipse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5" name="Text 3"/>
          <p:cNvSpPr/>
          <p:nvPr/>
        </p:nvSpPr>
        <p:spPr>
          <a:xfrm>
            <a:off x="365760" y="1463040"/>
            <a:ext cx="210312" cy="2103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endParaRPr lang="en-US" sz="120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792" y="1463040"/>
            <a:ext cx="219456" cy="219456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868680" y="1444752"/>
            <a:ext cx="7772400" cy="3200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r>
              <a:rPr lang="en-US" sz="125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Define the Problem
</a:t>
            </a: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Clarify what you want to predict or decide.</a:t>
            </a:r>
            <a:endParaRPr lang="en-US" sz="1250" dirty="0"/>
          </a:p>
        </p:txBody>
      </p:sp>
      <p:sp>
        <p:nvSpPr>
          <p:cNvPr id="8" name="Shape 5"/>
          <p:cNvSpPr/>
          <p:nvPr/>
        </p:nvSpPr>
        <p:spPr>
          <a:xfrm>
            <a:off x="365760" y="2057400"/>
            <a:ext cx="210312" cy="210312"/>
          </a:xfrm>
          <a:prstGeom prst="ellipse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9" name="Text 6"/>
          <p:cNvSpPr/>
          <p:nvPr/>
        </p:nvSpPr>
        <p:spPr>
          <a:xfrm>
            <a:off x="365760" y="2057400"/>
            <a:ext cx="210312" cy="2103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120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1792" y="2057400"/>
            <a:ext cx="219456" cy="219456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868680" y="2039112"/>
            <a:ext cx="7772400" cy="3200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r>
              <a:rPr lang="en-US" sz="125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Analyze Data
</a:t>
            </a: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Examine features and understand the target variable type.</a:t>
            </a:r>
            <a:endParaRPr lang="en-US" sz="1250" dirty="0"/>
          </a:p>
        </p:txBody>
      </p:sp>
      <p:sp>
        <p:nvSpPr>
          <p:cNvPr id="12" name="Shape 8"/>
          <p:cNvSpPr/>
          <p:nvPr/>
        </p:nvSpPr>
        <p:spPr>
          <a:xfrm>
            <a:off x="365760" y="2651760"/>
            <a:ext cx="210312" cy="210312"/>
          </a:xfrm>
          <a:prstGeom prst="ellipse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3" name="Text 9"/>
          <p:cNvSpPr/>
          <p:nvPr/>
        </p:nvSpPr>
        <p:spPr>
          <a:xfrm>
            <a:off x="365760" y="2651760"/>
            <a:ext cx="210312" cy="2103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1200" dirty="0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1792" y="2651760"/>
            <a:ext cx="219456" cy="219456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868680" y="2633472"/>
            <a:ext cx="7772400" cy="3200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r>
              <a:rPr lang="en-US" sz="125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Identify Target
</a:t>
            </a: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Categorical targets → classification; continuous targets → regression.</a:t>
            </a:r>
            <a:endParaRPr lang="en-US" sz="1250" dirty="0"/>
          </a:p>
        </p:txBody>
      </p:sp>
      <p:sp>
        <p:nvSpPr>
          <p:cNvPr id="16" name="Shape 11"/>
          <p:cNvSpPr/>
          <p:nvPr/>
        </p:nvSpPr>
        <p:spPr>
          <a:xfrm>
            <a:off x="365760" y="3246120"/>
            <a:ext cx="210312" cy="210312"/>
          </a:xfrm>
          <a:prstGeom prst="ellipse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7" name="Text 12"/>
          <p:cNvSpPr/>
          <p:nvPr/>
        </p:nvSpPr>
        <p:spPr>
          <a:xfrm>
            <a:off x="365760" y="3246120"/>
            <a:ext cx="210312" cy="2103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</a:t>
            </a:r>
            <a:endParaRPr lang="en-US" sz="1200" dirty="0"/>
          </a:p>
        </p:txBody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1792" y="3246120"/>
            <a:ext cx="219456" cy="219456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868680" y="3227832"/>
            <a:ext cx="7772400" cy="3200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r>
              <a:rPr lang="en-US" sz="125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Choose Metrics
</a:t>
            </a: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Select metrics (accuracy, F1, MAE, RMSE) appropriate for the task.</a:t>
            </a:r>
            <a:endParaRPr lang="en-US" sz="1250" dirty="0"/>
          </a:p>
        </p:txBody>
      </p:sp>
      <p:sp>
        <p:nvSpPr>
          <p:cNvPr id="20" name="Shape 14"/>
          <p:cNvSpPr/>
          <p:nvPr/>
        </p:nvSpPr>
        <p:spPr>
          <a:xfrm>
            <a:off x="365760" y="3840480"/>
            <a:ext cx="210312" cy="210312"/>
          </a:xfrm>
          <a:prstGeom prst="ellipse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1" name="Text 15"/>
          <p:cNvSpPr/>
          <p:nvPr/>
        </p:nvSpPr>
        <p:spPr>
          <a:xfrm>
            <a:off x="365760" y="3840480"/>
            <a:ext cx="210312" cy="2103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</a:t>
            </a:r>
            <a:endParaRPr lang="en-US" sz="1200" dirty="0"/>
          </a:p>
        </p:txBody>
      </p:sp>
      <p:pic>
        <p:nvPicPr>
          <p:cNvPr id="22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1792" y="3840480"/>
            <a:ext cx="219456" cy="219456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868680" y="3822192"/>
            <a:ext cx="7772400" cy="3200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r>
              <a:rPr lang="en-US" sz="125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Validate &amp; Generalize
</a:t>
            </a: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train/test splits and cross‑validation to assess performance.</a:t>
            </a:r>
            <a:endParaRPr lang="en-US" sz="1250" dirty="0"/>
          </a:p>
        </p:txBody>
      </p:sp>
      <p:sp>
        <p:nvSpPr>
          <p:cNvPr id="24" name="Text 17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97B1DF"/>
                </a:solidFill>
                <a:hlinkClick r:id="rId13"/>
              </a:rPr>
              <a:t>[31]</a:t>
            </a:r>
            <a:endParaRPr lang="en-US" sz="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Model Evaluation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274320" y="1280160"/>
            <a:ext cx="3977640" cy="3017520"/>
          </a:xfrm>
          <a:prstGeom prst="roundRect">
            <a:avLst>
              <a:gd name="adj" fmla="val 2424"/>
            </a:avLst>
          </a:prstGeom>
          <a:solidFill>
            <a:srgbClr val="A4B6B8"/>
          </a:solidFill>
          <a:ln w="12700">
            <a:solidFill>
              <a:srgbClr val="A4B6B8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Shape 2"/>
          <p:cNvSpPr/>
          <p:nvPr/>
        </p:nvSpPr>
        <p:spPr>
          <a:xfrm>
            <a:off x="4617720" y="1280160"/>
            <a:ext cx="3977640" cy="3017520"/>
          </a:xfrm>
          <a:prstGeom prst="roundRect">
            <a:avLst>
              <a:gd name="adj" fmla="val 2424"/>
            </a:avLst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80" y="1389888"/>
            <a:ext cx="320040" cy="32004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777240" y="1389888"/>
            <a:ext cx="33375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Classification Metrics</a:t>
            </a:r>
            <a:endParaRPr lang="en-US" sz="16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4880" y="1389888"/>
            <a:ext cx="320040" cy="32004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120640" y="1389888"/>
            <a:ext cx="33375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Regression Metrics</a:t>
            </a:r>
            <a:endParaRPr lang="en-US" sz="1600" dirty="0"/>
          </a:p>
        </p:txBody>
      </p:sp>
      <p:sp>
        <p:nvSpPr>
          <p:cNvPr id="9" name="Text 5"/>
          <p:cNvSpPr/>
          <p:nvPr/>
        </p:nvSpPr>
        <p:spPr>
          <a:xfrm>
            <a:off x="411480" y="1783080"/>
            <a:ext cx="3703320" cy="237744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marL="190500" indent="-1905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Accuracy: fraction of correct predictions.</a:t>
            </a:r>
            <a:endParaRPr lang="en-US" sz="1200" dirty="0"/>
          </a:p>
          <a:p>
            <a:pPr marL="190500" indent="-1905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Precision &amp; Recall: measure positive predictive value and sensitivity.</a:t>
            </a:r>
            <a:endParaRPr lang="en-US" sz="1200" dirty="0"/>
          </a:p>
          <a:p>
            <a:pPr marL="190500" indent="-1905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F1-Score: harmonic mean of precision and recall.</a:t>
            </a:r>
            <a:endParaRPr lang="en-US" sz="1200" dirty="0"/>
          </a:p>
          <a:p>
            <a:pPr marL="190500" indent="-1905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AUC‑ROC: trade‑off between true positive and false positive rates.</a:t>
            </a:r>
            <a:endParaRPr lang="en-US" sz="1200" dirty="0"/>
          </a:p>
        </p:txBody>
      </p:sp>
      <p:sp>
        <p:nvSpPr>
          <p:cNvPr id="10" name="Text 6"/>
          <p:cNvSpPr/>
          <p:nvPr/>
        </p:nvSpPr>
        <p:spPr>
          <a:xfrm>
            <a:off x="4754880" y="1783080"/>
            <a:ext cx="3703320" cy="237744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marL="190500" indent="-1905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MAE &amp; MSE: mean absolute and squared error of predictions.</a:t>
            </a:r>
            <a:endParaRPr lang="en-US" sz="1200" dirty="0"/>
          </a:p>
          <a:p>
            <a:pPr marL="190500" indent="-1905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RMSE: square root of average squared error.</a:t>
            </a:r>
            <a:endParaRPr lang="en-US" sz="1200" dirty="0"/>
          </a:p>
          <a:p>
            <a:pPr marL="190500" indent="-1905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R² Score: proportion of variance explained by the model.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97B1DF"/>
                </a:solidFill>
                <a:hlinkClick r:id="rId7"/>
              </a:rPr>
              <a:t>[32]</a:t>
            </a:r>
            <a:endParaRPr lang="en-US" sz="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Unsupervised Learning Applications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365760" y="1371600"/>
            <a:ext cx="4572000" cy="301752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marL="190500" indent="-1905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Anomaly detection: identify unusual patterns or outliers.</a:t>
            </a:r>
            <a:endParaRPr lang="en-US" sz="1200" dirty="0"/>
          </a:p>
          <a:p>
            <a:pPr marL="190500" indent="-1905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Recommendation systems: suggest items based on similarity in unlabeled data.</a:t>
            </a:r>
            <a:endParaRPr lang="en-US" sz="1200" dirty="0"/>
          </a:p>
          <a:p>
            <a:pPr marL="190500" indent="-1905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Customer segmentation: group customers into cohorts for targeted marketing.</a:t>
            </a:r>
            <a:endParaRPr lang="en-US" sz="1200" dirty="0"/>
          </a:p>
          <a:p>
            <a:pPr marL="190500" indent="-1905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Scientific discovery: uncover hidden patterns or structures in complex data.</a:t>
            </a:r>
            <a:endParaRPr lang="en-US" sz="1200" dirty="0"/>
          </a:p>
          <a:p>
            <a:pPr marL="190500" indent="-1905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Dimensionality reduction: reduce feature space for visualization and noise reduction.</a:t>
            </a:r>
            <a:endParaRPr lang="en-US" sz="1200" dirty="0"/>
          </a:p>
        </p:txBody>
      </p:sp>
      <p:pic>
        <p:nvPicPr>
          <p:cNvPr id="4" name="Image 0" descr="/home/oai/share/cluster_examp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725930"/>
            <a:ext cx="3200400" cy="24003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486400" y="4206240"/>
            <a:ext cx="3200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8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Clustering uncovers groups in unlabeled data</a:t>
            </a:r>
            <a:endParaRPr lang="en-US" sz="800" dirty="0"/>
          </a:p>
        </p:txBody>
      </p:sp>
      <p:sp>
        <p:nvSpPr>
          <p:cNvPr id="6" name="Text 3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97B1DF"/>
                </a:solidFill>
                <a:hlinkClick r:id="rId4"/>
              </a:rPr>
              <a:t>[33]</a:t>
            </a:r>
            <a:endParaRPr lang="en-US" sz="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Machine Learning Workflow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771754" y="1828800"/>
            <a:ext cx="320040" cy="320040"/>
          </a:xfrm>
          <a:prstGeom prst="ellipse">
            <a:avLst/>
          </a:prstGeom>
          <a:solidFill>
            <a:srgbClr val="A4B6B8"/>
          </a:solidFill>
          <a:ln w="12700">
            <a:solidFill>
              <a:srgbClr val="A4B6B8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Text 2"/>
          <p:cNvSpPr/>
          <p:nvPr/>
        </p:nvSpPr>
        <p:spPr>
          <a:xfrm>
            <a:off x="771754" y="1828800"/>
            <a:ext cx="32004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endParaRPr lang="en-US" sz="1300" dirty="0"/>
          </a:p>
        </p:txBody>
      </p:sp>
      <p:sp>
        <p:nvSpPr>
          <p:cNvPr id="5" name="Text 3"/>
          <p:cNvSpPr/>
          <p:nvPr/>
        </p:nvSpPr>
        <p:spPr>
          <a:xfrm>
            <a:off x="384048" y="224028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Define Problem</a:t>
            </a:r>
            <a:endParaRPr lang="en-US" sz="1300" dirty="0"/>
          </a:p>
        </p:txBody>
      </p:sp>
      <p:sp>
        <p:nvSpPr>
          <p:cNvPr id="6" name="Text 4"/>
          <p:cNvSpPr/>
          <p:nvPr/>
        </p:nvSpPr>
        <p:spPr>
          <a:xfrm>
            <a:off x="384048" y="2514600"/>
            <a:ext cx="16459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Set goals &amp; outcomes.</a:t>
            </a:r>
            <a:endParaRPr lang="en-US" sz="1200" dirty="0"/>
          </a:p>
        </p:txBody>
      </p:sp>
      <p:sp>
        <p:nvSpPr>
          <p:cNvPr id="7" name="Shape 5"/>
          <p:cNvSpPr/>
          <p:nvPr/>
        </p:nvSpPr>
        <p:spPr>
          <a:xfrm>
            <a:off x="2002536" y="1975104"/>
            <a:ext cx="91440" cy="45720"/>
          </a:xfrm>
          <a:prstGeom prst="rightArrow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8" name="Shape 6"/>
          <p:cNvSpPr/>
          <p:nvPr/>
        </p:nvSpPr>
        <p:spPr>
          <a:xfrm>
            <a:off x="2454250" y="1828800"/>
            <a:ext cx="320040" cy="320040"/>
          </a:xfrm>
          <a:prstGeom prst="ellipse">
            <a:avLst/>
          </a:prstGeom>
          <a:solidFill>
            <a:srgbClr val="A4B6B8"/>
          </a:solidFill>
          <a:ln w="12700">
            <a:solidFill>
              <a:srgbClr val="A4B6B8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9" name="Text 7"/>
          <p:cNvSpPr/>
          <p:nvPr/>
        </p:nvSpPr>
        <p:spPr>
          <a:xfrm>
            <a:off x="2454250" y="1828800"/>
            <a:ext cx="32004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1300" dirty="0"/>
          </a:p>
        </p:txBody>
      </p:sp>
      <p:sp>
        <p:nvSpPr>
          <p:cNvPr id="10" name="Text 8"/>
          <p:cNvSpPr/>
          <p:nvPr/>
        </p:nvSpPr>
        <p:spPr>
          <a:xfrm>
            <a:off x="2066544" y="224028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Collect &amp; Preprocess</a:t>
            </a:r>
            <a:endParaRPr lang="en-US" sz="1300" dirty="0"/>
          </a:p>
        </p:txBody>
      </p:sp>
      <p:sp>
        <p:nvSpPr>
          <p:cNvPr id="11" name="Text 9"/>
          <p:cNvSpPr/>
          <p:nvPr/>
        </p:nvSpPr>
        <p:spPr>
          <a:xfrm>
            <a:off x="2066544" y="2514600"/>
            <a:ext cx="16459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Gather, clean &amp; prepare data.</a:t>
            </a:r>
            <a:endParaRPr lang="en-US" sz="1200" dirty="0"/>
          </a:p>
        </p:txBody>
      </p:sp>
      <p:sp>
        <p:nvSpPr>
          <p:cNvPr id="12" name="Shape 10"/>
          <p:cNvSpPr/>
          <p:nvPr/>
        </p:nvSpPr>
        <p:spPr>
          <a:xfrm>
            <a:off x="3685032" y="1975104"/>
            <a:ext cx="91440" cy="45720"/>
          </a:xfrm>
          <a:prstGeom prst="rightArrow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3" name="Shape 11"/>
          <p:cNvSpPr/>
          <p:nvPr/>
        </p:nvSpPr>
        <p:spPr>
          <a:xfrm>
            <a:off x="4136746" y="1828800"/>
            <a:ext cx="320040" cy="320040"/>
          </a:xfrm>
          <a:prstGeom prst="ellipse">
            <a:avLst/>
          </a:prstGeom>
          <a:solidFill>
            <a:srgbClr val="A4B6B8"/>
          </a:solidFill>
          <a:ln w="12700">
            <a:solidFill>
              <a:srgbClr val="A4B6B8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4" name="Text 12"/>
          <p:cNvSpPr/>
          <p:nvPr/>
        </p:nvSpPr>
        <p:spPr>
          <a:xfrm>
            <a:off x="4136746" y="1828800"/>
            <a:ext cx="32004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1300" dirty="0"/>
          </a:p>
        </p:txBody>
      </p:sp>
      <p:sp>
        <p:nvSpPr>
          <p:cNvPr id="15" name="Text 13"/>
          <p:cNvSpPr/>
          <p:nvPr/>
        </p:nvSpPr>
        <p:spPr>
          <a:xfrm>
            <a:off x="3749040" y="224028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Model Training</a:t>
            </a:r>
            <a:endParaRPr lang="en-US" sz="1300" dirty="0"/>
          </a:p>
        </p:txBody>
      </p:sp>
      <p:sp>
        <p:nvSpPr>
          <p:cNvPr id="16" name="Text 14"/>
          <p:cNvSpPr/>
          <p:nvPr/>
        </p:nvSpPr>
        <p:spPr>
          <a:xfrm>
            <a:off x="3749040" y="2514600"/>
            <a:ext cx="16459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Choose algorithm &amp; train model.</a:t>
            </a:r>
            <a:endParaRPr lang="en-US" sz="1200" dirty="0"/>
          </a:p>
        </p:txBody>
      </p:sp>
      <p:sp>
        <p:nvSpPr>
          <p:cNvPr id="17" name="Shape 15"/>
          <p:cNvSpPr/>
          <p:nvPr/>
        </p:nvSpPr>
        <p:spPr>
          <a:xfrm>
            <a:off x="5367528" y="1975104"/>
            <a:ext cx="91440" cy="45720"/>
          </a:xfrm>
          <a:prstGeom prst="rightArrow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8" name="Shape 16"/>
          <p:cNvSpPr/>
          <p:nvPr/>
        </p:nvSpPr>
        <p:spPr>
          <a:xfrm>
            <a:off x="5819242" y="1828800"/>
            <a:ext cx="320040" cy="320040"/>
          </a:xfrm>
          <a:prstGeom prst="ellipse">
            <a:avLst/>
          </a:prstGeom>
          <a:solidFill>
            <a:srgbClr val="A4B6B8"/>
          </a:solidFill>
          <a:ln w="12700">
            <a:solidFill>
              <a:srgbClr val="A4B6B8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9" name="Text 17"/>
          <p:cNvSpPr/>
          <p:nvPr/>
        </p:nvSpPr>
        <p:spPr>
          <a:xfrm>
            <a:off x="5819242" y="1828800"/>
            <a:ext cx="32004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</a:t>
            </a:r>
            <a:endParaRPr lang="en-US" sz="1300" dirty="0"/>
          </a:p>
        </p:txBody>
      </p:sp>
      <p:sp>
        <p:nvSpPr>
          <p:cNvPr id="20" name="Text 18"/>
          <p:cNvSpPr/>
          <p:nvPr/>
        </p:nvSpPr>
        <p:spPr>
          <a:xfrm>
            <a:off x="5431536" y="224028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Evaluate &amp; Validate</a:t>
            </a:r>
            <a:endParaRPr lang="en-US" sz="1300" dirty="0"/>
          </a:p>
        </p:txBody>
      </p:sp>
      <p:sp>
        <p:nvSpPr>
          <p:cNvPr id="21" name="Text 19"/>
          <p:cNvSpPr/>
          <p:nvPr/>
        </p:nvSpPr>
        <p:spPr>
          <a:xfrm>
            <a:off x="5431536" y="2514600"/>
            <a:ext cx="16459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metrics &amp; cross‑validation.</a:t>
            </a:r>
            <a:endParaRPr lang="en-US" sz="1200" dirty="0"/>
          </a:p>
        </p:txBody>
      </p:sp>
      <p:sp>
        <p:nvSpPr>
          <p:cNvPr id="22" name="Shape 20"/>
          <p:cNvSpPr/>
          <p:nvPr/>
        </p:nvSpPr>
        <p:spPr>
          <a:xfrm>
            <a:off x="7050024" y="1975104"/>
            <a:ext cx="91440" cy="45720"/>
          </a:xfrm>
          <a:prstGeom prst="rightArrow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3" name="Shape 21"/>
          <p:cNvSpPr/>
          <p:nvPr/>
        </p:nvSpPr>
        <p:spPr>
          <a:xfrm>
            <a:off x="7501738" y="1828800"/>
            <a:ext cx="320040" cy="320040"/>
          </a:xfrm>
          <a:prstGeom prst="ellipse">
            <a:avLst/>
          </a:prstGeom>
          <a:solidFill>
            <a:srgbClr val="A4B6B8"/>
          </a:solidFill>
          <a:ln w="12700">
            <a:solidFill>
              <a:srgbClr val="A4B6B8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4" name="Text 22"/>
          <p:cNvSpPr/>
          <p:nvPr/>
        </p:nvSpPr>
        <p:spPr>
          <a:xfrm>
            <a:off x="7501738" y="1828800"/>
            <a:ext cx="32004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</a:t>
            </a:r>
            <a:endParaRPr lang="en-US" sz="1300" dirty="0"/>
          </a:p>
        </p:txBody>
      </p:sp>
      <p:sp>
        <p:nvSpPr>
          <p:cNvPr id="25" name="Text 23"/>
          <p:cNvSpPr/>
          <p:nvPr/>
        </p:nvSpPr>
        <p:spPr>
          <a:xfrm>
            <a:off x="7114032" y="224028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Deploy &amp; Monitor</a:t>
            </a:r>
            <a:endParaRPr lang="en-US" sz="1300" dirty="0"/>
          </a:p>
        </p:txBody>
      </p:sp>
      <p:sp>
        <p:nvSpPr>
          <p:cNvPr id="26" name="Text 24"/>
          <p:cNvSpPr/>
          <p:nvPr/>
        </p:nvSpPr>
        <p:spPr>
          <a:xfrm>
            <a:off x="7114032" y="2514600"/>
            <a:ext cx="16459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Deploy &amp; monitor for drift.</a:t>
            </a:r>
            <a:endParaRPr lang="en-US" sz="1200" dirty="0"/>
          </a:p>
        </p:txBody>
      </p:sp>
      <p:sp>
        <p:nvSpPr>
          <p:cNvPr id="27" name="Text 25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97B1DF"/>
                </a:solidFill>
                <a:hlinkClick r:id="rId3"/>
              </a:rPr>
              <a:t>[34]</a:t>
            </a:r>
            <a:endParaRPr lang="en-US" sz="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Takeaways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59727"/>
            <a:ext cx="8229600" cy="3412273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marL="190500" indent="-190500">
              <a:spcAft>
                <a:spcPts val="300"/>
              </a:spcAft>
              <a:buSzPct val="100000"/>
              <a:buChar char="•"/>
            </a:pPr>
            <a:r>
              <a:rPr lang="en-US" sz="16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Machine learning learns from data; supervised uses labeled data while unsupervised works with unlabeled data.</a:t>
            </a:r>
          </a:p>
          <a:p>
            <a:pPr marL="190500" indent="-190500">
              <a:spcAft>
                <a:spcPts val="300"/>
              </a:spcAft>
              <a:buSzPct val="100000"/>
              <a:buChar char="•"/>
            </a:pPr>
            <a:endParaRPr lang="en-US" sz="1600" dirty="0"/>
          </a:p>
          <a:p>
            <a:pPr marL="190500" indent="-190500">
              <a:spcAft>
                <a:spcPts val="300"/>
              </a:spcAft>
              <a:buSzPct val="100000"/>
              <a:buChar char="•"/>
            </a:pPr>
            <a:r>
              <a:rPr lang="en-US" sz="16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Classification predicts categories; regression predicts continuous values – choose based on your target variable type.</a:t>
            </a:r>
          </a:p>
          <a:p>
            <a:pPr marL="190500" indent="-190500">
              <a:spcAft>
                <a:spcPts val="300"/>
              </a:spcAft>
              <a:buSzPct val="100000"/>
              <a:buChar char="•"/>
            </a:pPr>
            <a:endParaRPr lang="en-US" sz="1600" dirty="0"/>
          </a:p>
          <a:p>
            <a:pPr marL="190500" indent="-190500">
              <a:spcAft>
                <a:spcPts val="300"/>
              </a:spcAft>
              <a:buSzPct val="100000"/>
              <a:buChar char="•"/>
            </a:pPr>
            <a:r>
              <a:rPr lang="en-US" sz="16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Appropriate evaluation metrics (e.g., accuracy, F1, RMSE) and cross‑validation ensure reliable model performance.</a:t>
            </a:r>
          </a:p>
          <a:p>
            <a:pPr marL="190500" indent="-190500">
              <a:spcAft>
                <a:spcPts val="300"/>
              </a:spcAft>
              <a:buSzPct val="100000"/>
              <a:buChar char="•"/>
            </a:pPr>
            <a:endParaRPr lang="en-US" sz="1600" dirty="0"/>
          </a:p>
          <a:p>
            <a:pPr marL="190500" indent="-190500">
              <a:spcAft>
                <a:spcPts val="300"/>
              </a:spcAft>
              <a:buSzPct val="100000"/>
              <a:buChar char="•"/>
            </a:pPr>
            <a:r>
              <a:rPr lang="en-US" sz="16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Unsupervised learning uncovers hidden patterns and enables applications like clustering, anomaly detection and recommendation systems.</a:t>
            </a:r>
          </a:p>
          <a:p>
            <a:pPr marL="190500" indent="-190500">
              <a:spcAft>
                <a:spcPts val="300"/>
              </a:spcAft>
              <a:buSzPct val="100000"/>
              <a:buChar char="•"/>
            </a:pPr>
            <a:endParaRPr lang="en-US" sz="1600" dirty="0"/>
          </a:p>
          <a:p>
            <a:pPr marL="190500" indent="-190500">
              <a:spcAft>
                <a:spcPts val="300"/>
              </a:spcAft>
              <a:buSzPct val="100000"/>
              <a:buChar char="•"/>
            </a:pPr>
            <a:r>
              <a:rPr lang="en-US" sz="16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Follow a structured ML workflow: define problem, prepare data, train models, evaluate, validate, deploy and monitor.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97B1DF"/>
                </a:solidFill>
                <a:hlinkClick r:id="rId3"/>
              </a:rPr>
              <a:t>[35]</a:t>
            </a:r>
            <a:r>
              <a:rPr lang="en-US" sz="600" dirty="0">
                <a:solidFill>
                  <a:srgbClr val="000000"/>
                </a:solidFill>
              </a:rPr>
              <a:t>   </a:t>
            </a:r>
            <a:r>
              <a:rPr lang="en-US" sz="600" u="sng" dirty="0">
                <a:solidFill>
                  <a:srgbClr val="97B1DF"/>
                </a:solidFill>
                <a:hlinkClick r:id="rId4"/>
              </a:rPr>
              <a:t>[36]</a:t>
            </a:r>
            <a:endParaRPr lang="en-US" sz="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74320" y="822960"/>
            <a:ext cx="8595360" cy="3383280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3" name="Text 1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is Machine Learning?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457200" y="1280160"/>
            <a:ext cx="8046720" cy="228600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Machine learning algorithms enable computers to learn from data, make predictions, and improve performance without explicit programming.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Three main categories: </a:t>
            </a:r>
          </a:p>
          <a:p>
            <a:pPr marL="647700" lvl="1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Supervised (labeled data), </a:t>
            </a:r>
          </a:p>
          <a:p>
            <a:pPr marL="647700" lvl="1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Unsupervised (unlabeled data)</a:t>
            </a:r>
          </a:p>
          <a:p>
            <a:pPr marL="647700" lvl="1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and Reinforcement (learning via feedback).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97B1DF"/>
                </a:solidFill>
                <a:hlinkClick r:id="rId3"/>
              </a:rPr>
              <a:t>[1]</a:t>
            </a:r>
            <a:endParaRPr lang="en-US" sz="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Classification vs Regression: Differences &amp; Use Cases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274320" y="1280160"/>
            <a:ext cx="3977640" cy="3017520"/>
          </a:xfrm>
          <a:prstGeom prst="roundRect">
            <a:avLst>
              <a:gd name="adj" fmla="val 2424"/>
            </a:avLst>
          </a:prstGeom>
          <a:solidFill>
            <a:srgbClr val="A4B6B8"/>
          </a:solidFill>
          <a:ln w="12700">
            <a:solidFill>
              <a:srgbClr val="A4B6B8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Shape 2"/>
          <p:cNvSpPr/>
          <p:nvPr/>
        </p:nvSpPr>
        <p:spPr>
          <a:xfrm>
            <a:off x="4617720" y="1280160"/>
            <a:ext cx="3977640" cy="3017520"/>
          </a:xfrm>
          <a:prstGeom prst="roundRect">
            <a:avLst>
              <a:gd name="adj" fmla="val 2424"/>
            </a:avLst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80" y="1389888"/>
            <a:ext cx="320040" cy="32004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777240" y="1389888"/>
            <a:ext cx="33375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Classification</a:t>
            </a:r>
            <a:endParaRPr lang="en-US" sz="16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4880" y="1389888"/>
            <a:ext cx="320040" cy="32004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120640" y="1389888"/>
            <a:ext cx="33375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Regression</a:t>
            </a:r>
            <a:endParaRPr lang="en-US" sz="1600" dirty="0"/>
          </a:p>
        </p:txBody>
      </p:sp>
      <p:sp>
        <p:nvSpPr>
          <p:cNvPr id="9" name="Text 5"/>
          <p:cNvSpPr/>
          <p:nvPr/>
        </p:nvSpPr>
        <p:spPr>
          <a:xfrm>
            <a:off x="411480" y="1783080"/>
            <a:ext cx="3703320" cy="237744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marL="190500" indent="-1905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Output: discrete class labels (e.g., spam/not spam).</a:t>
            </a:r>
            <a:endParaRPr lang="en-US" sz="1200" dirty="0"/>
          </a:p>
          <a:p>
            <a:pPr marL="190500" indent="-1905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Goal: assign each input to a category using decision boundaries.</a:t>
            </a:r>
            <a:endParaRPr lang="en-US" sz="1200" dirty="0"/>
          </a:p>
          <a:p>
            <a:pPr marL="190500" indent="-1905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Examples: spam detection, image recognition, medical diagnosis.</a:t>
            </a:r>
            <a:endParaRPr lang="en-US" sz="1200" dirty="0"/>
          </a:p>
          <a:p>
            <a:pPr marL="190500" indent="-1905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Metrics &amp; Use: accuracy, precision, recall, F1‑score; use when the target variable is categorical or ordinal.</a:t>
            </a:r>
            <a:endParaRPr lang="en-US" sz="1200" dirty="0"/>
          </a:p>
        </p:txBody>
      </p:sp>
      <p:sp>
        <p:nvSpPr>
          <p:cNvPr id="10" name="Text 6"/>
          <p:cNvSpPr/>
          <p:nvPr/>
        </p:nvSpPr>
        <p:spPr>
          <a:xfrm>
            <a:off x="4754880" y="1783080"/>
            <a:ext cx="3703320" cy="237744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marL="190500" indent="-1905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Output: continuous numerical values (e.g., price, temperature).</a:t>
            </a:r>
            <a:endParaRPr lang="en-US" sz="1200" dirty="0"/>
          </a:p>
          <a:p>
            <a:pPr marL="190500" indent="-1905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Goal: model relationships and predict numeric quantities using best‑fit lines.</a:t>
            </a:r>
            <a:endParaRPr lang="en-US" sz="1200" dirty="0"/>
          </a:p>
          <a:p>
            <a:pPr marL="190500" indent="-1905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Examples: house price prediction, stock forecasting, energy consumption.</a:t>
            </a:r>
            <a:endParaRPr lang="en-US" sz="1200" dirty="0"/>
          </a:p>
          <a:p>
            <a:pPr marL="190500" indent="-1905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Metrics &amp; Use: MAE, MSE, RMSE, R²; choose when the target variable is continuous.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97B1DF"/>
                </a:solidFill>
                <a:hlinkClick r:id="rId7"/>
              </a:rPr>
              <a:t>[2]</a:t>
            </a:r>
            <a:r>
              <a:rPr lang="en-US" sz="600" dirty="0">
                <a:solidFill>
                  <a:srgbClr val="000000"/>
                </a:solidFill>
              </a:rPr>
              <a:t>   </a:t>
            </a:r>
            <a:r>
              <a:rPr lang="en-US" sz="600" u="sng" dirty="0">
                <a:solidFill>
                  <a:srgbClr val="97B1DF"/>
                </a:solidFill>
                <a:hlinkClick r:id="rId8"/>
              </a:rPr>
              <a:t>[3]</a:t>
            </a:r>
            <a:r>
              <a:rPr lang="en-US" sz="600" dirty="0">
                <a:solidFill>
                  <a:srgbClr val="000000"/>
                </a:solidFill>
              </a:rPr>
              <a:t>   </a:t>
            </a:r>
            <a:r>
              <a:rPr lang="en-US" sz="600" u="sng" dirty="0">
                <a:solidFill>
                  <a:srgbClr val="97B1DF"/>
                </a:solidFill>
                <a:hlinkClick r:id="rId9"/>
              </a:rPr>
              <a:t>[4]</a:t>
            </a:r>
            <a:endParaRPr lang="en-US" sz="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Algorithms &amp; Use Cases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274320" y="1463040"/>
            <a:ext cx="2621280" cy="1554480"/>
          </a:xfrm>
          <a:prstGeom prst="roundRect">
            <a:avLst>
              <a:gd name="adj" fmla="val 4706"/>
            </a:avLst>
          </a:prstGeom>
          <a:solidFill>
            <a:srgbClr val="A4B6B8"/>
          </a:solidFill>
          <a:ln w="12700">
            <a:solidFill>
              <a:srgbClr val="A4B6B8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6" name="Shape 4"/>
          <p:cNvSpPr/>
          <p:nvPr/>
        </p:nvSpPr>
        <p:spPr>
          <a:xfrm>
            <a:off x="3261360" y="1463040"/>
            <a:ext cx="2621280" cy="1554480"/>
          </a:xfrm>
          <a:prstGeom prst="roundRect">
            <a:avLst>
              <a:gd name="adj" fmla="val 4706"/>
            </a:avLst>
          </a:prstGeom>
          <a:solidFill>
            <a:srgbClr val="A4B6B8"/>
          </a:solidFill>
          <a:ln w="12700">
            <a:solidFill>
              <a:srgbClr val="A4B6B8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7" name="Text 5"/>
          <p:cNvSpPr/>
          <p:nvPr/>
        </p:nvSpPr>
        <p:spPr>
          <a:xfrm>
            <a:off x="3371088" y="1554480"/>
            <a:ext cx="2401824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Decision Tree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3371088" y="1920240"/>
            <a:ext cx="2401824" cy="100584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marL="190500" indent="-190500">
              <a:spcAft>
                <a:spcPts val="240"/>
              </a:spcAft>
              <a:buSzPct val="100000"/>
              <a:buChar char="•"/>
            </a:pPr>
            <a:r>
              <a:rPr lang="en-US" sz="11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Recursively splits data into a decision tree.</a:t>
            </a:r>
            <a:endParaRPr lang="en-US" sz="1100" dirty="0"/>
          </a:p>
          <a:p>
            <a:pPr marL="190500" indent="-190500">
              <a:spcAft>
                <a:spcPts val="240"/>
              </a:spcAft>
              <a:buSzPct val="100000"/>
              <a:buChar char="•"/>
            </a:pPr>
            <a:r>
              <a:rPr lang="en-US" sz="11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Interpretable; handles categorical &amp; numeric data.</a:t>
            </a:r>
            <a:endParaRPr lang="en-US" sz="1100" dirty="0"/>
          </a:p>
          <a:p>
            <a:pPr marL="190500" indent="-190500">
              <a:spcAft>
                <a:spcPts val="240"/>
              </a:spcAft>
              <a:buSzPct val="100000"/>
              <a:buChar char="•"/>
            </a:pPr>
            <a:r>
              <a:rPr lang="en-US" sz="11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Used in credit risk analysis and decision support.</a:t>
            </a:r>
            <a:endParaRPr lang="en-US" sz="1100" dirty="0"/>
          </a:p>
        </p:txBody>
      </p:sp>
      <p:sp>
        <p:nvSpPr>
          <p:cNvPr id="9" name="Shape 7"/>
          <p:cNvSpPr/>
          <p:nvPr/>
        </p:nvSpPr>
        <p:spPr>
          <a:xfrm>
            <a:off x="6248400" y="1463040"/>
            <a:ext cx="2621280" cy="1554480"/>
          </a:xfrm>
          <a:prstGeom prst="roundRect">
            <a:avLst>
              <a:gd name="adj" fmla="val 4706"/>
            </a:avLst>
          </a:prstGeom>
          <a:solidFill>
            <a:srgbClr val="A4B6B8"/>
          </a:solidFill>
          <a:ln w="12700">
            <a:solidFill>
              <a:srgbClr val="A4B6B8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0" name="Text 8"/>
          <p:cNvSpPr/>
          <p:nvPr/>
        </p:nvSpPr>
        <p:spPr>
          <a:xfrm>
            <a:off x="6358128" y="1554480"/>
            <a:ext cx="2401824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Random Forest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6358128" y="1920240"/>
            <a:ext cx="2401824" cy="100584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marL="190500" indent="-190500">
              <a:spcAft>
                <a:spcPts val="240"/>
              </a:spcAft>
              <a:buSzPct val="100000"/>
              <a:buChar char="•"/>
            </a:pPr>
            <a:r>
              <a:rPr lang="en-US" sz="11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Ensemble of many decision trees.</a:t>
            </a:r>
            <a:endParaRPr lang="en-US" sz="1100" dirty="0"/>
          </a:p>
          <a:p>
            <a:pPr marL="190500" indent="-190500">
              <a:spcAft>
                <a:spcPts val="240"/>
              </a:spcAft>
              <a:buSzPct val="100000"/>
              <a:buChar char="•"/>
            </a:pPr>
            <a:r>
              <a:rPr lang="en-US" sz="11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Reduces overfitting; handles high dimensions.</a:t>
            </a:r>
            <a:endParaRPr lang="en-US" sz="1100" dirty="0"/>
          </a:p>
          <a:p>
            <a:pPr marL="190500" indent="-190500">
              <a:spcAft>
                <a:spcPts val="240"/>
              </a:spcAft>
              <a:buSzPct val="100000"/>
              <a:buChar char="•"/>
            </a:pPr>
            <a:r>
              <a:rPr lang="en-US" sz="11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Suitable for large, complex datasets.</a:t>
            </a:r>
            <a:endParaRPr lang="en-US" sz="1100" dirty="0"/>
          </a:p>
        </p:txBody>
      </p:sp>
      <p:sp>
        <p:nvSpPr>
          <p:cNvPr id="12" name="Shape 10"/>
          <p:cNvSpPr/>
          <p:nvPr/>
        </p:nvSpPr>
        <p:spPr>
          <a:xfrm>
            <a:off x="274320" y="3291840"/>
            <a:ext cx="2621280" cy="1554480"/>
          </a:xfrm>
          <a:prstGeom prst="roundRect">
            <a:avLst>
              <a:gd name="adj" fmla="val 4706"/>
            </a:avLst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3" name="Text 11"/>
          <p:cNvSpPr/>
          <p:nvPr/>
        </p:nvSpPr>
        <p:spPr>
          <a:xfrm>
            <a:off x="384048" y="3383280"/>
            <a:ext cx="2401824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Support Vector Machine</a:t>
            </a: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384048" y="3749040"/>
            <a:ext cx="2401824" cy="100584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marL="190500" indent="-190500">
              <a:spcAft>
                <a:spcPts val="240"/>
              </a:spcAft>
              <a:buSzPct val="100000"/>
              <a:buChar char="•"/>
            </a:pPr>
            <a:r>
              <a:rPr lang="en-US" sz="11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Maximizes margin between classes.</a:t>
            </a:r>
            <a:endParaRPr lang="en-US" sz="1100" dirty="0"/>
          </a:p>
          <a:p>
            <a:pPr marL="190500" indent="-190500">
              <a:spcAft>
                <a:spcPts val="240"/>
              </a:spcAft>
              <a:buSzPct val="100000"/>
              <a:buChar char="•"/>
            </a:pPr>
            <a:r>
              <a:rPr lang="en-US" sz="11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Kernel trick enables non‑linear boundaries.</a:t>
            </a:r>
            <a:endParaRPr lang="en-US" sz="1100" dirty="0"/>
          </a:p>
          <a:p>
            <a:pPr marL="190500" indent="-190500">
              <a:spcAft>
                <a:spcPts val="240"/>
              </a:spcAft>
              <a:buSzPct val="100000"/>
              <a:buChar char="•"/>
            </a:pPr>
            <a:r>
              <a:rPr lang="en-US" sz="11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Used for image &amp; text classification.</a:t>
            </a:r>
            <a:endParaRPr lang="en-US" sz="1100" dirty="0"/>
          </a:p>
        </p:txBody>
      </p:sp>
      <p:sp>
        <p:nvSpPr>
          <p:cNvPr id="15" name="Shape 13"/>
          <p:cNvSpPr/>
          <p:nvPr/>
        </p:nvSpPr>
        <p:spPr>
          <a:xfrm>
            <a:off x="3261360" y="3291840"/>
            <a:ext cx="2621280" cy="1554480"/>
          </a:xfrm>
          <a:prstGeom prst="roundRect">
            <a:avLst>
              <a:gd name="adj" fmla="val 4706"/>
            </a:avLst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6" name="Text 14"/>
          <p:cNvSpPr/>
          <p:nvPr/>
        </p:nvSpPr>
        <p:spPr>
          <a:xfrm>
            <a:off x="3371088" y="3383280"/>
            <a:ext cx="2401824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Naive Bayes</a:t>
            </a:r>
            <a:endParaRPr lang="en-US" sz="1400" dirty="0"/>
          </a:p>
        </p:txBody>
      </p:sp>
      <p:sp>
        <p:nvSpPr>
          <p:cNvPr id="17" name="Text 15"/>
          <p:cNvSpPr/>
          <p:nvPr/>
        </p:nvSpPr>
        <p:spPr>
          <a:xfrm>
            <a:off x="3371088" y="3749040"/>
            <a:ext cx="2401824" cy="100584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marL="190500" indent="-190500">
              <a:spcAft>
                <a:spcPts val="240"/>
              </a:spcAft>
              <a:buSzPct val="100000"/>
              <a:buChar char="•"/>
            </a:pPr>
            <a:r>
              <a:rPr lang="en-US" sz="11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Bayesian probabilistic classifier.</a:t>
            </a:r>
            <a:endParaRPr lang="en-US" sz="1100" dirty="0"/>
          </a:p>
          <a:p>
            <a:pPr marL="190500" indent="-190500">
              <a:spcAft>
                <a:spcPts val="240"/>
              </a:spcAft>
              <a:buSzPct val="100000"/>
              <a:buChar char="•"/>
            </a:pPr>
            <a:r>
              <a:rPr lang="en-US" sz="11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Assumes independent features; efficient.</a:t>
            </a:r>
            <a:endParaRPr lang="en-US" sz="1100" dirty="0"/>
          </a:p>
          <a:p>
            <a:pPr marL="190500" indent="-190500">
              <a:spcAft>
                <a:spcPts val="240"/>
              </a:spcAft>
              <a:buSzPct val="100000"/>
              <a:buChar char="•"/>
            </a:pPr>
            <a:r>
              <a:rPr lang="en-US" sz="11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Applied to text classification &amp; spam filtering.</a:t>
            </a:r>
            <a:endParaRPr lang="en-US" sz="1100" dirty="0"/>
          </a:p>
        </p:txBody>
      </p:sp>
      <p:sp>
        <p:nvSpPr>
          <p:cNvPr id="18" name="Shape 16"/>
          <p:cNvSpPr/>
          <p:nvPr/>
        </p:nvSpPr>
        <p:spPr>
          <a:xfrm>
            <a:off x="6248400" y="3291840"/>
            <a:ext cx="2621280" cy="1554480"/>
          </a:xfrm>
          <a:prstGeom prst="roundRect">
            <a:avLst>
              <a:gd name="adj" fmla="val 4706"/>
            </a:avLst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9" name="Text 17"/>
          <p:cNvSpPr/>
          <p:nvPr/>
        </p:nvSpPr>
        <p:spPr>
          <a:xfrm>
            <a:off x="6358128" y="3383280"/>
            <a:ext cx="2401824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K‑Nearest Neighbors</a:t>
            </a:r>
            <a:endParaRPr lang="en-US" sz="1400" dirty="0"/>
          </a:p>
        </p:txBody>
      </p:sp>
      <p:sp>
        <p:nvSpPr>
          <p:cNvPr id="20" name="Text 18"/>
          <p:cNvSpPr/>
          <p:nvPr/>
        </p:nvSpPr>
        <p:spPr>
          <a:xfrm>
            <a:off x="6358128" y="3749040"/>
            <a:ext cx="2401824" cy="100584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marL="190500" indent="-190500">
              <a:spcAft>
                <a:spcPts val="240"/>
              </a:spcAft>
              <a:buSzPct val="100000"/>
              <a:buChar char="•"/>
            </a:pPr>
            <a:r>
              <a:rPr lang="en-US" sz="11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Instance‑based with majority voting.</a:t>
            </a:r>
            <a:endParaRPr lang="en-US" sz="1100" dirty="0"/>
          </a:p>
          <a:p>
            <a:pPr marL="190500" indent="-190500">
              <a:spcAft>
                <a:spcPts val="240"/>
              </a:spcAft>
              <a:buSzPct val="100000"/>
              <a:buChar char="•"/>
            </a:pPr>
            <a:r>
              <a:rPr lang="en-US" sz="11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Non‑parametric &amp; simple to implement.</a:t>
            </a:r>
            <a:endParaRPr lang="en-US" sz="1100" dirty="0"/>
          </a:p>
          <a:p>
            <a:pPr marL="190500" indent="-190500">
              <a:spcAft>
                <a:spcPts val="240"/>
              </a:spcAft>
              <a:buSzPct val="100000"/>
              <a:buChar char="•"/>
            </a:pPr>
            <a:r>
              <a:rPr lang="en-US" sz="11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Used for recommendation &amp; anomaly detection.</a:t>
            </a:r>
            <a:endParaRPr lang="en-US" sz="1100" dirty="0"/>
          </a:p>
        </p:txBody>
      </p:sp>
      <p:sp>
        <p:nvSpPr>
          <p:cNvPr id="21" name="Text 19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97B1DF"/>
                </a:solidFill>
                <a:hlinkClick r:id="rId3"/>
              </a:rPr>
              <a:t>[5]</a:t>
            </a:r>
            <a:r>
              <a:rPr lang="en-US" sz="600" dirty="0">
                <a:solidFill>
                  <a:srgbClr val="000000"/>
                </a:solidFill>
              </a:rPr>
              <a:t>   </a:t>
            </a:r>
            <a:r>
              <a:rPr lang="en-US" sz="600" u="sng" dirty="0">
                <a:solidFill>
                  <a:srgbClr val="97B1DF"/>
                </a:solidFill>
                <a:hlinkClick r:id="rId4"/>
              </a:rPr>
              <a:t>[6]</a:t>
            </a:r>
            <a:r>
              <a:rPr lang="en-US" sz="600" dirty="0">
                <a:solidFill>
                  <a:srgbClr val="000000"/>
                </a:solidFill>
              </a:rPr>
              <a:t>   </a:t>
            </a:r>
            <a:r>
              <a:rPr lang="en-US" sz="600" u="sng" dirty="0">
                <a:solidFill>
                  <a:srgbClr val="97B1DF"/>
                </a:solidFill>
                <a:hlinkClick r:id="rId5"/>
              </a:rPr>
              <a:t>[7]</a:t>
            </a:r>
            <a:r>
              <a:rPr lang="en-US" sz="600" dirty="0">
                <a:solidFill>
                  <a:srgbClr val="000000"/>
                </a:solidFill>
              </a:rPr>
              <a:t>   </a:t>
            </a:r>
            <a:r>
              <a:rPr lang="en-US" sz="600" u="sng" dirty="0">
                <a:solidFill>
                  <a:srgbClr val="97B1DF"/>
                </a:solidFill>
                <a:hlinkClick r:id="rId6"/>
              </a:rPr>
              <a:t>[8]</a:t>
            </a:r>
            <a:r>
              <a:rPr lang="en-US" sz="600" dirty="0">
                <a:solidFill>
                  <a:srgbClr val="000000"/>
                </a:solidFill>
              </a:rPr>
              <a:t>   </a:t>
            </a:r>
            <a:r>
              <a:rPr lang="en-US" sz="600" u="sng" dirty="0">
                <a:solidFill>
                  <a:srgbClr val="97B1DF"/>
                </a:solidFill>
                <a:hlinkClick r:id="rId7"/>
              </a:rPr>
              <a:t>[9]</a:t>
            </a:r>
            <a:r>
              <a:rPr lang="en-US" sz="600" dirty="0">
                <a:solidFill>
                  <a:srgbClr val="000000"/>
                </a:solidFill>
              </a:rPr>
              <a:t>   </a:t>
            </a:r>
            <a:r>
              <a:rPr lang="en-US" sz="600" u="sng" dirty="0">
                <a:solidFill>
                  <a:srgbClr val="97B1DF"/>
                </a:solidFill>
                <a:hlinkClick r:id="rId8"/>
              </a:rPr>
              <a:t>[10]</a:t>
            </a:r>
            <a:endParaRPr lang="en-US" sz="600" dirty="0"/>
          </a:p>
        </p:txBody>
      </p:sp>
      <p:sp>
        <p:nvSpPr>
          <p:cNvPr id="22" name="Text 2">
            <a:extLst>
              <a:ext uri="{FF2B5EF4-FFF2-40B4-BE49-F238E27FC236}">
                <a16:creationId xmlns:a16="http://schemas.microsoft.com/office/drawing/2014/main" id="{9C4725E4-8BDE-9A9E-6BBD-8AACE438691B}"/>
              </a:ext>
            </a:extLst>
          </p:cNvPr>
          <p:cNvSpPr/>
          <p:nvPr/>
        </p:nvSpPr>
        <p:spPr>
          <a:xfrm>
            <a:off x="384048" y="1554480"/>
            <a:ext cx="2401824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Linear Regression</a:t>
            </a:r>
            <a:endParaRPr lang="en-US" sz="1400" dirty="0"/>
          </a:p>
        </p:txBody>
      </p:sp>
      <p:sp>
        <p:nvSpPr>
          <p:cNvPr id="23" name="Text 3">
            <a:extLst>
              <a:ext uri="{FF2B5EF4-FFF2-40B4-BE49-F238E27FC236}">
                <a16:creationId xmlns:a16="http://schemas.microsoft.com/office/drawing/2014/main" id="{EA7D71E0-9582-8B45-66B5-1C73BD5658E9}"/>
              </a:ext>
            </a:extLst>
          </p:cNvPr>
          <p:cNvSpPr/>
          <p:nvPr/>
        </p:nvSpPr>
        <p:spPr>
          <a:xfrm>
            <a:off x="384048" y="1920240"/>
            <a:ext cx="2401824" cy="100584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marL="190500" indent="-190500">
              <a:spcAft>
                <a:spcPts val="240"/>
              </a:spcAft>
              <a:buSzPct val="100000"/>
              <a:buChar char="•"/>
            </a:pPr>
            <a:r>
              <a:rPr lang="en-US" sz="11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Linear relationship between target and features.</a:t>
            </a:r>
            <a:endParaRPr lang="en-US" sz="1100" dirty="0"/>
          </a:p>
          <a:p>
            <a:pPr marL="190500" indent="-190500">
              <a:spcAft>
                <a:spcPts val="240"/>
              </a:spcAft>
              <a:buSzPct val="100000"/>
              <a:buChar char="•"/>
            </a:pPr>
            <a:r>
              <a:rPr lang="en-US" sz="11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Simple and widely used for continuous outcomes.</a:t>
            </a:r>
            <a:endParaRPr lang="en-US" sz="1100" dirty="0"/>
          </a:p>
          <a:p>
            <a:pPr marL="190500" indent="-190500">
              <a:spcAft>
                <a:spcPts val="240"/>
              </a:spcAft>
              <a:buSzPct val="100000"/>
              <a:buChar char="•"/>
            </a:pPr>
            <a:r>
              <a:rPr lang="en-US" sz="11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Used for house price prediction.</a:t>
            </a:r>
            <a:endParaRPr 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Unsupervised Learning Algorithms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274320" y="1554480"/>
            <a:ext cx="2621280" cy="2743200"/>
          </a:xfrm>
          <a:prstGeom prst="roundRect">
            <a:avLst>
              <a:gd name="adj" fmla="val 2791"/>
            </a:avLst>
          </a:prstGeom>
          <a:solidFill>
            <a:srgbClr val="A4B6B8"/>
          </a:solidFill>
          <a:ln w="12700">
            <a:solidFill>
              <a:srgbClr val="A4B6B8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Text 2"/>
          <p:cNvSpPr/>
          <p:nvPr/>
        </p:nvSpPr>
        <p:spPr>
          <a:xfrm>
            <a:off x="384048" y="1664208"/>
            <a:ext cx="2401824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Clustering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384048" y="2011680"/>
            <a:ext cx="2401824" cy="219456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marL="190500" indent="-190500">
              <a:spcAft>
                <a:spcPts val="240"/>
              </a:spcAft>
              <a:buSzPct val="100000"/>
              <a:buChar char="•"/>
            </a:pPr>
            <a:r>
              <a:rPr lang="en-US" sz="115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K‑Means</a:t>
            </a:r>
            <a:endParaRPr lang="en-US" sz="1150" dirty="0"/>
          </a:p>
          <a:p>
            <a:pPr marL="190500" indent="-190500">
              <a:spcAft>
                <a:spcPts val="240"/>
              </a:spcAft>
              <a:buSzPct val="100000"/>
              <a:buChar char="•"/>
            </a:pPr>
            <a:r>
              <a:rPr lang="en-US" sz="115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Hierarchical</a:t>
            </a:r>
            <a:endParaRPr lang="en-US" sz="1150" dirty="0"/>
          </a:p>
          <a:p>
            <a:pPr marL="190500" indent="-190500">
              <a:spcAft>
                <a:spcPts val="240"/>
              </a:spcAft>
              <a:buSzPct val="100000"/>
              <a:buChar char="•"/>
            </a:pPr>
            <a:r>
              <a:rPr lang="en-US" sz="115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DBSCAN</a:t>
            </a:r>
            <a:endParaRPr lang="en-US" sz="1150" dirty="0"/>
          </a:p>
          <a:p>
            <a:pPr marL="190500" indent="-190500">
              <a:spcAft>
                <a:spcPts val="240"/>
              </a:spcAft>
              <a:buSzPct val="100000"/>
              <a:buChar char="•"/>
            </a:pPr>
            <a:r>
              <a:rPr lang="en-US" sz="115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Mean‑Shift</a:t>
            </a:r>
            <a:endParaRPr lang="en-US" sz="1150" dirty="0"/>
          </a:p>
          <a:p>
            <a:pPr marL="190500" indent="-190500">
              <a:spcAft>
                <a:spcPts val="240"/>
              </a:spcAft>
              <a:buSzPct val="100000"/>
              <a:buChar char="•"/>
            </a:pPr>
            <a:r>
              <a:rPr lang="en-US" sz="115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Spectral</a:t>
            </a:r>
            <a:endParaRPr lang="en-US" sz="1150" dirty="0"/>
          </a:p>
        </p:txBody>
      </p:sp>
      <p:sp>
        <p:nvSpPr>
          <p:cNvPr id="6" name="Shape 4"/>
          <p:cNvSpPr/>
          <p:nvPr/>
        </p:nvSpPr>
        <p:spPr>
          <a:xfrm>
            <a:off x="3261360" y="1554480"/>
            <a:ext cx="2621280" cy="2743200"/>
          </a:xfrm>
          <a:prstGeom prst="roundRect">
            <a:avLst>
              <a:gd name="adj" fmla="val 2791"/>
            </a:avLst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7" name="Text 5"/>
          <p:cNvSpPr/>
          <p:nvPr/>
        </p:nvSpPr>
        <p:spPr>
          <a:xfrm>
            <a:off x="3371088" y="1664208"/>
            <a:ext cx="2401824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Association Rules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3371088" y="2011680"/>
            <a:ext cx="2401824" cy="219456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marL="190500" indent="-190500">
              <a:spcAft>
                <a:spcPts val="240"/>
              </a:spcAft>
              <a:buSzPct val="100000"/>
              <a:buChar char="•"/>
            </a:pPr>
            <a:r>
              <a:rPr lang="en-US" sz="115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Apriori</a:t>
            </a:r>
            <a:endParaRPr lang="en-US" sz="1150" dirty="0"/>
          </a:p>
          <a:p>
            <a:pPr marL="190500" indent="-190500">
              <a:spcAft>
                <a:spcPts val="240"/>
              </a:spcAft>
              <a:buSzPct val="100000"/>
              <a:buChar char="•"/>
            </a:pPr>
            <a:r>
              <a:rPr lang="en-US" sz="115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FP‑Growth</a:t>
            </a:r>
            <a:endParaRPr lang="en-US" sz="1150" dirty="0"/>
          </a:p>
          <a:p>
            <a:pPr marL="190500" indent="-190500">
              <a:spcAft>
                <a:spcPts val="240"/>
              </a:spcAft>
              <a:buSzPct val="100000"/>
              <a:buChar char="•"/>
            </a:pPr>
            <a:r>
              <a:rPr lang="en-US" sz="115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ECLAT</a:t>
            </a:r>
            <a:endParaRPr lang="en-US" sz="1150" dirty="0"/>
          </a:p>
        </p:txBody>
      </p:sp>
      <p:sp>
        <p:nvSpPr>
          <p:cNvPr id="9" name="Shape 7"/>
          <p:cNvSpPr/>
          <p:nvPr/>
        </p:nvSpPr>
        <p:spPr>
          <a:xfrm>
            <a:off x="6248400" y="1554480"/>
            <a:ext cx="2621280" cy="2743200"/>
          </a:xfrm>
          <a:prstGeom prst="roundRect">
            <a:avLst>
              <a:gd name="adj" fmla="val 2791"/>
            </a:avLst>
          </a:prstGeom>
          <a:solidFill>
            <a:srgbClr val="A4B6B8"/>
          </a:solidFill>
          <a:ln w="12700">
            <a:solidFill>
              <a:srgbClr val="A4B6B8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0" name="Text 8"/>
          <p:cNvSpPr/>
          <p:nvPr/>
        </p:nvSpPr>
        <p:spPr>
          <a:xfrm>
            <a:off x="6358128" y="1664208"/>
            <a:ext cx="2401824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Dimensionality Reduction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6358128" y="2011680"/>
            <a:ext cx="2401824" cy="219456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marL="190500" indent="-190500">
              <a:spcAft>
                <a:spcPts val="240"/>
              </a:spcAft>
              <a:buSzPct val="100000"/>
              <a:buChar char="•"/>
            </a:pPr>
            <a:r>
              <a:rPr lang="en-US" sz="115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PCA</a:t>
            </a:r>
            <a:endParaRPr lang="en-US" sz="1150" dirty="0"/>
          </a:p>
          <a:p>
            <a:pPr marL="190500" indent="-190500">
              <a:spcAft>
                <a:spcPts val="240"/>
              </a:spcAft>
              <a:buSzPct val="100000"/>
              <a:buChar char="•"/>
            </a:pPr>
            <a:r>
              <a:rPr lang="en-US" sz="115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LDA</a:t>
            </a:r>
            <a:endParaRPr lang="en-US" sz="1150" dirty="0"/>
          </a:p>
          <a:p>
            <a:pPr marL="190500" indent="-190500">
              <a:spcAft>
                <a:spcPts val="240"/>
              </a:spcAft>
              <a:buSzPct val="100000"/>
              <a:buChar char="•"/>
            </a:pPr>
            <a:r>
              <a:rPr lang="en-US" sz="115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NMF</a:t>
            </a:r>
            <a:endParaRPr lang="en-US" sz="1150" dirty="0"/>
          </a:p>
          <a:p>
            <a:pPr marL="190500" indent="-190500">
              <a:spcAft>
                <a:spcPts val="240"/>
              </a:spcAft>
              <a:buSzPct val="100000"/>
              <a:buChar char="•"/>
            </a:pPr>
            <a:r>
              <a:rPr lang="en-US" sz="115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LLE</a:t>
            </a:r>
            <a:endParaRPr lang="en-US" sz="1150" dirty="0"/>
          </a:p>
          <a:p>
            <a:pPr marL="190500" indent="-190500">
              <a:spcAft>
                <a:spcPts val="240"/>
              </a:spcAft>
              <a:buSzPct val="100000"/>
              <a:buChar char="•"/>
            </a:pPr>
            <a:r>
              <a:rPr lang="en-US" sz="115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Isomap</a:t>
            </a:r>
            <a:endParaRPr lang="en-US" sz="1150" dirty="0"/>
          </a:p>
        </p:txBody>
      </p:sp>
      <p:sp>
        <p:nvSpPr>
          <p:cNvPr id="12" name="Text 10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97B1DF"/>
                </a:solidFill>
                <a:hlinkClick r:id="rId3"/>
              </a:rPr>
              <a:t>[17]</a:t>
            </a:r>
            <a:r>
              <a:rPr lang="en-US" sz="600" dirty="0">
                <a:solidFill>
                  <a:srgbClr val="000000"/>
                </a:solidFill>
              </a:rPr>
              <a:t>   </a:t>
            </a:r>
            <a:r>
              <a:rPr lang="en-US" sz="600" u="sng" dirty="0">
                <a:solidFill>
                  <a:srgbClr val="97B1DF"/>
                </a:solidFill>
                <a:hlinkClick r:id="rId4"/>
              </a:rPr>
              <a:t>[18]</a:t>
            </a:r>
            <a:r>
              <a:rPr lang="en-US" sz="600" dirty="0">
                <a:solidFill>
                  <a:srgbClr val="000000"/>
                </a:solidFill>
              </a:rPr>
              <a:t>   </a:t>
            </a:r>
            <a:r>
              <a:rPr lang="en-US" sz="600" u="sng" dirty="0">
                <a:solidFill>
                  <a:srgbClr val="97B1DF"/>
                </a:solidFill>
                <a:hlinkClick r:id="rId5"/>
              </a:rPr>
              <a:t>[19]</a:t>
            </a:r>
            <a:endParaRPr lang="en-US" sz="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Supervised vs Unsupervised: Key Differences &amp; Use Cases</a:t>
            </a:r>
            <a:endParaRPr lang="en-US" sz="2400" dirty="0"/>
          </a:p>
        </p:txBody>
      </p:sp>
      <p:graphicFrame>
        <p:nvGraphicFramePr>
          <p:cNvPr id="8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554480"/>
          <a:ext cx="8229600" cy="242316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b="1" dirty="0">
                          <a:solidFill>
                            <a:srgbClr val="030A18"/>
                          </a:solidFill>
                        </a:rPr>
                        <a:t>Aspect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6B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b="1" dirty="0">
                          <a:solidFill>
                            <a:srgbClr val="030A18"/>
                          </a:solidFill>
                        </a:rPr>
                        <a:t>Supervised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6B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b="1" dirty="0">
                          <a:solidFill>
                            <a:srgbClr val="030A18"/>
                          </a:solidFill>
                        </a:rPr>
                        <a:t>Unsupervised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6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b="1" dirty="0">
                          <a:solidFill>
                            <a:srgbClr val="030A18"/>
                          </a:solidFill>
                        </a:rPr>
                        <a:t>Data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1D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Labeled inputs with known outputs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1D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Unlabeled, raw inputs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b="1" dirty="0">
                          <a:solidFill>
                            <a:srgbClr val="030A18"/>
                          </a:solidFill>
                        </a:rPr>
                        <a:t>Goal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6B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Predict known outputs for new inputs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6B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Discover hidden patterns and structure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6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b="1" dirty="0">
                          <a:solidFill>
                            <a:srgbClr val="030A18"/>
                          </a:solidFill>
                        </a:rPr>
                        <a:t>Applications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1D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Classification &amp; regression (e.g., spam detection, price prediction)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1D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Clustering &amp; association (e.g., recommendation, anomaly detection)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b="1" dirty="0">
                          <a:solidFill>
                            <a:srgbClr val="030A18"/>
                          </a:solidFill>
                        </a:rPr>
                        <a:t>Complexity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6B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Lower – feedback guides learning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6B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Higher – no known outputs to guide learning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6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 1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97B1DF"/>
                </a:solidFill>
                <a:hlinkClick r:id="rId3"/>
              </a:rPr>
              <a:t>[20]</a:t>
            </a:r>
            <a:r>
              <a:rPr lang="en-US" sz="600" dirty="0">
                <a:solidFill>
                  <a:srgbClr val="000000"/>
                </a:solidFill>
              </a:rPr>
              <a:t>   </a:t>
            </a:r>
            <a:r>
              <a:rPr lang="en-US" sz="600" u="sng" dirty="0">
                <a:solidFill>
                  <a:srgbClr val="97B1DF"/>
                </a:solidFill>
                <a:hlinkClick r:id="rId4"/>
              </a:rPr>
              <a:t>[21]</a:t>
            </a:r>
            <a:r>
              <a:rPr lang="en-US" sz="600" dirty="0">
                <a:solidFill>
                  <a:srgbClr val="000000"/>
                </a:solidFill>
              </a:rPr>
              <a:t>   </a:t>
            </a:r>
            <a:r>
              <a:rPr lang="en-US" sz="600" u="sng" dirty="0">
                <a:solidFill>
                  <a:srgbClr val="97B1DF"/>
                </a:solidFill>
                <a:hlinkClick r:id="rId5"/>
              </a:rPr>
              <a:t>[22]</a:t>
            </a:r>
            <a:r>
              <a:rPr lang="en-US" sz="600" dirty="0">
                <a:solidFill>
                  <a:srgbClr val="000000"/>
                </a:solidFill>
              </a:rPr>
              <a:t>   </a:t>
            </a:r>
            <a:r>
              <a:rPr lang="en-US" sz="600" u="sng" dirty="0">
                <a:solidFill>
                  <a:srgbClr val="97B1DF"/>
                </a:solidFill>
                <a:hlinkClick r:id="rId6"/>
              </a:rPr>
              <a:t>[23]</a:t>
            </a:r>
            <a:r>
              <a:rPr lang="en-US" sz="600" dirty="0">
                <a:solidFill>
                  <a:srgbClr val="000000"/>
                </a:solidFill>
              </a:rPr>
              <a:t>   </a:t>
            </a:r>
            <a:r>
              <a:rPr lang="en-US" sz="600" u="sng" dirty="0">
                <a:solidFill>
                  <a:srgbClr val="97B1DF"/>
                </a:solidFill>
                <a:hlinkClick r:id="rId7"/>
              </a:rPr>
              <a:t>[24]</a:t>
            </a:r>
            <a:endParaRPr lang="en-US" sz="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Supervised vs. Unsupervised Learning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274320" y="1280160"/>
            <a:ext cx="3977640" cy="3017520"/>
          </a:xfrm>
          <a:prstGeom prst="roundRect">
            <a:avLst>
              <a:gd name="adj" fmla="val 2424"/>
            </a:avLst>
          </a:prstGeom>
          <a:solidFill>
            <a:srgbClr val="A4B6B8"/>
          </a:solidFill>
          <a:ln w="12700">
            <a:solidFill>
              <a:srgbClr val="A4B6B8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Shape 2"/>
          <p:cNvSpPr/>
          <p:nvPr/>
        </p:nvSpPr>
        <p:spPr>
          <a:xfrm>
            <a:off x="4617720" y="1280160"/>
            <a:ext cx="3977640" cy="3017520"/>
          </a:xfrm>
          <a:prstGeom prst="roundRect">
            <a:avLst>
              <a:gd name="adj" fmla="val 2424"/>
            </a:avLst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5" name="Text 3"/>
          <p:cNvSpPr/>
          <p:nvPr/>
        </p:nvSpPr>
        <p:spPr>
          <a:xfrm>
            <a:off x="411480" y="1417320"/>
            <a:ext cx="37033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Supervised Learning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754880" y="1417320"/>
            <a:ext cx="37033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Unsupervised Learning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11480" y="1783080"/>
            <a:ext cx="3703320" cy="237744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marL="190500" indent="-1905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Trained with labeled data; each input has a known output.</a:t>
            </a:r>
            <a:endParaRPr lang="en-US" sz="1200" dirty="0"/>
          </a:p>
          <a:p>
            <a:pPr marL="190500" indent="-1905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Goal: learn a mapping from inputs to outputs and evaluate accuracy.</a:t>
            </a:r>
            <a:endParaRPr lang="en-US" sz="1200" dirty="0"/>
          </a:p>
          <a:p>
            <a:pPr marL="190500" indent="-1905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Typical tasks: classification and regression.</a:t>
            </a:r>
            <a:endParaRPr lang="en-US" sz="1200" dirty="0"/>
          </a:p>
          <a:p>
            <a:pPr marL="190500" indent="-1905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Feedback: measurable performance on unseen data.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4754880" y="1783080"/>
            <a:ext cx="3703320" cy="237744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marL="190500" indent="-1905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Trained on unlabeled data; no predefined outputs.</a:t>
            </a:r>
            <a:endParaRPr lang="en-US" sz="1200" dirty="0"/>
          </a:p>
          <a:p>
            <a:pPr marL="190500" indent="-1905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Goal: discover patterns, groups or relationships in data.</a:t>
            </a:r>
            <a:endParaRPr lang="en-US" sz="1200" dirty="0"/>
          </a:p>
          <a:p>
            <a:pPr marL="190500" indent="-1905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Typical tasks: clustering, association, dimensionality reduction.</a:t>
            </a:r>
            <a:endParaRPr lang="en-US" sz="1200" dirty="0"/>
          </a:p>
          <a:p>
            <a:pPr marL="190500" indent="-1905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Feedback: no explicit accuracy measure.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97B1DF"/>
                </a:solidFill>
                <a:hlinkClick r:id="rId3"/>
              </a:rPr>
              <a:t>[25]</a:t>
            </a:r>
            <a:endParaRPr lang="en-US" sz="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Classification vs. Regression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274320" y="1280160"/>
            <a:ext cx="3977640" cy="3017520"/>
          </a:xfrm>
          <a:prstGeom prst="roundRect">
            <a:avLst>
              <a:gd name="adj" fmla="val 2424"/>
            </a:avLst>
          </a:prstGeom>
          <a:solidFill>
            <a:srgbClr val="A4B6B8"/>
          </a:solidFill>
          <a:ln w="12700">
            <a:solidFill>
              <a:srgbClr val="A4B6B8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Shape 2"/>
          <p:cNvSpPr/>
          <p:nvPr/>
        </p:nvSpPr>
        <p:spPr>
          <a:xfrm>
            <a:off x="4617720" y="1280160"/>
            <a:ext cx="3977640" cy="3017520"/>
          </a:xfrm>
          <a:prstGeom prst="roundRect">
            <a:avLst>
              <a:gd name="adj" fmla="val 2424"/>
            </a:avLst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80" y="1389888"/>
            <a:ext cx="320040" cy="32004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777240" y="1389888"/>
            <a:ext cx="33375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Classification</a:t>
            </a:r>
            <a:endParaRPr lang="en-US" sz="16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4880" y="1389888"/>
            <a:ext cx="320040" cy="32004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120640" y="1389888"/>
            <a:ext cx="33375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Regression</a:t>
            </a:r>
            <a:endParaRPr lang="en-US" sz="1600" dirty="0"/>
          </a:p>
        </p:txBody>
      </p:sp>
      <p:sp>
        <p:nvSpPr>
          <p:cNvPr id="9" name="Text 5"/>
          <p:cNvSpPr/>
          <p:nvPr/>
        </p:nvSpPr>
        <p:spPr>
          <a:xfrm>
            <a:off x="411480" y="1783080"/>
            <a:ext cx="3703320" cy="237744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marL="190500" indent="-1905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Predicts discrete categories (yes/no, labels).</a:t>
            </a:r>
            <a:endParaRPr lang="en-US" sz="1200" dirty="0"/>
          </a:p>
          <a:p>
            <a:pPr marL="190500" indent="-1905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Examples: spam detection, image classification.</a:t>
            </a:r>
            <a:endParaRPr lang="en-US" sz="1200" dirty="0"/>
          </a:p>
          <a:p>
            <a:pPr marL="190500" indent="-1905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Algorithms: logistic regression, decision trees, SVM, KNN.</a:t>
            </a:r>
            <a:endParaRPr lang="en-US" sz="1200" dirty="0"/>
          </a:p>
        </p:txBody>
      </p:sp>
      <p:sp>
        <p:nvSpPr>
          <p:cNvPr id="10" name="Text 6"/>
          <p:cNvSpPr/>
          <p:nvPr/>
        </p:nvSpPr>
        <p:spPr>
          <a:xfrm>
            <a:off x="4754880" y="1783080"/>
            <a:ext cx="3703320" cy="237744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marL="190500" indent="-1905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Predicts continuous numeric values.</a:t>
            </a:r>
            <a:endParaRPr lang="en-US" sz="1200" dirty="0"/>
          </a:p>
          <a:p>
            <a:pPr marL="190500" indent="-1905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Examples: house price prediction, temperature forecasting.</a:t>
            </a:r>
            <a:endParaRPr lang="en-US" sz="1200" dirty="0"/>
          </a:p>
          <a:p>
            <a:pPr marL="190500" indent="-190500">
              <a:spcAft>
                <a:spcPts val="30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Algorithms: linear regression, polynomial, ridge, lasso.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97B1DF"/>
                </a:solidFill>
                <a:hlinkClick r:id="rId7"/>
              </a:rPr>
              <a:t>[26]</a:t>
            </a:r>
            <a:endParaRPr lang="en-US" sz="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Visualizing Tasks</a:t>
            </a:r>
            <a:endParaRPr lang="en-US" sz="2400" dirty="0"/>
          </a:p>
        </p:txBody>
      </p:sp>
      <p:pic>
        <p:nvPicPr>
          <p:cNvPr id="3" name="Image 0" descr="/home/oai/share/classification_examp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63040"/>
            <a:ext cx="3291840" cy="246888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65760" y="4023360"/>
            <a:ext cx="39319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8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Classification: decision boundary separates classes</a:t>
            </a:r>
            <a:endParaRPr lang="en-US" sz="800" dirty="0"/>
          </a:p>
        </p:txBody>
      </p:sp>
      <p:pic>
        <p:nvPicPr>
          <p:cNvPr id="5" name="Image 1" descr="/home/oai/share/regression_examp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360" y="1463040"/>
            <a:ext cx="3291840" cy="246888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846320" y="4023360"/>
            <a:ext cx="39319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8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Regression: best‑fit line models continuous trends</a:t>
            </a:r>
            <a:endParaRPr lang="en-US" sz="800" dirty="0"/>
          </a:p>
        </p:txBody>
      </p:sp>
      <p:sp>
        <p:nvSpPr>
          <p:cNvPr id="7" name="Text 3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97B1DF"/>
                </a:solidFill>
                <a:hlinkClick r:id="rId5"/>
              </a:rPr>
              <a:t>[27]</a:t>
            </a:r>
            <a:r>
              <a:rPr lang="en-US" sz="600" dirty="0">
                <a:solidFill>
                  <a:srgbClr val="000000"/>
                </a:solidFill>
              </a:rPr>
              <a:t>   </a:t>
            </a:r>
            <a:r>
              <a:rPr lang="en-US" sz="600" u="sng" dirty="0">
                <a:solidFill>
                  <a:srgbClr val="97B1DF"/>
                </a:solidFill>
                <a:hlinkClick r:id="rId6"/>
              </a:rPr>
              <a:t>[28]</a:t>
            </a:r>
            <a:endParaRPr lang="en-US" sz="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1174</Words>
  <Application>Microsoft Macintosh PowerPoint</Application>
  <PresentationFormat>On-screen Show (16:9)</PresentationFormat>
  <Paragraphs>195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Robert Moseley</cp:lastModifiedBy>
  <cp:revision>5</cp:revision>
  <dcterms:created xsi:type="dcterms:W3CDTF">2025-09-01T17:53:56Z</dcterms:created>
  <dcterms:modified xsi:type="dcterms:W3CDTF">2025-09-01T18:08:00Z</dcterms:modified>
</cp:coreProperties>
</file>