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51"/>
  </p:notesMasterIdLst>
  <p:sldIdLst>
    <p:sldId id="256" r:id="rId2"/>
    <p:sldId id="302" r:id="rId3"/>
    <p:sldId id="299" r:id="rId4"/>
    <p:sldId id="300" r:id="rId5"/>
    <p:sldId id="301" r:id="rId6"/>
    <p:sldId id="373" r:id="rId7"/>
    <p:sldId id="374" r:id="rId8"/>
    <p:sldId id="384" r:id="rId9"/>
    <p:sldId id="378" r:id="rId10"/>
    <p:sldId id="379" r:id="rId11"/>
    <p:sldId id="380" r:id="rId12"/>
    <p:sldId id="258" r:id="rId13"/>
    <p:sldId id="257" r:id="rId14"/>
    <p:sldId id="259" r:id="rId15"/>
    <p:sldId id="260" r:id="rId16"/>
    <p:sldId id="282" r:id="rId17"/>
    <p:sldId id="261" r:id="rId18"/>
    <p:sldId id="262" r:id="rId19"/>
    <p:sldId id="290" r:id="rId20"/>
    <p:sldId id="289" r:id="rId21"/>
    <p:sldId id="263" r:id="rId22"/>
    <p:sldId id="264" r:id="rId23"/>
    <p:sldId id="279" r:id="rId24"/>
    <p:sldId id="265" r:id="rId25"/>
    <p:sldId id="280" r:id="rId26"/>
    <p:sldId id="281" r:id="rId27"/>
    <p:sldId id="268" r:id="rId28"/>
    <p:sldId id="291" r:id="rId29"/>
    <p:sldId id="292" r:id="rId30"/>
    <p:sldId id="269" r:id="rId31"/>
    <p:sldId id="270" r:id="rId32"/>
    <p:sldId id="285" r:id="rId33"/>
    <p:sldId id="271" r:id="rId34"/>
    <p:sldId id="287" r:id="rId35"/>
    <p:sldId id="286" r:id="rId36"/>
    <p:sldId id="288" r:id="rId37"/>
    <p:sldId id="283" r:id="rId38"/>
    <p:sldId id="272" r:id="rId39"/>
    <p:sldId id="273" r:id="rId40"/>
    <p:sldId id="294" r:id="rId41"/>
    <p:sldId id="275" r:id="rId42"/>
    <p:sldId id="284" r:id="rId43"/>
    <p:sldId id="276" r:id="rId44"/>
    <p:sldId id="298" r:id="rId45"/>
    <p:sldId id="293" r:id="rId46"/>
    <p:sldId id="295" r:id="rId47"/>
    <p:sldId id="297" r:id="rId48"/>
    <p:sldId id="278" r:id="rId49"/>
    <p:sldId id="296" r:id="rId50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39"/>
    <a:srgbClr val="F9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CC58-E43C-483F-8750-E052F4593C6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76C6-F9A9-4B39-9F6F-F402267E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76C6-F9A9-4B39-9F6F-F402267E95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2965" y="4000504"/>
            <a:ext cx="10363200" cy="903534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marR="9144" algn="l">
              <a:defRPr sz="36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2965" y="5143512"/>
            <a:ext cx="10363200" cy="651504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altLang="ja-JP"/>
              <a:t>Haga clic para modificar el estilo de subtítulo del patrón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239536" y="3357562"/>
            <a:ext cx="285752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9715525" y="278605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9715525" y="3357562"/>
            <a:ext cx="285752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0" name="Rectangle 19"/>
          <p:cNvSpPr/>
          <p:nvPr/>
        </p:nvSpPr>
        <p:spPr>
          <a:xfrm>
            <a:off x="10096528" y="278605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1" name="Rectangle 20"/>
          <p:cNvSpPr/>
          <p:nvPr/>
        </p:nvSpPr>
        <p:spPr>
          <a:xfrm>
            <a:off x="10096528" y="3357562"/>
            <a:ext cx="285752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Rectangle 21"/>
          <p:cNvSpPr/>
          <p:nvPr/>
        </p:nvSpPr>
        <p:spPr>
          <a:xfrm>
            <a:off x="10477531" y="278605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3" name="Rectangle 22"/>
          <p:cNvSpPr/>
          <p:nvPr/>
        </p:nvSpPr>
        <p:spPr>
          <a:xfrm>
            <a:off x="10477531" y="3357562"/>
            <a:ext cx="285752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4" name="Rectangle 23"/>
          <p:cNvSpPr/>
          <p:nvPr/>
        </p:nvSpPr>
        <p:spPr>
          <a:xfrm>
            <a:off x="11239536" y="278605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5" name="Rectangle 24"/>
          <p:cNvSpPr/>
          <p:nvPr/>
        </p:nvSpPr>
        <p:spPr>
          <a:xfrm>
            <a:off x="10858533" y="3357562"/>
            <a:ext cx="285752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6" name="Rectangle 25"/>
          <p:cNvSpPr/>
          <p:nvPr/>
        </p:nvSpPr>
        <p:spPr>
          <a:xfrm>
            <a:off x="10858533" y="278605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7" name="Rectangle 26"/>
          <p:cNvSpPr/>
          <p:nvPr/>
        </p:nvSpPr>
        <p:spPr>
          <a:xfrm>
            <a:off x="10096528" y="3071810"/>
            <a:ext cx="285752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10477531" y="3071810"/>
            <a:ext cx="285752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1" name="Rectangle 30"/>
          <p:cNvSpPr/>
          <p:nvPr/>
        </p:nvSpPr>
        <p:spPr>
          <a:xfrm>
            <a:off x="11239536" y="3071810"/>
            <a:ext cx="285752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3" name="Rectangle 32"/>
          <p:cNvSpPr/>
          <p:nvPr/>
        </p:nvSpPr>
        <p:spPr>
          <a:xfrm>
            <a:off x="10858533" y="3071810"/>
            <a:ext cx="285752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7" name="Rectangle 36"/>
          <p:cNvSpPr/>
          <p:nvPr/>
        </p:nvSpPr>
        <p:spPr>
          <a:xfrm>
            <a:off x="9715525" y="3071810"/>
            <a:ext cx="285752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5" descr="Usfqsinbord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9167880" y="6525345"/>
            <a:ext cx="3024121" cy="457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8784299" y="6581002"/>
            <a:ext cx="2784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Eduardo Alba  /  USFQ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525288" y="6500834"/>
            <a:ext cx="666712" cy="357166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4DFD22-33CE-4BAD-965A-DA42B268041D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C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4214818"/>
            <a:ext cx="7624064" cy="977486"/>
          </a:xfrm>
        </p:spPr>
        <p:txBody>
          <a:bodyPr lIns="82296" tIns="45720" bIns="0" anchor="t"/>
          <a:lstStyle>
            <a:lvl1pPr marL="37490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366404"/>
            <a:ext cx="10875264" cy="777240"/>
          </a:xfrm>
        </p:spPr>
        <p:txBody>
          <a:bodyPr tIns="64008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>
              <a:buNone/>
              <a:defRPr sz="38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52464" y="5277543"/>
            <a:ext cx="1000132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3371837" cy="1162050"/>
          </a:xfrm>
        </p:spPr>
        <p:txBody>
          <a:bodyPr anchor="ctr"/>
          <a:lstStyle>
            <a:lvl1pPr algn="l">
              <a:buNone/>
              <a:defRPr sz="2000" b="0"/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71837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285728"/>
            <a:ext cx="7315200" cy="57213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219200" y="4941830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357166"/>
            <a:ext cx="9144064" cy="4286280"/>
          </a:xfrm>
          <a:noFill/>
          <a:ln w="12700">
            <a:noFill/>
          </a:ln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s-ES" altLang="ja-JP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219200" y="5643578"/>
            <a:ext cx="9144000" cy="428628"/>
          </a:xfrm>
        </p:spPr>
        <p:txBody>
          <a:bodyPr>
            <a:normAutofit/>
          </a:bodyPr>
          <a:lstStyle>
            <a:lvl1pPr marL="27432" indent="0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altLang="ja-JP"/>
              <a:t>Haga clic para modificar el estilo de texto del patrón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"/>
            <a:ext cx="285709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s-ES" altLang="ja-JP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571612"/>
            <a:ext cx="10363200" cy="47839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21462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A009892A-0574-4753-B3B5-882803074C2D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21462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21462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-3247767" y="3428736"/>
            <a:ext cx="6858000" cy="21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3181544" y="3427965"/>
            <a:ext cx="6858000" cy="2117"/>
          </a:xfrm>
          <a:prstGeom prst="line">
            <a:avLst/>
          </a:prstGeom>
          <a:ln w="12700">
            <a:solidFill>
              <a:schemeClr val="bg2">
                <a:lumMod val="7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104132" y="3427965"/>
            <a:ext cx="6858000" cy="2117"/>
          </a:xfrm>
          <a:prstGeom prst="line">
            <a:avLst/>
          </a:prstGeom>
          <a:ln w="31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742632" y="3427918"/>
            <a:ext cx="6858000" cy="2117"/>
          </a:xfrm>
          <a:prstGeom prst="line">
            <a:avLst/>
          </a:prstGeom>
          <a:ln w="285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b="1" kern="1200" cap="none" spc="0" baseline="0">
          <a:ln/>
          <a:gradFill>
            <a:gsLst>
              <a:gs pos="0">
                <a:schemeClr val="tx2">
                  <a:lumMod val="9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2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accent2">
            <a:lumMod val="75000"/>
          </a:schemeClr>
        </a:buClr>
        <a:buSzPct val="85000"/>
        <a:buFont typeface="Wingdings 2" pitchFamily="18" charset="2"/>
        <a:buChar char="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" pitchFamily="2" charset="2"/>
        <a:buChar char="l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SzPct val="65000"/>
        <a:buFont typeface="Wingdings 2" pitchFamily="18" charset="2"/>
        <a:buChar char="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2">
            <a:lumMod val="20000"/>
            <a:lumOff val="80000"/>
          </a:schemeClr>
        </a:buClr>
        <a:buSzPct val="100000"/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52662" y="2714620"/>
            <a:ext cx="6215106" cy="903534"/>
          </a:xfrm>
        </p:spPr>
        <p:txBody>
          <a:bodyPr/>
          <a:lstStyle/>
          <a:p>
            <a:r>
              <a:rPr lang="es-EC" sz="4800" dirty="0"/>
              <a:t>Algoritmo LEX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24100" y="1214422"/>
            <a:ext cx="4643470" cy="437190"/>
          </a:xfrm>
        </p:spPr>
        <p:txBody>
          <a:bodyPr>
            <a:noAutofit/>
          </a:bodyPr>
          <a:lstStyle/>
          <a:p>
            <a:r>
              <a:rPr lang="es-EC" sz="2400" b="1" dirty="0"/>
              <a:t>Teoría de </a:t>
            </a:r>
            <a:r>
              <a:rPr lang="es-EC" sz="2400" b="1" dirty="0" err="1"/>
              <a:t>Testores</a:t>
            </a:r>
            <a:r>
              <a:rPr lang="es-EC" sz="2400" b="1" dirty="0"/>
              <a:t> / Sesión 3</a:t>
            </a:r>
          </a:p>
        </p:txBody>
      </p:sp>
      <p:pic>
        <p:nvPicPr>
          <p:cNvPr id="4" name="Picture 11" descr="Usfqsinbord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5229200"/>
            <a:ext cx="4824536" cy="864096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2999657" y="5229201"/>
            <a:ext cx="246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Alba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1247857" y="5661248"/>
            <a:ext cx="65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accent1">
                    <a:lumMod val="40000"/>
                    <a:lumOff val="60000"/>
                  </a:schemeClr>
                </a:solidFill>
                <a:latin typeface="Angsana New" pitchFamily="18" charset="-34"/>
                <a:cs typeface="Angsana New" pitchFamily="18" charset="-34"/>
              </a:rPr>
              <a:t>Universidad San Francisco de Quito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429001" y="2514600"/>
          <a:ext cx="4024216" cy="356734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4400" baseline="-250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81400" y="3332812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38800" y="4800600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8200" y="4032345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3332812"/>
            <a:ext cx="3048000" cy="200118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412" y="547456"/>
            <a:ext cx="6110369" cy="457200"/>
          </a:xfrm>
          <a:prstGeom prst="rect">
            <a:avLst/>
          </a:prstGeom>
        </p:spPr>
        <p:txBody>
          <a:bodyPr vert="horz" anchor="t">
            <a:normAutofit fontScale="67500" lnSpcReduction="2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>
              <a:spcBef>
                <a:spcPct val="0"/>
              </a:spcBef>
              <a:buNone/>
              <a:defRPr kumimoji="1" sz="4000" b="1" cap="none" spc="0" baseline="0">
                <a:ln/>
                <a:gradFill>
                  <a:gsLst>
                    <a:gs pos="0">
                      <a:schemeClr val="tx2">
                        <a:lumMod val="90000"/>
                      </a:schemeClr>
                    </a:gs>
                    <a:gs pos="50000">
                      <a:schemeClr val="tx2">
                        <a:lumMod val="50000"/>
                      </a:schemeClr>
                    </a:gs>
                    <a:gs pos="100000">
                      <a:schemeClr val="tx2">
                        <a:lumMod val="2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Conjunto</a:t>
            </a:r>
            <a:r>
              <a:rPr lang="en-US" dirty="0"/>
              <a:t> Compatible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12" y="829199"/>
            <a:ext cx="10626575" cy="1216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entradas 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reorganizar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columnas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submatriz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identidad</a:t>
            </a:r>
            <a:r>
              <a:rPr lang="en-US" sz="2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89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2939" y="458326"/>
            <a:ext cx="10285629" cy="457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Caracterización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Básica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0570" y="2775551"/>
            <a:ext cx="4068160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columnas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entradas de un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compatible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testor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típico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submatriz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ceros.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429001" y="2514600"/>
          <a:ext cx="4024216" cy="356734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4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4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4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4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81400" y="3332812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38800" y="4800600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8200" y="4032345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3332812"/>
            <a:ext cx="3048000" cy="2001188"/>
          </a:xfrm>
          <a:prstGeom prst="round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81400" y="5451427"/>
            <a:ext cx="2743200" cy="533400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2590801"/>
            <a:ext cx="2895600" cy="645825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8300" y="2405880"/>
            <a:ext cx="1371600" cy="95615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Testor</a:t>
            </a:r>
            <a:r>
              <a:rPr lang="en-US" sz="20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Típico</a:t>
            </a:r>
            <a:endParaRPr lang="en-US" sz="20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38450" y="2822499"/>
            <a:ext cx="457200" cy="301674"/>
          </a:xfrm>
          <a:prstGeom prst="rightArrow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953962" y="4433421"/>
            <a:ext cx="1928826" cy="57150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I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Orden del conjunto de columnas</a:t>
            </a:r>
          </a:p>
        </p:txBody>
      </p:sp>
      <p:sp>
        <p:nvSpPr>
          <p:cNvPr id="1026" name="AutoShape 2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28" name="AutoShape 4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3492" name="Picture 4" descr="Lexicographic order - Wikipedia">
            <a:extLst>
              <a:ext uri="{FF2B5EF4-FFF2-40B4-BE49-F238E27FC236}">
                <a16:creationId xmlns:a16="http://schemas.microsoft.com/office/drawing/2014/main" id="{739FAAE6-67A9-473A-9BF9-3FFFCA14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24744"/>
            <a:ext cx="2147667" cy="35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1224" y="285728"/>
            <a:ext cx="7772400" cy="914400"/>
          </a:xfrm>
        </p:spPr>
        <p:txBody>
          <a:bodyPr/>
          <a:lstStyle/>
          <a:p>
            <a:r>
              <a:rPr lang="es-EC" sz="2800" dirty="0"/>
              <a:t>Orden lexicográfico sobre el conjunto de columnas de una matriz básica 1.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24034" y="1357298"/>
            <a:ext cx="8215370" cy="52149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_tradnl" dirty="0"/>
              <a:t>Definamos la notación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para representar una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ordenada </a:t>
            </a:r>
            <a:r>
              <a:rPr lang="es-ES_tradnl" dirty="0"/>
              <a:t>de columnas, de forma que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/>
              <a:t> es la primera columna de la lista y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/>
              <a:t> es la lista ordenada de las restantes.</a:t>
            </a:r>
          </a:p>
          <a:p>
            <a:pPr algn="just">
              <a:lnSpc>
                <a:spcPct val="150000"/>
              </a:lnSpc>
            </a:pPr>
            <a:endParaRPr lang="es-ES_tradnl" dirty="0"/>
          </a:p>
          <a:p>
            <a:pPr algn="just">
              <a:lnSpc>
                <a:spcPct val="150000"/>
              </a:lnSpc>
            </a:pPr>
            <a:r>
              <a:rPr lang="es-ES_tradnl" dirty="0"/>
              <a:t>Así, por ejemplo, si tenemos la lista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 según esta notación podemos expresarla como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|[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]]</a:t>
            </a:r>
            <a:r>
              <a:rPr lang="es-ES_tradnl" dirty="0"/>
              <a:t> y, a su vez,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como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|[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]]</a:t>
            </a:r>
            <a:r>
              <a:rPr lang="es-ES_tradnl" dirty="0"/>
              <a:t>.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985838"/>
          </a:xfrm>
        </p:spPr>
        <p:txBody>
          <a:bodyPr/>
          <a:lstStyle/>
          <a:p>
            <a:r>
              <a:rPr lang="es-EC" sz="2800" dirty="0"/>
              <a:t>Orden lexicográfico sobre el conjunto de columnas de una matriz básica 2.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38348" y="1285860"/>
            <a:ext cx="7429552" cy="5143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s-ES_tradnl" dirty="0"/>
              <a:t>     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s-ES_tradnl" dirty="0"/>
              <a:t> es una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de orden</a:t>
            </a:r>
            <a:r>
              <a:rPr lang="es-ES_tradnl" b="1" dirty="0">
                <a:solidFill>
                  <a:srgbClr val="B00439"/>
                </a:solidFill>
              </a:rPr>
              <a:t> </a:t>
            </a:r>
            <a:r>
              <a:rPr lang="es-ES_tradnl" dirty="0"/>
              <a:t>sobre el conjunto potencia de  columnas (columnas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) tal que:</a:t>
            </a:r>
            <a:endParaRPr lang="es-EC" dirty="0"/>
          </a:p>
          <a:p>
            <a:pPr marL="58293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Sean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>
                <a:cs typeface="Times New Roman" pitchFamily="18" charset="0"/>
              </a:rPr>
              <a:t>y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s-ES_tradnl" dirty="0"/>
              <a:t>entonces </a:t>
            </a:r>
            <a:br>
              <a:rPr lang="es-ES_tradnl" dirty="0"/>
            </a:b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dirty="0"/>
              <a:t>.</a:t>
            </a:r>
            <a:endParaRPr lang="es-EC" dirty="0"/>
          </a:p>
          <a:p>
            <a:pPr marL="58293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Sean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y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s-ES_tradnl" dirty="0"/>
              <a:t>] entonces </a:t>
            </a:r>
            <a:br>
              <a:rPr lang="es-ES_tradnl" dirty="0"/>
            </a:b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z´</a:t>
            </a:r>
            <a:r>
              <a:rPr lang="es-ES_tradnl" dirty="0"/>
              <a:t>.</a:t>
            </a:r>
            <a:endParaRPr lang="es-EC" dirty="0"/>
          </a:p>
          <a:p>
            <a:pPr marL="58293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/>
              <a:t>Para toda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/>
              <a:t> se cumple que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_tradnl" dirty="0"/>
              <a:t>.</a:t>
            </a:r>
            <a:endParaRPr lang="es-EC" dirty="0"/>
          </a:p>
          <a:p>
            <a:pPr>
              <a:lnSpc>
                <a:spcPct val="150000"/>
              </a:lnSpc>
            </a:pP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1214446"/>
          </a:xfrm>
        </p:spPr>
        <p:txBody>
          <a:bodyPr/>
          <a:lstStyle/>
          <a:p>
            <a:r>
              <a:rPr lang="es-EC" dirty="0"/>
              <a:t>Orden </a:t>
            </a:r>
            <a:r>
              <a:rPr lang="es-EC" dirty="0" err="1"/>
              <a:t>lex</a:t>
            </a:r>
            <a:r>
              <a:rPr lang="es-EC" dirty="0"/>
              <a:t>. Para </a:t>
            </a:r>
            <a:r>
              <a:rPr lang="es-EC" dirty="0" err="1"/>
              <a:t>cojunto</a:t>
            </a:r>
            <a:r>
              <a:rPr lang="es-EC" dirty="0"/>
              <a:t> de tres elementos {1,2,3}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952860" y="2000240"/>
          <a:ext cx="4857784" cy="38848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2800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Conjuntos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2800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#Binario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>
                          <a:sym typeface="Symbol"/>
                        </a:rPr>
                        <a:t>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12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123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13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2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23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3</a:t>
                      </a:r>
                      <a:endParaRPr lang="es-EC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000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100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110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111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101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010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011</a:t>
                      </a:r>
                      <a:endParaRPr lang="es-EC" sz="28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800" dirty="0"/>
                        <a:t>001</a:t>
                      </a:r>
                      <a:endParaRPr lang="es-EC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019962" y="4624382"/>
            <a:ext cx="1928826" cy="57150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II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 fundamentales</a:t>
            </a:r>
          </a:p>
        </p:txBody>
      </p:sp>
      <p:sp>
        <p:nvSpPr>
          <p:cNvPr id="1026" name="AutoShape 2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28" name="AutoShape 4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6" name="AutoShape 2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8" name="AutoShape 4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9" name="8 Imagen" descr="de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7636" y="2643182"/>
            <a:ext cx="19431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914400"/>
          </a:xfrm>
        </p:spPr>
        <p:txBody>
          <a:bodyPr/>
          <a:lstStyle/>
          <a:p>
            <a:r>
              <a:rPr lang="es-EC" dirty="0"/>
              <a:t>Conjunto de Filas Típicas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9720" y="1000108"/>
            <a:ext cx="8401080" cy="564360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_tradnl" dirty="0"/>
              <a:t>Sea una lista de columnas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. Denominaremos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filas típicas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b="1" i="1" dirty="0" err="1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respecto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_tradnl" dirty="0"/>
              <a:t>al conjunto de los índices de las filas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 </a:t>
            </a:r>
            <a:r>
              <a:rPr lang="es-ES_tradnl" dirty="0"/>
              <a:t>que tienen valores unitarios en la columna correspondiente 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/>
              <a:t> y ceros en las correspondientes a </a:t>
            </a:r>
            <a:r>
              <a:rPr lang="es-ES_tradnl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dirty="0"/>
              <a:t>,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/>
              <a:t>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y lo denotaremos por </a:t>
            </a:r>
            <a:r>
              <a:rPr lang="es-ES_tradnl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i="1" baseline="30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_tradnl" dirty="0"/>
              <a:t>.  Si 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S_tradnl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cs typeface="Times New Roman" pitchFamily="18" charset="0"/>
              </a:rPr>
              <a:t>,</a:t>
            </a: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escribimos </a:t>
            </a:r>
            <a:r>
              <a:rPr lang="es-ES_tradnl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.</a:t>
            </a:r>
            <a:endParaRPr lang="es-ES_trad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ES_tradnl" dirty="0"/>
              <a:t>     (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/>
              <a:t> no necesariamente debe pertenecer 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_tradnl" dirty="0"/>
              <a:t>.</a:t>
            </a:r>
            <a:endParaRPr lang="es-EC" dirty="0"/>
          </a:p>
          <a:p>
            <a:pPr algn="just"/>
            <a:endParaRPr lang="es-EC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524000" y="1"/>
          <a:ext cx="381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cuación" r:id="rId3" imgW="253780" imgH="253780" progId="Equation.3">
                  <p:embed/>
                </p:oleObj>
              </mc:Choice>
              <mc:Fallback>
                <p:oleObj name="Ecuación" r:id="rId3" imgW="253780" imgH="2537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381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720" y="0"/>
            <a:ext cx="2643206" cy="2214554"/>
          </a:xfrm>
        </p:spPr>
        <p:txBody>
          <a:bodyPr/>
          <a:lstStyle/>
          <a:p>
            <a:r>
              <a:rPr lang="es-EC" dirty="0"/>
              <a:t>Ejemplo </a:t>
            </a:r>
            <a:br>
              <a:rPr lang="es-EC" dirty="0"/>
            </a:br>
            <a:r>
              <a:rPr lang="es-EC" dirty="0"/>
              <a:t>filas </a:t>
            </a:r>
            <a:br>
              <a:rPr lang="es-EC" dirty="0"/>
            </a:br>
            <a:r>
              <a:rPr lang="es-EC" dirty="0"/>
              <a:t>típicas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38744" y="285728"/>
            <a:ext cx="2500330" cy="62151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)={1} 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)={3} 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)={4}</a:t>
            </a: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 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)={1}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)={} 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sz="32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)={4}</a:t>
            </a:r>
          </a:p>
          <a:p>
            <a:pPr>
              <a:lnSpc>
                <a:spcPct val="170000"/>
              </a:lnSpc>
            </a:pPr>
            <a:endParaRPr lang="es-EC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70000"/>
              </a:lnSpc>
            </a:pPr>
            <a:endParaRPr lang="es-EC" dirty="0">
              <a:solidFill>
                <a:schemeClr val="tx2">
                  <a:lumMod val="90000"/>
                </a:schemeClr>
              </a:solidFill>
            </a:endParaRPr>
          </a:p>
        </p:txBody>
      </p:sp>
      <p:graphicFrame>
        <p:nvGraphicFramePr>
          <p:cNvPr id="40962" name="6 Marcador de contenido"/>
          <p:cNvGraphicFramePr>
            <a:graphicFrameLocks noChangeAspect="1"/>
          </p:cNvGraphicFramePr>
          <p:nvPr/>
        </p:nvGraphicFramePr>
        <p:xfrm>
          <a:off x="1952596" y="2857496"/>
          <a:ext cx="3184892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cuación" r:id="rId3" imgW="1384200" imgH="914400" progId="Equation.3">
                  <p:embed/>
                </p:oleObj>
              </mc:Choice>
              <mc:Fallback>
                <p:oleObj name="Ecuación" r:id="rId3" imgW="1384200" imgH="914400" progId="Equation.3">
                  <p:embed/>
                  <p:pic>
                    <p:nvPicPr>
                      <p:cNvPr id="0" name="6 Marcador de contenid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2857496"/>
                        <a:ext cx="3184892" cy="192882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2 Marcador de contenido"/>
          <p:cNvSpPr txBox="1">
            <a:spLocks/>
          </p:cNvSpPr>
          <p:nvPr/>
        </p:nvSpPr>
        <p:spPr>
          <a:xfrm>
            <a:off x="8024762" y="285728"/>
            <a:ext cx="2643238" cy="521497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itchFamily="18" charset="2"/>
              <a:buChar char=""/>
              <a:defRPr/>
            </a:pP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l=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C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C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)={4}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)={}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)={2}</a:t>
            </a:r>
          </a:p>
          <a:p>
            <a:pPr marL="411480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itchFamily="18" charset="2"/>
              <a:buChar char=""/>
            </a:pP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l=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C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C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s-EC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C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s-EC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)={1} 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)={4} </a:t>
            </a:r>
          </a:p>
          <a:p>
            <a:pPr marL="868680" lvl="1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</a:pPr>
            <a:r>
              <a:rPr kumimoji="1" lang="es-ES_tradnl" sz="2700" b="1" i="1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s-ES_tradnl" sz="2700" b="1" i="1" baseline="300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s-ES_tradnl" sz="27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s-ES_tradnl" sz="27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s-ES_tradnl" sz="2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)={3}</a:t>
            </a:r>
          </a:p>
          <a:p>
            <a:pPr marL="411480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itchFamily="18" charset="2"/>
              <a:buChar char=""/>
              <a:defRPr/>
            </a:pPr>
            <a:endParaRPr kumimoji="1" lang="es-EC" sz="27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11480" indent="-342900">
              <a:lnSpc>
                <a:spcPct val="160000"/>
              </a:lnSpc>
              <a:spcBef>
                <a:spcPts val="7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itchFamily="18" charset="2"/>
              <a:buChar char=""/>
              <a:defRPr/>
            </a:pPr>
            <a:endParaRPr kumimoji="1" lang="es-EC" sz="27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38348" y="428604"/>
            <a:ext cx="7286676" cy="928694"/>
          </a:xfrm>
        </p:spPr>
        <p:txBody>
          <a:bodyPr/>
          <a:lstStyle/>
          <a:p>
            <a:r>
              <a:rPr lang="es-EC" dirty="0"/>
              <a:t>Columna excluyente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38282" y="1500174"/>
            <a:ext cx="8643966" cy="53578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_tradnl" sz="3200" dirty="0"/>
              <a:t> Dada una lista </a:t>
            </a:r>
            <a:r>
              <a:rPr lang="es-EC" sz="32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sz="3200" dirty="0"/>
              <a:t>y una columna </a:t>
            </a:r>
            <a:r>
              <a:rPr lang="es-ES_tradnl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200" dirty="0"/>
              <a:t>, diremos que </a:t>
            </a:r>
            <a:r>
              <a:rPr lang="es-ES_tradnl" sz="32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i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2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excluyente con respecto a </a:t>
            </a:r>
            <a:r>
              <a:rPr lang="es-EC" sz="32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200" dirty="0">
                <a:cs typeface="Times New Roman" pitchFamily="18" charset="0"/>
              </a:rPr>
              <a:t>si ocurre una de las siguientes dos situaciones:</a:t>
            </a:r>
          </a:p>
          <a:p>
            <a:pPr lvl="1">
              <a:lnSpc>
                <a:spcPct val="150000"/>
              </a:lnSpc>
            </a:pPr>
            <a:r>
              <a:rPr lang="es-EC" sz="28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excluyente tipo 1: </a:t>
            </a:r>
            <a:r>
              <a:rPr lang="es-ES_tradnl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800" dirty="0"/>
              <a:t> afecta la tipicidad de alguna columna de </a:t>
            </a:r>
            <a:r>
              <a:rPr lang="es-EC" sz="2800" i="1" dirty="0">
                <a:latin typeface="Times New Roman" pitchFamily="18" charset="0"/>
                <a:cs typeface="Times New Roman" pitchFamily="18" charset="0"/>
              </a:rPr>
              <a:t>l </a:t>
            </a:r>
          </a:p>
          <a:p>
            <a:pPr lvl="1">
              <a:lnSpc>
                <a:spcPct val="150000"/>
              </a:lnSpc>
            </a:pPr>
            <a:r>
              <a:rPr lang="es-EC" sz="28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excluyente tipo 2: </a:t>
            </a:r>
            <a:r>
              <a:rPr lang="es-ES_tradnl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800" dirty="0"/>
              <a:t>no es típica con respecto a</a:t>
            </a:r>
            <a:br>
              <a:rPr lang="es-EC" sz="2800" dirty="0"/>
            </a:br>
            <a:r>
              <a:rPr lang="es-EC" sz="2800" i="1" dirty="0">
                <a:latin typeface="Times New Roman" pitchFamily="18" charset="0"/>
                <a:cs typeface="Times New Roman" pitchFamily="18" charset="0"/>
              </a:rPr>
              <a:t>l+</a:t>
            </a:r>
            <a:r>
              <a:rPr lang="es-EC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800" dirty="0"/>
              <a:t>]</a:t>
            </a:r>
            <a:br>
              <a:rPr lang="es-EC" sz="2800" dirty="0"/>
            </a:br>
            <a:endParaRPr lang="es-EC" sz="2800" dirty="0"/>
          </a:p>
          <a:p>
            <a:pPr algn="just">
              <a:lnSpc>
                <a:spcPct val="150000"/>
              </a:lnSpc>
            </a:pPr>
            <a:endParaRPr lang="es-EC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924347" y="4602925"/>
            <a:ext cx="2952328" cy="57150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Testores</a:t>
            </a:r>
            <a:endParaRPr lang="es-EC" dirty="0"/>
          </a:p>
        </p:txBody>
      </p:sp>
      <p:sp>
        <p:nvSpPr>
          <p:cNvPr id="1026" name="AutoShape 2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28" name="AutoShape 4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F1621-E2D6-453C-8688-9ABC6EE7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124744"/>
            <a:ext cx="3528392" cy="30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720" y="0"/>
            <a:ext cx="3000396" cy="2000240"/>
          </a:xfrm>
        </p:spPr>
        <p:txBody>
          <a:bodyPr/>
          <a:lstStyle/>
          <a:p>
            <a:r>
              <a:rPr lang="es-EC" sz="3600" dirty="0"/>
              <a:t>Ejemplo </a:t>
            </a:r>
            <a:br>
              <a:rPr lang="es-EC" sz="3600" dirty="0"/>
            </a:br>
            <a:r>
              <a:rPr lang="es-EC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600" dirty="0"/>
              <a:t> excluyentes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38778" y="214290"/>
            <a:ext cx="4929222" cy="62151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 tipo 1</a:t>
            </a: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</a:t>
            </a: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 tipo 1</a:t>
            </a: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 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</a:t>
            </a: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</a:t>
            </a: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S_tradnl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excluyente tipo  2</a:t>
            </a:r>
            <a:endParaRPr lang="es-EC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70000"/>
              </a:lnSpc>
            </a:pPr>
            <a:endParaRPr lang="es-EC" dirty="0">
              <a:solidFill>
                <a:schemeClr val="tx2">
                  <a:lumMod val="90000"/>
                </a:schemeClr>
              </a:solidFill>
            </a:endParaRPr>
          </a:p>
        </p:txBody>
      </p:sp>
      <p:graphicFrame>
        <p:nvGraphicFramePr>
          <p:cNvPr id="40962" name="6 Marcador de contenido"/>
          <p:cNvGraphicFramePr>
            <a:graphicFrameLocks noChangeAspect="1"/>
          </p:cNvGraphicFramePr>
          <p:nvPr/>
        </p:nvGraphicFramePr>
        <p:xfrm>
          <a:off x="1952596" y="2857496"/>
          <a:ext cx="3184892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cuación" r:id="rId3" imgW="1384200" imgH="914400" progId="Equation.3">
                  <p:embed/>
                </p:oleObj>
              </mc:Choice>
              <mc:Fallback>
                <p:oleObj name="Ecuación" r:id="rId3" imgW="1384200" imgH="914400" progId="Equation.3">
                  <p:embed/>
                  <p:pic>
                    <p:nvPicPr>
                      <p:cNvPr id="0" name="6 Marcador de contenid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2857496"/>
                        <a:ext cx="3184892" cy="19288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2666976" y="2857496"/>
            <a:ext cx="357190" cy="1928826"/>
          </a:xfrm>
          <a:prstGeom prst="roundRect">
            <a:avLst/>
          </a:prstGeom>
          <a:solidFill>
            <a:schemeClr val="tx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6 Rectángulo redondeado"/>
          <p:cNvSpPr/>
          <p:nvPr/>
        </p:nvSpPr>
        <p:spPr>
          <a:xfrm>
            <a:off x="4167174" y="2857496"/>
            <a:ext cx="357190" cy="1928826"/>
          </a:xfrm>
          <a:prstGeom prst="roundRect">
            <a:avLst/>
          </a:prstGeom>
          <a:solidFill>
            <a:schemeClr val="tx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8 Rectángulo redondeado"/>
          <p:cNvSpPr/>
          <p:nvPr/>
        </p:nvSpPr>
        <p:spPr>
          <a:xfrm>
            <a:off x="3167042" y="2857496"/>
            <a:ext cx="357190" cy="1928826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9 Rectángulo redondeado"/>
          <p:cNvSpPr/>
          <p:nvPr/>
        </p:nvSpPr>
        <p:spPr>
          <a:xfrm>
            <a:off x="3595670" y="2857496"/>
            <a:ext cx="357190" cy="1928826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10 Rectángulo redondeado"/>
          <p:cNvSpPr/>
          <p:nvPr/>
        </p:nvSpPr>
        <p:spPr>
          <a:xfrm>
            <a:off x="4667240" y="2857496"/>
            <a:ext cx="357190" cy="1928826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11 Rectángulo redondeado"/>
          <p:cNvSpPr/>
          <p:nvPr/>
        </p:nvSpPr>
        <p:spPr>
          <a:xfrm>
            <a:off x="2666976" y="2857496"/>
            <a:ext cx="357190" cy="1928826"/>
          </a:xfrm>
          <a:prstGeom prst="roundRect">
            <a:avLst/>
          </a:prstGeom>
          <a:solidFill>
            <a:schemeClr val="tx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12 Rectángulo redondeado"/>
          <p:cNvSpPr/>
          <p:nvPr/>
        </p:nvSpPr>
        <p:spPr>
          <a:xfrm>
            <a:off x="4667240" y="2857496"/>
            <a:ext cx="357190" cy="1928826"/>
          </a:xfrm>
          <a:prstGeom prst="roundRect">
            <a:avLst/>
          </a:prstGeom>
          <a:solidFill>
            <a:schemeClr val="tx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14 Rectángulo redondeado"/>
          <p:cNvSpPr/>
          <p:nvPr/>
        </p:nvSpPr>
        <p:spPr>
          <a:xfrm>
            <a:off x="3167042" y="2857496"/>
            <a:ext cx="357190" cy="1928826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15 Rectángulo redondeado"/>
          <p:cNvSpPr/>
          <p:nvPr/>
        </p:nvSpPr>
        <p:spPr>
          <a:xfrm>
            <a:off x="4167174" y="2857496"/>
            <a:ext cx="357190" cy="1928826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16 Rectángulo redondeado"/>
          <p:cNvSpPr/>
          <p:nvPr/>
        </p:nvSpPr>
        <p:spPr>
          <a:xfrm>
            <a:off x="3595670" y="2857496"/>
            <a:ext cx="357190" cy="1928826"/>
          </a:xfrm>
          <a:prstGeom prst="round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animBg="1"/>
      <p:bldP spid="7" grpId="0" uiExpand="1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9786" y="214290"/>
            <a:ext cx="7772400" cy="1500198"/>
          </a:xfrm>
        </p:spPr>
        <p:txBody>
          <a:bodyPr/>
          <a:lstStyle/>
          <a:p>
            <a:r>
              <a:rPr lang="es-EC" dirty="0"/>
              <a:t>Proposición 1</a:t>
            </a:r>
            <a:br>
              <a:rPr lang="es-EC" dirty="0"/>
            </a:br>
            <a:r>
              <a:rPr lang="es-EC" sz="2400" dirty="0">
                <a:solidFill>
                  <a:srgbClr val="00B0F0"/>
                </a:solidFill>
              </a:rPr>
              <a:t>(No se agrega a una lista, una columna x excluyente tipo 1)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9786" y="1714488"/>
            <a:ext cx="7643866" cy="407196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Proposición 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ES_tradnl" dirty="0">
                <a:solidFill>
                  <a:srgbClr val="B00439"/>
                </a:solidFill>
              </a:rPr>
              <a:t>:</a:t>
            </a:r>
            <a:r>
              <a:rPr lang="es-ES_tradnl" i="1" dirty="0"/>
              <a:t> </a:t>
            </a:r>
            <a:r>
              <a:rPr lang="es-ES_tradnl" dirty="0"/>
              <a:t>Dada una matriz básica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, sean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y una columna cualquiera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.  </a:t>
            </a:r>
            <a:br>
              <a:rPr lang="es-ES_tradnl" dirty="0"/>
            </a:br>
            <a:r>
              <a:rPr lang="es-ES_tradnl" dirty="0"/>
              <a:t>Si existe una columna 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s-ES_tradnl" dirty="0"/>
              <a:t> tal que  </a:t>
            </a:r>
            <a:br>
              <a:rPr lang="es-ES_tradnl" dirty="0"/>
            </a:b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 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,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entonces las columnas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l+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 no formarán parte de ningún </a:t>
            </a:r>
            <a:r>
              <a:rPr lang="es-ES_tradnl" dirty="0" err="1"/>
              <a:t>testor</a:t>
            </a:r>
            <a:r>
              <a:rPr lang="es-ES_tradnl" dirty="0"/>
              <a:t> típico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.</a:t>
            </a:r>
            <a:endParaRPr lang="es-EC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6910" y="0"/>
            <a:ext cx="7772400" cy="914400"/>
          </a:xfrm>
        </p:spPr>
        <p:txBody>
          <a:bodyPr/>
          <a:lstStyle/>
          <a:p>
            <a:r>
              <a:rPr lang="es-EC" dirty="0"/>
              <a:t>Demostración Proposición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52596" y="857208"/>
            <a:ext cx="8286808" cy="600079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C" dirty="0"/>
              <a:t>Supongamos que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τ =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s-EC" dirty="0"/>
              <a:t>es un </a:t>
            </a:r>
            <a:r>
              <a:rPr lang="es-EC" dirty="0" err="1"/>
              <a:t>testor</a:t>
            </a:r>
            <a:r>
              <a:rPr lang="es-EC" dirty="0"/>
              <a:t> típico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/>
              <a:t>, donde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C" dirty="0"/>
              <a:t> es una lista ordenada de columnas que no tiene elementos en común con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+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C" dirty="0"/>
              <a:t>. Entonces, por definición de </a:t>
            </a:r>
            <a:r>
              <a:rPr lang="es-EC" dirty="0" err="1"/>
              <a:t>testor</a:t>
            </a:r>
            <a:r>
              <a:rPr lang="es-EC" dirty="0"/>
              <a:t> típico, si eliminamos, por ejemplo, la columna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s-EC" dirty="0"/>
              <a:t>,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1 ≤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dirty="0"/>
              <a:t>de τ, debe aparecer al menos una fila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C" dirty="0"/>
              <a:t>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/>
              <a:t> completa de ceros en la matriz formada por todas las columnas de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s-EC" dirty="0"/>
              <a:t>, exceptuando 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C" dirty="0"/>
              <a:t>. Por tanto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s-EC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i="1" baseline="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_tradnl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cs typeface="Times New Roman" pitchFamily="18" charset="0"/>
              </a:rPr>
              <a:t>y por condiciones del teorema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_tradnl" dirty="0">
                <a:cs typeface="Times New Roman" pitchFamily="18" charset="0"/>
              </a:rPr>
              <a:t>y en consecuencia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 =1</a:t>
            </a:r>
            <a:r>
              <a:rPr lang="es-EC" dirty="0"/>
              <a:t>. Por tanto, 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s-EC" dirty="0"/>
              <a:t> no puede ser un </a:t>
            </a:r>
            <a:r>
              <a:rPr lang="es-EC" dirty="0" err="1"/>
              <a:t>testor</a:t>
            </a:r>
            <a:r>
              <a:rPr lang="es-EC" dirty="0"/>
              <a:t> típico porque se puede prescindir de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dirty="0"/>
              <a:t> y sigue conservando la propiedad de ser </a:t>
            </a:r>
            <a:r>
              <a:rPr lang="es-EC" dirty="0" err="1"/>
              <a:t>testor</a:t>
            </a:r>
            <a:r>
              <a:rPr lang="es-EC" dirty="0"/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914400"/>
          </a:xfrm>
        </p:spPr>
        <p:txBody>
          <a:bodyPr/>
          <a:lstStyle/>
          <a:p>
            <a:r>
              <a:rPr lang="es-EC" dirty="0"/>
              <a:t>Interpretación </a:t>
            </a:r>
            <a:r>
              <a:rPr lang="es-EC" dirty="0" err="1"/>
              <a:t>Prop</a:t>
            </a:r>
            <a:r>
              <a:rPr lang="es-EC" dirty="0"/>
              <a:t>.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9786" y="1071546"/>
            <a:ext cx="7929618" cy="557216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EC" dirty="0"/>
              <a:t>Afectar la tipicidad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C" dirty="0"/>
              <a:t>implica que para alguna columna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sus filas típicas son un subconjunto de las filas típicas de la nueva columna.</a:t>
            </a:r>
          </a:p>
          <a:p>
            <a:pPr algn="just">
              <a:lnSpc>
                <a:spcPct val="150000"/>
              </a:lnSpc>
              <a:buNone/>
            </a:pPr>
            <a:endParaRPr lang="es-EC" dirty="0"/>
          </a:p>
          <a:p>
            <a:pPr algn="just">
              <a:lnSpc>
                <a:spcPct val="150000"/>
              </a:lnSpc>
            </a:pPr>
            <a:r>
              <a:rPr lang="es-EC" dirty="0"/>
              <a:t>Si la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es un candidato a </a:t>
            </a:r>
            <a:r>
              <a:rPr lang="es-EC" dirty="0" err="1"/>
              <a:t>testor</a:t>
            </a:r>
            <a:r>
              <a:rPr lang="es-EC" dirty="0"/>
              <a:t> típico, agregar una nueva columna que afecte la tipicidad de alguna de las columnas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produciría un subconjunto de columnas que no sería parte de ningún </a:t>
            </a:r>
            <a:r>
              <a:rPr lang="es-EC" dirty="0" err="1"/>
              <a:t>testor</a:t>
            </a:r>
            <a:r>
              <a:rPr lang="es-EC" dirty="0"/>
              <a:t> típico.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38348" y="357166"/>
            <a:ext cx="8072494" cy="1571636"/>
          </a:xfrm>
        </p:spPr>
        <p:txBody>
          <a:bodyPr/>
          <a:lstStyle/>
          <a:p>
            <a:r>
              <a:rPr lang="es-EC" dirty="0"/>
              <a:t>Proposición 2</a:t>
            </a:r>
            <a:br>
              <a:rPr lang="es-EC" dirty="0"/>
            </a:br>
            <a:r>
              <a:rPr lang="es-EC" sz="2400" dirty="0">
                <a:solidFill>
                  <a:srgbClr val="00B0F0"/>
                </a:solidFill>
              </a:rPr>
              <a:t> (No se agrega a una lista, una columna x excluyente tipo 2)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5472" y="2285992"/>
            <a:ext cx="7772400" cy="37147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Proposición 2</a:t>
            </a:r>
            <a:r>
              <a:rPr lang="es-ES_tradnl" dirty="0">
                <a:solidFill>
                  <a:srgbClr val="B00439"/>
                </a:solidFill>
              </a:rPr>
              <a:t>:</a:t>
            </a:r>
            <a:r>
              <a:rPr lang="es-ES_tradnl" dirty="0"/>
              <a:t> Sean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una lista no vacía de columnas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 y una columna cualquiera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. Si 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es-ES_tradnl" dirty="0"/>
              <a:t>, entonces las columnas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l+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 no formarán parte de ningún </a:t>
            </a:r>
            <a:r>
              <a:rPr lang="es-ES_tradnl" dirty="0" err="1"/>
              <a:t>testor</a:t>
            </a:r>
            <a:r>
              <a:rPr lang="es-ES_tradnl" dirty="0"/>
              <a:t> típico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.</a:t>
            </a:r>
            <a:endParaRPr lang="es-EC" dirty="0"/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6910" y="0"/>
            <a:ext cx="7772400" cy="914400"/>
          </a:xfrm>
        </p:spPr>
        <p:txBody>
          <a:bodyPr/>
          <a:lstStyle/>
          <a:p>
            <a:r>
              <a:rPr lang="es-EC" dirty="0"/>
              <a:t>Demostración Proposición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52596" y="857208"/>
            <a:ext cx="8286808" cy="6000792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Supongamos que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es un </a:t>
            </a:r>
            <a:r>
              <a:rPr lang="es-ES_tradnl" dirty="0" err="1"/>
              <a:t>testor</a:t>
            </a:r>
            <a:r>
              <a:rPr lang="es-ES_tradnl" dirty="0"/>
              <a:t> típico, donde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i="1" dirty="0"/>
              <a:t> </a:t>
            </a:r>
            <a:r>
              <a:rPr lang="es-ES_tradnl" dirty="0"/>
              <a:t>es una</a:t>
            </a:r>
            <a:r>
              <a:rPr lang="es-ES_tradnl" i="1" dirty="0"/>
              <a:t> lista ordenada de columnas </a:t>
            </a:r>
            <a:r>
              <a:rPr lang="es-ES_tradnl" dirty="0"/>
              <a:t>que no tiene elementos en común con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ni con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. Entonces, por definición de </a:t>
            </a:r>
            <a:r>
              <a:rPr lang="es-ES_tradnl" dirty="0" err="1"/>
              <a:t>testor</a:t>
            </a:r>
            <a:r>
              <a:rPr lang="es-ES_tradnl" dirty="0"/>
              <a:t> típico, debe existir al menos una fila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/>
              <a:t>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 que tenga un uno en la columna correspondiente 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i="1" baseline="-25000" dirty="0"/>
              <a:t> </a:t>
            </a:r>
            <a:r>
              <a:rPr lang="es-ES_tradnl" dirty="0"/>
              <a:t>y cero en todas las columnas correspondientes a los columnas de 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dirty="0"/>
              <a:t>. Por tanto, por definición,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/>
              <a:t> es una</a:t>
            </a:r>
            <a:r>
              <a:rPr lang="es-ES_tradnl" i="1" dirty="0"/>
              <a:t> </a:t>
            </a:r>
            <a:r>
              <a:rPr lang="es-ES_tradnl" dirty="0"/>
              <a:t>fila típica de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/>
              <a:t> con respecto 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l+f</a:t>
            </a:r>
            <a:r>
              <a:rPr lang="es-ES_tradnl" dirty="0"/>
              <a:t>  y, en particular,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dirty="0"/>
              <a:t> es una</a:t>
            </a:r>
            <a:r>
              <a:rPr lang="es-ES_tradnl" i="1" dirty="0"/>
              <a:t> </a:t>
            </a:r>
            <a:r>
              <a:rPr lang="es-ES_tradnl" dirty="0"/>
              <a:t>fila típica de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dirty="0"/>
              <a:t> con respecto 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. Esto contradice el hecho de que 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ES_tradnl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_tradn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es-ES_tradnl" dirty="0"/>
              <a:t>. </a:t>
            </a:r>
            <a:endParaRPr lang="es-EC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914400"/>
          </a:xfrm>
        </p:spPr>
        <p:txBody>
          <a:bodyPr/>
          <a:lstStyle/>
          <a:p>
            <a:r>
              <a:rPr lang="es-EC" dirty="0"/>
              <a:t>Interpretación </a:t>
            </a:r>
            <a:r>
              <a:rPr lang="es-EC" dirty="0" err="1"/>
              <a:t>Prop</a:t>
            </a:r>
            <a:r>
              <a:rPr lang="es-EC" dirty="0"/>
              <a:t>.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9786" y="1428736"/>
            <a:ext cx="7929618" cy="39290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C" dirty="0"/>
              <a:t>Si la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es un candidato a </a:t>
            </a:r>
            <a:r>
              <a:rPr lang="es-EC" dirty="0" err="1"/>
              <a:t>testor</a:t>
            </a:r>
            <a:r>
              <a:rPr lang="es-EC" dirty="0"/>
              <a:t> típico, agregar una nueva columna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dirty="0"/>
              <a:t>que no sea típica con respecto 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 +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dirty="0"/>
              <a:t>] produciría un subconjunto de columnas que no sería parte de ningún </a:t>
            </a:r>
            <a:r>
              <a:rPr lang="es-EC" dirty="0" err="1"/>
              <a:t>testor</a:t>
            </a:r>
            <a:r>
              <a:rPr lang="es-EC" dirty="0"/>
              <a:t> típico.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6910" y="285728"/>
            <a:ext cx="7772400" cy="914400"/>
          </a:xfrm>
        </p:spPr>
        <p:txBody>
          <a:bodyPr/>
          <a:lstStyle/>
          <a:p>
            <a:r>
              <a:rPr lang="es-EC" dirty="0"/>
              <a:t>Hueco de una lista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52596" y="1357298"/>
            <a:ext cx="8429684" cy="457203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ES_tradnl" dirty="0"/>
              <a:t>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una lista de columnas. Denominaremos </a:t>
            </a: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hueco</a:t>
            </a:r>
            <a:r>
              <a:rPr lang="es-ES_tradnl" dirty="0"/>
              <a:t> de 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 a la  columna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,  </a:t>
            </a:r>
            <a:br>
              <a:rPr lang="es-ES_tradnl" dirty="0"/>
            </a:b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  tal  que:</a:t>
            </a:r>
            <a:r>
              <a:rPr lang="es-ES_tradnl" i="1" dirty="0"/>
              <a:t> </a:t>
            </a:r>
          </a:p>
          <a:p>
            <a:pPr algn="just">
              <a:lnSpc>
                <a:spcPct val="150000"/>
              </a:lnSpc>
              <a:buNone/>
            </a:pPr>
            <a:endParaRPr lang="es-ES_tradnl" i="1" dirty="0"/>
          </a:p>
          <a:p>
            <a:pPr algn="just">
              <a:lnSpc>
                <a:spcPct val="150000"/>
              </a:lnSpc>
            </a:pPr>
            <a:endParaRPr lang="es-ES_tradnl" dirty="0"/>
          </a:p>
          <a:p>
            <a:pPr algn="just">
              <a:lnSpc>
                <a:spcPct val="150000"/>
              </a:lnSpc>
              <a:buNone/>
            </a:pPr>
            <a:r>
              <a:rPr lang="es-ES_tradnl" dirty="0"/>
              <a:t>     es decir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/>
              <a:t> es el mayor índice de los elementos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tal que el índice de su consecutivo en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no es su consecutivo en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.</a:t>
            </a:r>
            <a:endParaRPr lang="es-EC" dirty="0"/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238480" y="3286124"/>
          <a:ext cx="6031344" cy="79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cuación" r:id="rId3" imgW="2311200" imgH="304560" progId="Equation.3">
                  <p:embed/>
                </p:oleObj>
              </mc:Choice>
              <mc:Fallback>
                <p:oleObj name="Ecuación" r:id="rId3" imgW="2311200" imgH="3045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0" y="3286124"/>
                        <a:ext cx="6031344" cy="79534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720" y="214290"/>
            <a:ext cx="8858280" cy="1357322"/>
          </a:xfrm>
        </p:spPr>
        <p:txBody>
          <a:bodyPr/>
          <a:lstStyle/>
          <a:p>
            <a:pPr algn="ctr"/>
            <a:r>
              <a:rPr lang="es-EC" dirty="0"/>
              <a:t>Ejemplo de </a:t>
            </a:r>
            <a:r>
              <a:rPr lang="es-EC" b="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Huecos</a:t>
            </a:r>
            <a:r>
              <a:rPr lang="es-EC" dirty="0"/>
              <a:t> en listas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C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s-EC" i="1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baseline="-2500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i="1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baseline="-2500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i="1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baseline="-2500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}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52662" y="1357298"/>
            <a:ext cx="6143668" cy="492922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endParaRPr lang="es-ES_tradnl" sz="3200" b="1" dirty="0">
              <a:solidFill>
                <a:srgbClr val="B004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  <a:buNone/>
            </a:pPr>
            <a:endParaRPr lang="es-ES_tradnl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s-EC" sz="32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70000"/>
              </a:lnSpc>
            </a:pPr>
            <a:endParaRPr lang="es-EC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524232" y="1714488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6 Elipse"/>
          <p:cNvSpPr/>
          <p:nvPr/>
        </p:nvSpPr>
        <p:spPr>
          <a:xfrm>
            <a:off x="3809984" y="2643182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7 Elipse"/>
          <p:cNvSpPr/>
          <p:nvPr/>
        </p:nvSpPr>
        <p:spPr>
          <a:xfrm>
            <a:off x="3881422" y="3571876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8 Elipse"/>
          <p:cNvSpPr/>
          <p:nvPr/>
        </p:nvSpPr>
        <p:spPr>
          <a:xfrm>
            <a:off x="3809984" y="4429132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10 CuadroTexto"/>
          <p:cNvSpPr txBox="1"/>
          <p:nvPr/>
        </p:nvSpPr>
        <p:spPr>
          <a:xfrm>
            <a:off x="5595935" y="535782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 hay hueco</a:t>
            </a:r>
            <a:endParaRPr lang="es-EC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720" y="214290"/>
            <a:ext cx="8858280" cy="1357322"/>
          </a:xfrm>
        </p:spPr>
        <p:txBody>
          <a:bodyPr/>
          <a:lstStyle/>
          <a:p>
            <a:pPr algn="ctr"/>
            <a:r>
              <a:rPr lang="es-EC" dirty="0"/>
              <a:t>Propiedades de los </a:t>
            </a:r>
            <a:r>
              <a:rPr lang="es-EC" b="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9720" y="928670"/>
            <a:ext cx="8643998" cy="53578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Si una lista  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termina en la última columna de la matriz y tiene un hueco 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, sus elementos siguientes en el orden lexicográfico que incluyen 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 son listas cuyo conjunto de columnas es subconjunto del conjunto de columnas  de 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endParaRPr lang="es-EC" sz="3200" b="1" i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algn="just">
              <a:lnSpc>
                <a:spcPct val="170000"/>
              </a:lnSpc>
            </a:pPr>
            <a:endParaRPr lang="es-EC" sz="3200" b="1" i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l=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32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3200" b="1" baseline="-25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52992" y="3429001"/>
            <a:ext cx="15716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92D05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024430" y="4071943"/>
            <a:ext cx="1643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92D050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>
            <a:off x="6524628" y="421481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14" name="13 CuadroTexto"/>
          <p:cNvSpPr txBox="1"/>
          <p:nvPr/>
        </p:nvSpPr>
        <p:spPr>
          <a:xfrm>
            <a:off x="7024694" y="4071943"/>
            <a:ext cx="12144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92D050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4310050" y="3571876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16" name="15 Flecha derecha"/>
          <p:cNvSpPr/>
          <p:nvPr/>
        </p:nvSpPr>
        <p:spPr>
          <a:xfrm>
            <a:off x="4310050" y="421481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17" name="16 Flecha derecha"/>
          <p:cNvSpPr/>
          <p:nvPr/>
        </p:nvSpPr>
        <p:spPr>
          <a:xfrm>
            <a:off x="6524628" y="3571876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18" name="17 CuadroTexto"/>
          <p:cNvSpPr txBox="1"/>
          <p:nvPr/>
        </p:nvSpPr>
        <p:spPr>
          <a:xfrm>
            <a:off x="7024694" y="3429001"/>
            <a:ext cx="1143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B00439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4310050" y="5572140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20" name="19 CuadroTexto"/>
          <p:cNvSpPr txBox="1"/>
          <p:nvPr/>
        </p:nvSpPr>
        <p:spPr>
          <a:xfrm>
            <a:off x="5095868" y="5429265"/>
            <a:ext cx="1143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B00439"/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8167702" y="421481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23" name="22 Elipse"/>
          <p:cNvSpPr/>
          <p:nvPr/>
        </p:nvSpPr>
        <p:spPr>
          <a:xfrm>
            <a:off x="2952728" y="3429000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23 Elipse"/>
          <p:cNvSpPr/>
          <p:nvPr/>
        </p:nvSpPr>
        <p:spPr>
          <a:xfrm>
            <a:off x="2595538" y="4071942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24 Elipse"/>
          <p:cNvSpPr/>
          <p:nvPr/>
        </p:nvSpPr>
        <p:spPr>
          <a:xfrm>
            <a:off x="2952728" y="5429264"/>
            <a:ext cx="428628" cy="500066"/>
          </a:xfrm>
          <a:prstGeom prst="ellipse">
            <a:avLst/>
          </a:prstGeom>
          <a:solidFill>
            <a:srgbClr val="B00439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25 CuadroTexto"/>
          <p:cNvSpPr txBox="1"/>
          <p:nvPr/>
        </p:nvSpPr>
        <p:spPr>
          <a:xfrm>
            <a:off x="8739206" y="4071943"/>
            <a:ext cx="1643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92D050"/>
              </a:solidFill>
            </a:endParaRPr>
          </a:p>
        </p:txBody>
      </p:sp>
      <p:sp>
        <p:nvSpPr>
          <p:cNvPr id="27" name="26 Flecha derecha"/>
          <p:cNvSpPr/>
          <p:nvPr/>
        </p:nvSpPr>
        <p:spPr>
          <a:xfrm>
            <a:off x="4310050" y="492919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28" name="27 CuadroTexto"/>
          <p:cNvSpPr txBox="1"/>
          <p:nvPr/>
        </p:nvSpPr>
        <p:spPr>
          <a:xfrm>
            <a:off x="5095868" y="4786323"/>
            <a:ext cx="1643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C" sz="27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EC" sz="2700" b="1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s-EC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92D050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6524628" y="492919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2700"/>
          </a:p>
        </p:txBody>
      </p:sp>
      <p:sp>
        <p:nvSpPr>
          <p:cNvPr id="30" name="29 CuadroTexto"/>
          <p:cNvSpPr txBox="1"/>
          <p:nvPr/>
        </p:nvSpPr>
        <p:spPr>
          <a:xfrm>
            <a:off x="7310446" y="4786323"/>
            <a:ext cx="1143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EC" sz="27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700" b="1" baseline="-25000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C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sz="27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EC" sz="2700" dirty="0">
              <a:solidFill>
                <a:srgbClr val="B0043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3" grpId="0" animBg="1"/>
      <p:bldP spid="24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endParaRPr lang="es-EC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2452662" y="1428736"/>
          <a:ext cx="2169594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3" imgW="1612800" imgH="1168200" progId="">
                  <p:embed/>
                </p:oleObj>
              </mc:Choice>
              <mc:Fallback>
                <p:oleObj name="Equation" r:id="rId3" imgW="1612800" imgH="1168200" progId="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428736"/>
                        <a:ext cx="2169594" cy="157163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727848" y="1628800"/>
            <a:ext cx="554461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3838" indent="-223838" algn="just">
              <a:lnSpc>
                <a:spcPct val="90000"/>
              </a:lnSpc>
              <a:spcBef>
                <a:spcPts val="1800"/>
              </a:spcBef>
              <a:buClr>
                <a:srgbClr val="FFC000"/>
              </a:buClr>
              <a:buSzPct val="100000"/>
              <a:buFont typeface="Arial" pitchFamily="34" charset="0"/>
              <a:buChar char="•"/>
            </a:pPr>
            <a:r>
              <a:rPr lang="es-ES_tradnl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{0,1}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para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{1,…,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};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{1,…,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marL="223838" indent="-223838" algn="just">
              <a:lnSpc>
                <a:spcPct val="90000"/>
              </a:lnSpc>
              <a:spcBef>
                <a:spcPts val="1800"/>
              </a:spcBef>
              <a:buClr>
                <a:srgbClr val="FFC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No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existe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una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fila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  <a:sym typeface="Symbol"/>
              </a:rPr>
              <a:t> de ceros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38348" y="3857628"/>
            <a:ext cx="554461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3838" indent="-223838" algn="just">
              <a:lnSpc>
                <a:spcPct val="90000"/>
              </a:lnSpc>
              <a:spcBef>
                <a:spcPts val="1800"/>
              </a:spcBef>
              <a:buClr>
                <a:srgbClr val="FFC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Para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todo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par de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filas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y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existen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al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menos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</a:t>
            </a:r>
            <a:r>
              <a:rPr lang="es-ES_tradnl" sz="2400" dirty="0"/>
              <a:t>dos elementos unitarios </a:t>
            </a:r>
            <a:r>
              <a:rPr lang="es-ES_tradnl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dirty="0"/>
              <a:t>y </a:t>
            </a:r>
            <a:r>
              <a:rPr lang="es-ES_tradnl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sz="2400" i="1" baseline="-25000" dirty="0" err="1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s-ES_tradnl" sz="2400" dirty="0"/>
              <a:t> tales que </a:t>
            </a:r>
            <a:r>
              <a:rPr lang="es-ES_tradnl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sz="2400" i="1" baseline="-25000" dirty="0" err="1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s-ES_tradnl" sz="2400" i="1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s-ES_tradnl" sz="2400" dirty="0">
                <a:cs typeface="Times New Roman" pitchFamily="18" charset="0"/>
              </a:rPr>
              <a:t>y</a:t>
            </a: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sz="2400" i="1" baseline="-25000" dirty="0" err="1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s-ES_tradnl" sz="2400" i="1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s-ES_tradnl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ES_tradnl" sz="2400" dirty="0"/>
              <a:t>. Dichos elementos unitarios se denominan </a:t>
            </a:r>
            <a:r>
              <a:rPr lang="es-ES_tradnl" sz="2400" b="1" i="1" dirty="0"/>
              <a:t>compatibles</a:t>
            </a:r>
            <a:endParaRPr lang="es-ES_tradnl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167702" y="3786190"/>
            <a:ext cx="1895854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66910" y="2071678"/>
            <a:ext cx="7772400" cy="392671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Proposición 3</a:t>
            </a:r>
            <a:r>
              <a:rPr lang="es-ES_tradnl" dirty="0">
                <a:solidFill>
                  <a:srgbClr val="B00439"/>
                </a:solidFill>
              </a:rPr>
              <a:t>:</a:t>
            </a:r>
            <a:r>
              <a:rPr lang="es-ES_tradnl" dirty="0"/>
              <a:t>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una lista asociada a un </a:t>
            </a:r>
            <a:r>
              <a:rPr lang="es-ES_tradnl" dirty="0" err="1"/>
              <a:t>testor</a:t>
            </a:r>
            <a:r>
              <a:rPr lang="es-ES_tradnl" dirty="0"/>
              <a:t> típico tal que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dirty="0"/>
              <a:t>. </a:t>
            </a:r>
            <a:br>
              <a:rPr lang="es-ES_tradnl" dirty="0"/>
            </a:br>
            <a:r>
              <a:rPr lang="es-ES_tradnl" dirty="0"/>
              <a:t>Si existe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/>
              <a:t> hueco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/>
              <a:t>,</a:t>
            </a:r>
            <a:r>
              <a:rPr lang="es-ES_tradnl" dirty="0"/>
              <a:t>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, donde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. </a:t>
            </a:r>
            <a:r>
              <a:rPr lang="es-ES_tradnl" dirty="0"/>
              <a:t>Entonces no existe ninguna lista</a:t>
            </a:r>
            <a:r>
              <a:rPr lang="es-ES_tradnl" i="1" dirty="0"/>
              <a:t> </a:t>
            </a:r>
            <a:r>
              <a:rPr lang="es-ES_tradnl" dirty="0">
                <a:sym typeface="Symbol"/>
              </a:rPr>
              <a:t></a:t>
            </a:r>
            <a:r>
              <a:rPr lang="es-ES_tradnl" i="1" dirty="0"/>
              <a:t> </a:t>
            </a:r>
            <a:r>
              <a:rPr lang="es-ES_tradnl" dirty="0"/>
              <a:t>tal que  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y 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esté asociada a un </a:t>
            </a:r>
            <a:r>
              <a:rPr lang="es-ES_tradnl" dirty="0" err="1"/>
              <a:t>testor</a:t>
            </a:r>
            <a:r>
              <a:rPr lang="es-ES_tradnl" dirty="0"/>
              <a:t> típico.</a:t>
            </a:r>
            <a:endParaRPr lang="es-EC" dirty="0"/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309786" y="428604"/>
            <a:ext cx="7929618" cy="1702490"/>
          </a:xfrm>
        </p:spPr>
        <p:txBody>
          <a:bodyPr/>
          <a:lstStyle/>
          <a:p>
            <a:r>
              <a:rPr lang="es-EC" dirty="0"/>
              <a:t>Proposición 3</a:t>
            </a:r>
            <a:br>
              <a:rPr lang="es-EC" dirty="0"/>
            </a:br>
            <a:r>
              <a:rPr lang="es-EC" sz="2400" dirty="0">
                <a:solidFill>
                  <a:srgbClr val="00B0F0"/>
                </a:solidFill>
              </a:rPr>
              <a:t> (Salto en una lista </a:t>
            </a:r>
            <a:r>
              <a:rPr lang="es-EC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s-EC" sz="2400" dirty="0">
                <a:solidFill>
                  <a:srgbClr val="00B0F0"/>
                </a:solidFill>
              </a:rPr>
              <a:t> con hueco cuya última columna coincide con la última columna de </a:t>
            </a:r>
            <a:r>
              <a:rPr lang="es-EC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sz="2400" dirty="0">
                <a:solidFill>
                  <a:srgbClr val="00B0F0"/>
                </a:solidFill>
              </a:rPr>
              <a:t>)</a:t>
            </a:r>
            <a:endParaRPr lang="es-EC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38348" y="285728"/>
            <a:ext cx="7772400" cy="914400"/>
          </a:xfrm>
        </p:spPr>
        <p:txBody>
          <a:bodyPr/>
          <a:lstStyle/>
          <a:p>
            <a:r>
              <a:rPr lang="es-EC" dirty="0"/>
              <a:t>Demostración </a:t>
            </a:r>
            <a:r>
              <a:rPr lang="es-EC" dirty="0" err="1"/>
              <a:t>Prop</a:t>
            </a:r>
            <a:r>
              <a:rPr lang="es-EC" dirty="0"/>
              <a:t>.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5472" y="1214422"/>
            <a:ext cx="8215370" cy="464347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_tradnl" dirty="0"/>
              <a:t>Denotemos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/>
              <a:t> </a:t>
            </a:r>
            <a:r>
              <a:rPr lang="es-ES_tradnl" dirty="0"/>
              <a:t>como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s-ES_tradnl" dirty="0"/>
              <a:t>, donde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 = 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q+1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es el sufijo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,  </a:t>
            </a:r>
            <a:br>
              <a:rPr lang="es-ES_tradnl" dirty="0"/>
            </a:b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s-ES_tradnl" dirty="0"/>
              <a:t>y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es el prefijo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. Entonces, por el orden definido, toda lista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podemos denotarla como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</a:t>
            </a:r>
            <a:r>
              <a:rPr lang="es-ES_tradnl" dirty="0"/>
              <a:t>, donde </a:t>
            </a:r>
            <a:r>
              <a:rPr lang="es-ES_tradnl" dirty="0">
                <a:sym typeface="Symbol"/>
              </a:rPr>
              <a:t></a:t>
            </a:r>
            <a:r>
              <a:rPr lang="es-ES_tradnl" dirty="0"/>
              <a:t> es el sufijo de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. Como todos los columnas de </a:t>
            </a:r>
            <a:r>
              <a:rPr lang="es-ES_tradnl" dirty="0">
                <a:sym typeface="Symbol"/>
              </a:rPr>
              <a:t></a:t>
            </a:r>
            <a:r>
              <a:rPr lang="es-ES_tradnl" dirty="0"/>
              <a:t> son consecutivos en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 y </a:t>
            </a:r>
            <a:br>
              <a:rPr lang="es-ES_tradnl" dirty="0"/>
            </a:b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dirty="0"/>
              <a:t>,</a:t>
            </a:r>
            <a:r>
              <a:rPr lang="es-ES_tradnl" i="1" baseline="-25000" dirty="0"/>
              <a:t> </a:t>
            </a:r>
            <a:r>
              <a:rPr lang="es-ES_tradnl" dirty="0"/>
              <a:t> entonces todo columna de </a:t>
            </a:r>
            <a:r>
              <a:rPr lang="es-ES_tradnl" dirty="0">
                <a:sym typeface="Symbol"/>
              </a:rPr>
              <a:t></a:t>
            </a:r>
            <a:r>
              <a:rPr lang="es-ES_tradnl" dirty="0"/>
              <a:t> está en el sufijo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. Esto implica que cualquiera sea </a:t>
            </a:r>
            <a:r>
              <a:rPr lang="es-ES_tradnl" dirty="0">
                <a:sym typeface="Symbol"/>
              </a:rPr>
              <a:t></a:t>
            </a:r>
            <a:r>
              <a:rPr lang="es-ES_tradnl" dirty="0"/>
              <a:t>, el conjunto de columnas representado por </a:t>
            </a:r>
            <a:r>
              <a:rPr lang="es-ES_tradnl" dirty="0">
                <a:sym typeface="Symbol"/>
              </a:rPr>
              <a:t></a:t>
            </a:r>
            <a:r>
              <a:rPr lang="es-ES_tradnl" dirty="0"/>
              <a:t> es subconjunto del conjunto de columnas representado por </a:t>
            </a:r>
            <a:r>
              <a:rPr lang="es-ES_tradnl" dirty="0">
                <a:sym typeface="Symbol"/>
              </a:rPr>
              <a:t></a:t>
            </a:r>
            <a:r>
              <a:rPr lang="es-ES_tradnl" dirty="0"/>
              <a:t>. Por tanto, todo subconjunto de columnas representado por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será subconjunto del subconjunto de columnas </a:t>
            </a:r>
            <a:r>
              <a:rPr lang="es-ES_tradnl" dirty="0">
                <a:sym typeface="Symbol"/>
              </a:rPr>
              <a:t></a:t>
            </a:r>
            <a:r>
              <a:rPr lang="es-ES_tradnl" dirty="0"/>
              <a:t> representado por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/>
              <a:t> </a:t>
            </a:r>
            <a:r>
              <a:rPr lang="es-ES_tradnl" dirty="0"/>
              <a:t>y como </a:t>
            </a:r>
            <a:r>
              <a:rPr lang="es-ES_tradnl" dirty="0">
                <a:sym typeface="Symbol"/>
              </a:rPr>
              <a:t></a:t>
            </a:r>
            <a:r>
              <a:rPr lang="es-ES_tradnl" dirty="0"/>
              <a:t> es un </a:t>
            </a:r>
            <a:r>
              <a:rPr lang="es-ES_tradnl" dirty="0" err="1"/>
              <a:t>testor</a:t>
            </a:r>
            <a:r>
              <a:rPr lang="es-ES_tradnl" dirty="0"/>
              <a:t> típico, ninguna lista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podrá estar asociada a un </a:t>
            </a:r>
            <a:r>
              <a:rPr lang="es-ES_tradnl" dirty="0" err="1"/>
              <a:t>testor</a:t>
            </a:r>
            <a:r>
              <a:rPr lang="es-ES_tradnl" dirty="0"/>
              <a:t> típico.</a:t>
            </a:r>
            <a:endParaRPr lang="es-EC" dirty="0"/>
          </a:p>
          <a:p>
            <a:pPr algn="just">
              <a:lnSpc>
                <a:spcPct val="17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2662" y="214290"/>
            <a:ext cx="7772400" cy="914400"/>
          </a:xfrm>
        </p:spPr>
        <p:txBody>
          <a:bodyPr/>
          <a:lstStyle/>
          <a:p>
            <a:r>
              <a:rPr lang="es-EC" dirty="0"/>
              <a:t>Interpretación </a:t>
            </a:r>
            <a:r>
              <a:rPr lang="es-EC" dirty="0" err="1"/>
              <a:t>Prop</a:t>
            </a:r>
            <a:r>
              <a:rPr lang="es-EC" dirty="0"/>
              <a:t>.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38348" y="1643050"/>
            <a:ext cx="7929618" cy="450059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C" dirty="0"/>
              <a:t>Si la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es una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s-EC" dirty="0"/>
              <a:t>con hueco cuya última columna es la última columna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, las siguientes listas en el orden lexicográfico que conservan al hueco son subconjuntos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>
                <a:cs typeface="Times New Roman" pitchFamily="18" charset="0"/>
              </a:rPr>
              <a:t>  y por tanto no son </a:t>
            </a:r>
            <a:r>
              <a:rPr lang="es-EC" dirty="0" err="1">
                <a:cs typeface="Times New Roman" pitchFamily="18" charset="0"/>
              </a:rPr>
              <a:t>testores</a:t>
            </a:r>
            <a:r>
              <a:rPr lang="es-EC" dirty="0">
                <a:cs typeface="Times New Roman" pitchFamily="18" charset="0"/>
              </a:rPr>
              <a:t> </a:t>
            </a:r>
            <a:r>
              <a:rPr lang="es-EC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773796"/>
          </a:xfrm>
        </p:spPr>
        <p:txBody>
          <a:bodyPr/>
          <a:lstStyle/>
          <a:p>
            <a:r>
              <a:rPr lang="es-EC" dirty="0"/>
              <a:t>Corolario 1 de la </a:t>
            </a:r>
            <a:r>
              <a:rPr lang="es-EC" dirty="0" err="1"/>
              <a:t>Prop</a:t>
            </a:r>
            <a:r>
              <a:rPr lang="es-EC" dirty="0"/>
              <a:t>.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38400" y="1571612"/>
            <a:ext cx="7772400" cy="39290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Corolario 1</a:t>
            </a:r>
            <a:r>
              <a:rPr lang="es-ES_tradnl" dirty="0">
                <a:solidFill>
                  <a:srgbClr val="B00439"/>
                </a:solidFill>
              </a:rPr>
              <a:t>:</a:t>
            </a:r>
            <a:r>
              <a:rPr lang="es-ES_tradnl" dirty="0"/>
              <a:t>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una lista asociada a un </a:t>
            </a:r>
            <a:r>
              <a:rPr lang="es-ES_tradnl" dirty="0" err="1"/>
              <a:t>testor</a:t>
            </a:r>
            <a:r>
              <a:rPr lang="es-ES_tradnl" dirty="0"/>
              <a:t> típico tal que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dirty="0"/>
              <a:t>. Si no existe hueco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, entonces no existe ninguna lista</a:t>
            </a:r>
            <a:r>
              <a:rPr lang="es-ES_tradnl" i="1" dirty="0"/>
              <a:t> </a:t>
            </a:r>
            <a:r>
              <a:rPr lang="es-ES_tradnl" dirty="0">
                <a:sym typeface="Symbol"/>
              </a:rPr>
              <a:t></a:t>
            </a:r>
            <a:r>
              <a:rPr lang="es-ES_tradnl" i="1" dirty="0"/>
              <a:t> </a:t>
            </a:r>
            <a:r>
              <a:rPr lang="es-ES_tradnl" dirty="0"/>
              <a:t>tal que  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«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 y 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esté asociada a un </a:t>
            </a:r>
            <a:r>
              <a:rPr lang="es-ES_tradnl" dirty="0" err="1"/>
              <a:t>testor</a:t>
            </a:r>
            <a:r>
              <a:rPr lang="es-ES_tradnl" dirty="0"/>
              <a:t> típico.</a:t>
            </a:r>
            <a:endParaRPr lang="es-EC" dirty="0"/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773796"/>
          </a:xfrm>
        </p:spPr>
        <p:txBody>
          <a:bodyPr/>
          <a:lstStyle/>
          <a:p>
            <a:r>
              <a:rPr lang="es-EC" dirty="0"/>
              <a:t>Interpretación Corolario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38400" y="1571612"/>
            <a:ext cx="7772400" cy="39290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C" dirty="0"/>
              <a:t>Si la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es una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s-EC" dirty="0"/>
              <a:t>sin hueco cuya última columna es la última columna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, todos sus elementos siguientes en el orden lexicográfico son subconjuntos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>
                <a:cs typeface="Times New Roman" pitchFamily="18" charset="0"/>
              </a:rPr>
              <a:t> y por  tanto no son </a:t>
            </a:r>
            <a:r>
              <a:rPr lang="es-EC" dirty="0" err="1">
                <a:cs typeface="Times New Roman" pitchFamily="18" charset="0"/>
              </a:rPr>
              <a:t>testores</a:t>
            </a:r>
            <a:r>
              <a:rPr lang="es-EC" dirty="0">
                <a:cs typeface="Times New Roman" pitchFamily="18" charset="0"/>
              </a:rPr>
              <a:t>.</a:t>
            </a:r>
            <a:endParaRPr lang="es-EC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773796"/>
          </a:xfrm>
        </p:spPr>
        <p:txBody>
          <a:bodyPr/>
          <a:lstStyle/>
          <a:p>
            <a:r>
              <a:rPr lang="es-EC" dirty="0"/>
              <a:t>Corolario 2 de la </a:t>
            </a:r>
            <a:r>
              <a:rPr lang="es-EC" dirty="0" err="1"/>
              <a:t>Prop</a:t>
            </a:r>
            <a:r>
              <a:rPr lang="es-EC" dirty="0"/>
              <a:t>.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Corolario 2</a:t>
            </a:r>
            <a:r>
              <a:rPr lang="es-ES_tradnl" dirty="0">
                <a:solidFill>
                  <a:srgbClr val="B00439"/>
                </a:solidFill>
              </a:rPr>
              <a:t>:</a:t>
            </a:r>
            <a:r>
              <a:rPr lang="es-ES_tradnl" dirty="0"/>
              <a:t>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 una lista asociada a un no </a:t>
            </a:r>
            <a:r>
              <a:rPr lang="es-ES_tradnl" dirty="0" err="1"/>
              <a:t>testor</a:t>
            </a:r>
            <a:r>
              <a:rPr lang="es-ES_tradnl" dirty="0"/>
              <a:t> tal que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_tradnl" dirty="0"/>
              <a:t>y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. Si existe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/>
              <a:t> hueco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,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...,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S_tradnl" dirty="0"/>
              <a:t>, donde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– 1 &lt;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_tradnl" dirty="0"/>
              <a:t>. Entonces no existe ninguna lista</a:t>
            </a:r>
            <a:r>
              <a:rPr lang="es-ES_tradnl" i="1" dirty="0"/>
              <a:t> </a:t>
            </a:r>
            <a:r>
              <a:rPr lang="es-ES_tradnl" dirty="0">
                <a:sym typeface="Symbol"/>
              </a:rPr>
              <a:t></a:t>
            </a:r>
            <a:r>
              <a:rPr lang="es-ES_tradnl" i="1" dirty="0"/>
              <a:t> </a:t>
            </a:r>
            <a:r>
              <a:rPr lang="es-ES_tradnl" dirty="0"/>
              <a:t>tal que  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« </a:t>
            </a:r>
            <a:r>
              <a:rPr lang="es-ES_tradnl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y  </a:t>
            </a:r>
            <a:r>
              <a:rPr lang="es-ES_tradnl" dirty="0">
                <a:sym typeface="Symbol"/>
              </a:rPr>
              <a:t></a:t>
            </a:r>
            <a:r>
              <a:rPr lang="es-ES_tradnl" dirty="0"/>
              <a:t> esté asociada a un </a:t>
            </a:r>
            <a:r>
              <a:rPr lang="es-ES_tradnl" dirty="0" err="1"/>
              <a:t>testor</a:t>
            </a:r>
            <a:r>
              <a:rPr lang="es-ES_tradnl" dirty="0"/>
              <a:t>. </a:t>
            </a:r>
            <a:endParaRPr lang="es-EC" dirty="0"/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773796"/>
          </a:xfrm>
        </p:spPr>
        <p:txBody>
          <a:bodyPr/>
          <a:lstStyle/>
          <a:p>
            <a:r>
              <a:rPr lang="es-EC" dirty="0"/>
              <a:t>Interpretación Corolario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38348" y="1571612"/>
            <a:ext cx="7972452" cy="4214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C" dirty="0"/>
              <a:t>Si la lista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/>
              <a:t> es una lista </a:t>
            </a:r>
            <a:r>
              <a:rPr lang="es-EC" dirty="0">
                <a:cs typeface="Times New Roman" pitchFamily="18" charset="0"/>
              </a:rPr>
              <a:t>no </a:t>
            </a:r>
            <a:r>
              <a:rPr lang="es-EC" dirty="0" err="1">
                <a:cs typeface="Times New Roman" pitchFamily="18" charset="0"/>
              </a:rPr>
              <a:t>testor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dirty="0"/>
              <a:t>con hueco cuya última columna es la última columna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, todos sus elementos siguientes en el orden lexicográfico que conservan al hueco, son subconjuntos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>
                <a:cs typeface="Times New Roman" pitchFamily="18" charset="0"/>
              </a:rPr>
              <a:t> y por  tanto no son </a:t>
            </a:r>
            <a:r>
              <a:rPr lang="es-EC" dirty="0" err="1">
                <a:cs typeface="Times New Roman" pitchFamily="18" charset="0"/>
              </a:rPr>
              <a:t>testores</a:t>
            </a:r>
            <a:r>
              <a:rPr lang="es-EC" dirty="0">
                <a:cs typeface="Times New Roman" pitchFamily="18" charset="0"/>
              </a:rPr>
              <a:t>.</a:t>
            </a:r>
            <a:endParaRPr lang="es-EC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942536" y="4466752"/>
            <a:ext cx="1928826" cy="57150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III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Algoritmo LEX</a:t>
            </a:r>
          </a:p>
        </p:txBody>
      </p:sp>
      <p:sp>
        <p:nvSpPr>
          <p:cNvPr id="1026" name="AutoShape 2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28" name="AutoShape 4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6" name="AutoShape 2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8" name="AutoShape 4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" name="9 Imagen" descr="alglex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885" y="2786058"/>
            <a:ext cx="2371725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1224" y="285728"/>
            <a:ext cx="8001056" cy="914400"/>
          </a:xfrm>
        </p:spPr>
        <p:txBody>
          <a:bodyPr/>
          <a:lstStyle/>
          <a:p>
            <a:r>
              <a:rPr lang="es-EC" dirty="0"/>
              <a:t>Orden de las columnas en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9786" y="1214422"/>
            <a:ext cx="7772400" cy="478394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1 Ordenar columnas de </a:t>
            </a:r>
            <a:r>
              <a:rPr lang="es-ES_tradnl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MB</a:t>
            </a:r>
          </a:p>
          <a:p>
            <a:pPr lvl="1" algn="just">
              <a:lnSpc>
                <a:spcPct val="150000"/>
              </a:lnSpc>
            </a:pPr>
            <a:r>
              <a:rPr lang="es-ES_tradnl" dirty="0"/>
              <a:t>Encontrar la fila con cantidad mínima de unos; de existir más de una, escoger cualquiera de ellas. Ponerla como primera fila en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.</a:t>
            </a:r>
            <a:endParaRPr lang="es-EC" dirty="0"/>
          </a:p>
          <a:p>
            <a:pPr lvl="1" algn="just">
              <a:lnSpc>
                <a:spcPct val="150000"/>
              </a:lnSpc>
            </a:pPr>
            <a:r>
              <a:rPr lang="es-ES_tradnl" dirty="0"/>
              <a:t>Ordenar las columnas poniendo indistintamente como primeras las que tengan un 1 en la primera fila.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1224" y="142852"/>
            <a:ext cx="7772400" cy="914400"/>
          </a:xfrm>
        </p:spPr>
        <p:txBody>
          <a:bodyPr/>
          <a:lstStyle/>
          <a:p>
            <a:r>
              <a:rPr lang="es-EC" sz="2400" dirty="0"/>
              <a:t>Inicialización y evaluación del candidato </a:t>
            </a:r>
            <a:r>
              <a:rPr lang="es-EC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24034" y="857232"/>
            <a:ext cx="8358246" cy="5357850"/>
          </a:xfrm>
        </p:spPr>
        <p:txBody>
          <a:bodyPr>
            <a:noAutofit/>
          </a:bodyPr>
          <a:lstStyle/>
          <a:p>
            <a:pPr lvl="0"/>
            <a:r>
              <a:rPr lang="es-ES_tradnl" sz="24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2. Inicialización</a:t>
            </a:r>
            <a:endParaRPr lang="es-EC" sz="2400" b="1" dirty="0">
              <a:solidFill>
                <a:srgbClr val="B004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[]</a:t>
            </a:r>
            <a:r>
              <a:rPr lang="es-ES_tradnl" dirty="0"/>
              <a:t>,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(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dirty="0"/>
              <a:t> </a:t>
            </a:r>
            <a:r>
              <a:rPr lang="es-ES_tradnl" dirty="0"/>
              <a:t>es el primer candidato a elemento de </a:t>
            </a:r>
            <a:r>
              <a:rPr lang="es-ES_tradnl" i="1" dirty="0"/>
              <a:t>l</a:t>
            </a:r>
            <a:r>
              <a:rPr lang="es-ES_tradnl" dirty="0"/>
              <a:t>) </a:t>
            </a:r>
          </a:p>
          <a:p>
            <a:r>
              <a:rPr lang="es-ES_tradnl" sz="2400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3 Evaluación del candidato </a:t>
            </a:r>
            <a:r>
              <a:rPr lang="es-ES_tradnl" sz="2400" b="1" i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s-ES_tradnl" dirty="0"/>
              <a:t> [] y la columna correspondiente 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tiene cero en la primera fila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 entonces FIN.</a:t>
            </a:r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dirty="0"/>
              <a:t> </a:t>
            </a:r>
            <a:r>
              <a:rPr lang="es-ES_tradnl" dirty="0"/>
              <a:t>es excluyente con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/>
              <a:t> </a:t>
            </a:r>
            <a:r>
              <a:rPr lang="es-ES_tradnl" dirty="0"/>
              <a:t>entonces ir al paso 4, no se acepta el candidato.</a:t>
            </a:r>
          </a:p>
          <a:p>
            <a:pPr lvl="1"/>
            <a:r>
              <a:rPr lang="es-ES_tradnl" dirty="0"/>
              <a:t>Si toda fila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i="1" dirty="0"/>
              <a:t> </a:t>
            </a:r>
            <a:r>
              <a:rPr lang="es-ES_tradnl" dirty="0"/>
              <a:t>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 tiene al menos un 1 en las columnas de 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, guardar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.</a:t>
            </a:r>
            <a:r>
              <a:rPr lang="es-ES_tradnl" dirty="0"/>
              <a:t> Ir al paso 4.</a:t>
            </a:r>
            <a:endParaRPr lang="es-EC" dirty="0"/>
          </a:p>
          <a:p>
            <a:pPr lvl="1"/>
            <a:r>
              <a:rPr lang="es-EC" dirty="0"/>
              <a:t> </a:t>
            </a:r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, entonces Ir al paso 4.</a:t>
            </a:r>
          </a:p>
          <a:p>
            <a:pPr lvl="1"/>
            <a:r>
              <a:rPr lang="es-ES_tradnl" dirty="0"/>
              <a:t>Hacer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, se acepta el candidato. 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Notaciones y Definiciones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81224" y="1357298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s-EC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columnas </a:t>
            </a:r>
            <a:r>
              <a:rPr lang="es-EC" dirty="0"/>
              <a:t>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.</a:t>
            </a:r>
            <a:endParaRPr lang="es-EC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, 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b="1" i="1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/T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al </a:t>
            </a:r>
            <a:r>
              <a:rPr lang="en-US" dirty="0" err="1"/>
              <a:t>eliminar</a:t>
            </a:r>
            <a:r>
              <a:rPr lang="en-US" dirty="0"/>
              <a:t> 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no </a:t>
            </a:r>
            <a:r>
              <a:rPr lang="en-US" dirty="0" err="1"/>
              <a:t>pertenecen</a:t>
            </a:r>
            <a:r>
              <a:rPr lang="en-US" dirty="0"/>
              <a:t>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C" dirty="0">
                <a:cs typeface="Times New Roman" pitchFamily="18" charset="0"/>
              </a:rPr>
              <a:t>.</a:t>
            </a:r>
            <a:endParaRPr lang="es-EC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testor</a:t>
            </a:r>
            <a:r>
              <a:rPr lang="en-US" dirty="0"/>
              <a:t>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de ceros 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/T </a:t>
            </a:r>
            <a:r>
              <a:rPr lang="es-EC" dirty="0">
                <a:cs typeface="Times New Roman" pitchFamily="18" charset="0"/>
              </a:rPr>
              <a:t>.</a:t>
            </a:r>
            <a:endParaRPr lang="es-EC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dirty="0">
                <a:sym typeface="Symbol"/>
              </a:rPr>
              <a:t>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C" dirty="0"/>
              <a:t> se denomina </a:t>
            </a:r>
            <a:r>
              <a:rPr lang="es-EC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 típica</a:t>
            </a:r>
            <a:r>
              <a:rPr lang="es-EC" i="1" dirty="0"/>
              <a:t> </a:t>
            </a:r>
            <a:r>
              <a:rPr lang="es-EC" dirty="0"/>
              <a:t>con respecto 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C" dirty="0"/>
              <a:t>, si existe una fila 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/T</a:t>
            </a:r>
            <a:r>
              <a:rPr lang="es-EC" dirty="0"/>
              <a:t> cuyo único elemento unitario esta 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dirty="0">
                <a:cs typeface="Times New Roman" pitchFamily="18" charset="0"/>
              </a:rPr>
              <a:t>.</a:t>
            </a:r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D22-33CE-4BAD-965A-DA42B268041D}" type="slidenum">
              <a:rPr lang="es-EC" smtClean="0"/>
              <a:pPr/>
              <a:t>4</a:t>
            </a:fld>
            <a:endParaRPr lang="es-EC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6910" y="0"/>
            <a:ext cx="8229600" cy="914400"/>
          </a:xfrm>
        </p:spPr>
        <p:txBody>
          <a:bodyPr/>
          <a:lstStyle/>
          <a:p>
            <a:r>
              <a:rPr lang="es-EC" sz="3600" dirty="0"/>
              <a:t>Selección del nuevo candidato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52596" y="642918"/>
            <a:ext cx="8329642" cy="5643602"/>
          </a:xfrm>
        </p:spPr>
        <p:txBody>
          <a:bodyPr>
            <a:normAutofit/>
          </a:bodyPr>
          <a:lstStyle/>
          <a:p>
            <a:pPr lvl="0"/>
            <a:r>
              <a:rPr lang="es-ES_tradnl" b="1" dirty="0">
                <a:solidFill>
                  <a:srgbClr val="B004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Paso 4. Selección del nuevo candidato</a:t>
            </a:r>
            <a:endParaRPr lang="es-EC" b="1" dirty="0">
              <a:solidFill>
                <a:srgbClr val="B004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_tradnl" dirty="0"/>
              <a:t>Si</a:t>
            </a:r>
            <a:r>
              <a:rPr lang="es-ES_tradnl" i="1" dirty="0"/>
              <a:t>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, entonces sea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_tradnl" i="1" dirty="0"/>
              <a:t> </a:t>
            </a:r>
            <a:r>
              <a:rPr lang="es-ES_tradnl" dirty="0"/>
              <a:t>el índice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/>
              <a:t> en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S_tradnl" dirty="0"/>
              <a:t>, hacer </a:t>
            </a:r>
            <a:br>
              <a:rPr lang="es-ES_tradnl" dirty="0"/>
            </a:b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_tradnl" dirty="0"/>
              <a:t>e ir al paso 3.</a:t>
            </a:r>
            <a:endParaRPr lang="es-EC" dirty="0"/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 [] </a:t>
            </a:r>
            <a:r>
              <a:rPr lang="es-ES_tradnl" dirty="0"/>
              <a:t>entonces FIN.</a:t>
            </a:r>
            <a:endParaRPr lang="es-EC" dirty="0"/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 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fue un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s-ES_tradnl" dirty="0"/>
              <a:t> o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/>
              <a:t> no fue excluyente con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S_tradnl" dirty="0"/>
              <a:t>, entonces :</a:t>
            </a:r>
            <a:endParaRPr lang="es-EC" dirty="0"/>
          </a:p>
          <a:p>
            <a:pPr lvl="2"/>
            <a:r>
              <a:rPr lang="es-ES_tradnl" dirty="0"/>
              <a:t>Si existe el hueco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de</a:t>
            </a:r>
            <a:r>
              <a:rPr lang="es-ES_tradnl" i="1" dirty="0"/>
              <a:t>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+[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>
                <a:cs typeface="Times New Roman" pitchFamily="18" charset="0"/>
              </a:rPr>
              <a:t>,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/>
              <a:t>entonces hacer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s-ES_tradnl" dirty="0"/>
              <a:t>  y eliminar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/>
              <a:t> todos los elementos desde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_tradnl" dirty="0"/>
              <a:t> hasta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s-ES_tradnl" dirty="0"/>
              <a:t> .Ir al paso 3. </a:t>
            </a:r>
            <a:endParaRPr lang="es-EC" dirty="0"/>
          </a:p>
          <a:p>
            <a:pPr lvl="2"/>
            <a:r>
              <a:rPr lang="es-ES_tradnl" dirty="0"/>
              <a:t>De no existir hueco,</a:t>
            </a:r>
            <a:r>
              <a:rPr lang="es-ES_tradnl" i="1" dirty="0"/>
              <a:t> </a:t>
            </a:r>
            <a:r>
              <a:rPr lang="es-ES_tradnl" dirty="0"/>
              <a:t>entonces FIN.</a:t>
            </a:r>
            <a:endParaRPr lang="es-EC" dirty="0"/>
          </a:p>
          <a:p>
            <a:pPr lvl="1"/>
            <a:r>
              <a:rPr lang="es-ES_tradnl" dirty="0"/>
              <a:t>Hacer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s-ES_tradnl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_tradnl" dirty="0"/>
              <a:t>, donde</a:t>
            </a:r>
            <a:r>
              <a:rPr lang="es-ES_tradnl" i="1" dirty="0"/>
              <a:t> 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s-ES_tradnl" i="1" baseline="-25000" dirty="0"/>
              <a:t> </a:t>
            </a:r>
            <a:r>
              <a:rPr lang="es-ES_tradnl" dirty="0"/>
              <a:t>es la última columna de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i="1" dirty="0"/>
              <a:t> </a:t>
            </a:r>
            <a:r>
              <a:rPr lang="es-ES_tradnl" dirty="0"/>
              <a:t>y 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S_tradnl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\[</a:t>
            </a:r>
            <a:r>
              <a:rPr lang="es-ES_tradnl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_tradnl" i="1" baseline="-25000" dirty="0" err="1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S_tradnl" dirty="0"/>
              <a:t>.  Retornar al paso 4.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5560" y="44624"/>
            <a:ext cx="7772400" cy="914400"/>
          </a:xfrm>
        </p:spPr>
        <p:txBody>
          <a:bodyPr/>
          <a:lstStyle/>
          <a:p>
            <a:r>
              <a:rPr lang="es-EC" dirty="0" err="1"/>
              <a:t>Algortimo</a:t>
            </a:r>
            <a:r>
              <a:rPr lang="es-EC" dirty="0"/>
              <a:t> LEX concentrado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81158" y="714356"/>
            <a:ext cx="8286808" cy="5857916"/>
          </a:xfrm>
        </p:spPr>
        <p:txBody>
          <a:bodyPr>
            <a:normAutofit/>
          </a:bodyPr>
          <a:lstStyle/>
          <a:p>
            <a:r>
              <a:rPr lang="es-EC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1.</a:t>
            </a:r>
            <a:r>
              <a:rPr lang="es-EC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 =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1.</a:t>
            </a:r>
            <a:endParaRPr lang="es-EC" sz="2000" dirty="0"/>
          </a:p>
          <a:p>
            <a:r>
              <a:rPr lang="es-EC" sz="2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2.</a:t>
            </a:r>
            <a:r>
              <a:rPr lang="es-EC" sz="2000" dirty="0"/>
              <a:t> Revisión de la columna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lvl="1"/>
            <a:r>
              <a:rPr lang="es-ES_tradnl" sz="2000" dirty="0"/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 =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s-ES_tradnl" sz="2000" dirty="0"/>
              <a:t>y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C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_tradnl" sz="2000" dirty="0">
                <a:latin typeface="Times New Roman" pitchFamily="18" charset="0"/>
                <a:cs typeface="Times New Roman" pitchFamily="18" charset="0"/>
              </a:rPr>
              <a:t> =0</a:t>
            </a:r>
            <a:r>
              <a:rPr lang="es-ES_tradnl" sz="2000" dirty="0">
                <a:cs typeface="Times New Roman" pitchFamily="18" charset="0"/>
              </a:rPr>
              <a:t>,</a:t>
            </a:r>
            <a:r>
              <a:rPr lang="es-ES_tradn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sz="2000" b="1" dirty="0">
                <a:solidFill>
                  <a:srgbClr val="FF0000"/>
                </a:solidFill>
              </a:rPr>
              <a:t>Fin</a:t>
            </a:r>
            <a:r>
              <a:rPr lang="es-ES_tradnl" sz="2000" dirty="0"/>
              <a:t>.</a:t>
            </a:r>
            <a:endParaRPr lang="es-EC" sz="2000" dirty="0"/>
          </a:p>
          <a:p>
            <a:pPr lvl="1"/>
            <a:r>
              <a:rPr lang="es-EC" sz="2000" dirty="0"/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>
                <a:cs typeface="Times New Roman" pitchFamily="18" charset="0"/>
              </a:rPr>
              <a:t>es excluyente con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dirty="0">
                <a:cs typeface="Times New Roman" pitchFamily="18" charset="0"/>
              </a:rPr>
              <a:t>  (</a:t>
            </a:r>
            <a:r>
              <a:rPr lang="es-EC" sz="1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 aporta o daña la tipicidad de </a:t>
            </a:r>
            <a:r>
              <a:rPr lang="es-EC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dirty="0">
                <a:cs typeface="Times New Roman" pitchFamily="18" charset="0"/>
              </a:rPr>
              <a:t>) ir al </a:t>
            </a:r>
            <a:r>
              <a:rPr lang="es-EC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Paso 3</a:t>
            </a:r>
            <a:r>
              <a:rPr lang="es-EC" sz="2000" dirty="0">
                <a:cs typeface="Times New Roman" pitchFamily="18" charset="0"/>
              </a:rPr>
              <a:t>.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s-EC" sz="2000" dirty="0"/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C" sz="2000" dirty="0"/>
              <a:t>es testor, entonces es típico, almacene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C" sz="2000" dirty="0">
                <a:cs typeface="Times New Roman" pitchFamily="18" charset="0"/>
              </a:rPr>
              <a:t>e ir al </a:t>
            </a:r>
            <a:r>
              <a:rPr lang="es-EC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Paso 3</a:t>
            </a:r>
            <a:r>
              <a:rPr lang="es-EC" sz="2000" dirty="0">
                <a:cs typeface="Times New Roman" pitchFamily="18" charset="0"/>
              </a:rPr>
              <a:t>.</a:t>
            </a:r>
            <a:endParaRPr lang="es-EC" sz="2000" dirty="0"/>
          </a:p>
          <a:p>
            <a:pPr lvl="1"/>
            <a:r>
              <a:rPr lang="es-EC" sz="2000" dirty="0"/>
              <a:t>Hacer</a:t>
            </a:r>
            <a:r>
              <a:rPr lang="es-EC" sz="2000" dirty="0">
                <a:cs typeface="Times New Roman" pitchFamily="18" charset="0"/>
              </a:rPr>
              <a:t>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s-EC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Paso  3.</a:t>
            </a:r>
            <a:r>
              <a:rPr lang="es-EC" sz="2000" dirty="0">
                <a:cs typeface="Times New Roman" pitchFamily="18" charset="0"/>
              </a:rPr>
              <a:t> Columna siguiente y tratamiento de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i=n</a:t>
            </a:r>
          </a:p>
          <a:p>
            <a:pPr lvl="1"/>
            <a:r>
              <a:rPr lang="es-EC" sz="2000" dirty="0">
                <a:cs typeface="Times New Roman" pitchFamily="18" charset="0"/>
              </a:rPr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i ≠ n </a:t>
            </a:r>
            <a:r>
              <a:rPr lang="es-EC" sz="2000" dirty="0">
                <a:cs typeface="Times New Roman" pitchFamily="18" charset="0"/>
              </a:rPr>
              <a:t>haga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i=i+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s-EC" sz="2000" dirty="0">
                <a:cs typeface="Times New Roman" pitchFamily="18" charset="0"/>
              </a:rPr>
              <a:t>Regrese al </a:t>
            </a:r>
            <a:r>
              <a:rPr lang="es-EC" sz="20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Paso 2</a:t>
            </a:r>
            <a:r>
              <a:rPr lang="es-EC" sz="2000" dirty="0">
                <a:cs typeface="Times New Roman" pitchFamily="18" charset="0"/>
              </a:rPr>
              <a:t>.</a:t>
            </a:r>
          </a:p>
          <a:p>
            <a:pPr lvl="1"/>
            <a:r>
              <a:rPr lang="es-EC" sz="2000" dirty="0">
                <a:cs typeface="Times New Roman" pitchFamily="18" charset="0"/>
              </a:rPr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 =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s-EC" sz="2000" dirty="0">
                <a:cs typeface="Times New Roman" pitchFamily="18" charset="0"/>
              </a:rPr>
              <a:t>,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/>
              <a:t> </a:t>
            </a:r>
            <a:r>
              <a:rPr lang="es-EC" sz="2000" b="1" dirty="0">
                <a:solidFill>
                  <a:srgbClr val="FF0000"/>
                </a:solidFill>
              </a:rPr>
              <a:t>Fin</a:t>
            </a:r>
          </a:p>
          <a:p>
            <a:pPr lvl="1"/>
            <a:r>
              <a:rPr lang="es-EC" sz="2000" dirty="0">
                <a:cs typeface="Times New Roman" pitchFamily="18" charset="0"/>
              </a:rPr>
              <a:t>Si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s-EC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s-EC" sz="2000" dirty="0">
                <a:cs typeface="Times New Roman" pitchFamily="18" charset="0"/>
              </a:rPr>
              <a:t>fue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>
                <a:cs typeface="Times New Roman" pitchFamily="18" charset="0"/>
              </a:rPr>
              <a:t>o </a:t>
            </a:r>
            <a:r>
              <a:rPr lang="es-EC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C" sz="2000" dirty="0">
                <a:cs typeface="Times New Roman" pitchFamily="18" charset="0"/>
              </a:rPr>
              <a:t>no fue excluyente con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 </a:t>
            </a:r>
          </a:p>
          <a:p>
            <a:pPr lvl="2"/>
            <a:r>
              <a:rPr lang="es-EC" sz="1800" dirty="0">
                <a:cs typeface="Times New Roman" pitchFamily="18" charset="0"/>
              </a:rPr>
              <a:t>Si existe un hueco </a:t>
            </a:r>
            <a:r>
              <a:rPr lang="es-EC" sz="1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1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C" sz="1800" dirty="0">
                <a:cs typeface="Times New Roman" pitchFamily="18" charset="0"/>
              </a:rPr>
              <a:t> de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18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s-EC" sz="1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1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C" sz="1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s-EC" sz="1800" dirty="0">
                <a:cs typeface="Times New Roman" pitchFamily="18" charset="0"/>
              </a:rPr>
              <a:t>  hacer un “</a:t>
            </a:r>
            <a:r>
              <a:rPr lang="es-EC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salto de hueco</a:t>
            </a:r>
            <a:r>
              <a:rPr lang="es-EC" sz="1800" dirty="0">
                <a:cs typeface="Times New Roman" pitchFamily="18" charset="0"/>
              </a:rPr>
              <a:t>” , hacer 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s-EC" sz="1800" dirty="0">
                <a:cs typeface="Times New Roman" pitchFamily="18" charset="0"/>
              </a:rPr>
              <a:t> 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18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C" sz="180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s-EC" sz="1800" dirty="0">
                <a:cs typeface="Times New Roman" pitchFamily="18" charset="0"/>
              </a:rPr>
              <a:t> e ir al </a:t>
            </a:r>
            <a:r>
              <a:rPr lang="es-EC" sz="1800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Paso 2</a:t>
            </a:r>
            <a:r>
              <a:rPr lang="es-EC" sz="1800" dirty="0">
                <a:cs typeface="Times New Roman" pitchFamily="18" charset="0"/>
              </a:rPr>
              <a:t>.</a:t>
            </a:r>
          </a:p>
          <a:p>
            <a:pPr lvl="2"/>
            <a:r>
              <a:rPr lang="es-EC" sz="1800" dirty="0">
                <a:cs typeface="Times New Roman" pitchFamily="18" charset="0"/>
              </a:rPr>
              <a:t>Si no existe hueco, </a:t>
            </a:r>
            <a:r>
              <a:rPr lang="es-EC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Fin</a:t>
            </a:r>
          </a:p>
          <a:p>
            <a:pPr lvl="1"/>
            <a:r>
              <a:rPr lang="es-EC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>
                <a:cs typeface="Times New Roman" pitchFamily="18" charset="0"/>
              </a:rPr>
              <a:t>fue excluyente con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l.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/>
              <a:t>Analizar el elemento siguiente a 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C" sz="2000" i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s-EC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s-EC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EC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s-EC" sz="2000" dirty="0"/>
          </a:p>
          <a:p>
            <a:pPr lvl="2"/>
            <a:r>
              <a:rPr lang="es-EC" sz="1800" dirty="0"/>
              <a:t>Eliminar la última columna de 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s-EC" sz="1800" dirty="0"/>
              <a:t>y asignarla a </a:t>
            </a:r>
            <a:r>
              <a:rPr lang="es-EC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C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C" sz="1800" dirty="0">
                <a:cs typeface="Times New Roman" pitchFamily="18" charset="0"/>
              </a:rPr>
              <a:t> .</a:t>
            </a:r>
          </a:p>
          <a:p>
            <a:pPr lvl="2"/>
            <a:r>
              <a:rPr lang="es-EC" sz="1800" dirty="0"/>
              <a:t>Regresar al </a:t>
            </a:r>
            <a:r>
              <a:rPr lang="es-EC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 3</a:t>
            </a:r>
            <a:r>
              <a:rPr lang="es-EC" sz="1800" dirty="0"/>
              <a:t>.</a:t>
            </a:r>
            <a:endParaRPr lang="es-EC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019962" y="4572002"/>
            <a:ext cx="1928826" cy="571504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s-EC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IV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Ejemplos</a:t>
            </a:r>
          </a:p>
        </p:txBody>
      </p:sp>
      <p:sp>
        <p:nvSpPr>
          <p:cNvPr id="1026" name="AutoShape 2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28" name="AutoShape 4" descr="data:image/jpeg;base64,/9j/4AAQSkZJRgABAQAAAQABAAD/2wCEAAkGBhISERUUExQVFRUWGRgaFxgXFRgfHRoaHRoaGBcXFxoXGycfGholGRgYIC8gIycpLSwsGB8xNTAqNSYrLCkBCQoKDgwOGg8PGiwlHyQsLC0sLCwqLCwsLCwsLCwsLCwpKSwsLCwsLCwpLCwsLCwsLCwsLCwsLCwsLCwsLCwpLP/AABEIAKgBKwMBIgACEQEDEQH/xAAcAAACAwEBAQEAAAAAAAAAAAAABQQGBwMCAQj/xABIEAACAQIEAwUFBAcFBgYDAAABAhEAAwQSITEFQVEGEyJhcQcygZGhI7HB8BRCUmJygtEzsrPC4RYkNFOS8RU1Q3ODkxei0v/EABoBAAMBAQEBAAAAAAAAAAAAAAABAgMEBQb/xAAwEQACAgEDAQgBBAEFAQAAAAAAAQIRAxIhMUEEEyIyUXGBkdEzYaGxwSNi4fDxFP/aAAwDAQACEQMRAD8A3GiiigAooooAKKK438Yie86r/EwH30AdqKTYntXh12fOeiAn7q5Lx6+8d1hnjrcIX6b0rXBWiVXQ+or5Nc72KRPeZV9SB99Mk60UmxPazDJpnzH90T9dqaYXFLcQOhlTsaBtNcnWiiiaBBRXlXB2IPpXqgAooooAKKKKACgmiigAooooAKKKKACiiigAooooAKKKKACiiigAooooAKKKKACiiigBT2o45+iYZ72UNlygAmASSBqfjWZJ7Z7zOS6LbtgEQiZjOmsuw+VXb2o3ivDrpEb2xqoYauBsRHOsV4Z3rqzJg7F4AkMwtwARrE22XlzFaR0pbgotu19Ghp2+wl0jvcbiB5LZdR/+k9fOp2F7TcE0PeG4xP663SdfVdqzDFXbdsgXuH5C22W7fWdQPDmLCZgUs/T8OWbLau29CCReDGCNYBtga6DeqjCLXD+yrkk05V8Gx4X2qYI3BasWHE6AlUQE79SYjnTi3xvG3j9naCjzHy1YifgKwKxhcKZ+3uqej2Z3MicjHSecVPs4NDmyY60uux/SV/yQKnTFvZ18WNNpXs/l/g3A8Gxt3W5fyDopP3LH31zu9nsLaIOIxGp0GZws7nSTNYo5ZWSMfafUAqt+9JmVI1AGxncVFbAYy5cLi2766FSH0jbRiTtPxNLusfWT+dhrJkfFL2N5/SuHWdVAc+Slvq2lB7ZiItWSeg+fJQfyaySxx/idoqThyYH6+DJ293M2WefI/Cmae1riFoQbNlfI2bi8v4hUxx9FKJUpf7ZM0ZeI8RuTlthB5rH98zR/s7i7pJu34B5BmOnoIFZhxT2y42FFtrVsknQICfQZ5jXrNeeG+0t2SMW9+5JJm2yAwYERoJBnSqeCXrfsJZa301/Jr3C+FWsHLNfJGohmAXUztO/nUi92rwy/+pmPRQT9wrMsH2/4aG8djEt5u1s7+StrTY+1Lh1pS1rDuYmfCgg6QJJ50+4yJcfbM5ZIX4r+i2f7Ws/9lhrz+ZEf1ryt/iLmclu2sjwyCYnXWd4qj2vbj3lwL3S2UM+N2LEaaaAAR8eYpja7eW39/iVi2p/ZVp/uAdOdS8c1tX0VGUGr2+WaUXAGulQcRx7Dp711Aekz91VGzjeGOM747vIBJm5Gwk6RO1fF7Y8GtMFt5bjEgeC2zGSY1kb686ThNcxa99iVLH637D+52vQmLVu7dP7qED5nX6U24dimuJmdDbMnwneAdDVdHbKTltWGPx/BQa8/pnErvuoLY8wB0/a161mpLqzR436V7ltmo+K4lat+/cVfUiq5/s5irhm9iDHRSfwyig9msHa1u3J/jcD6Lqadvov8Boj6/Q8wXHLN1yltsxAk6GI23PnTCqvZ47gbE90Nf3FOvxNeB2xuP/Y4dm6En/8AkR9abaXId1J7xTr9y1zXyaqmbid06ZbQPLw6fME0WeyN2c93ENmmdC33kj7qSkn6/QnjrlotlFQsTxezb9+4o+P4ClmI7aYdRpmf0WPq0VT2ISb4RYKKqj9p8Tc0s4c/xGT8dgPrTzgz3jaHfgB/KNRA1MGJmdqSknwNwceSfRXwsBULFcasW/euKD0Gp+lMSVk6ilfD+0Fu9cKIG0EyRA5ec86aUA1QUUUUCCiiigCn+1cxwy5/Fa/xFqjdi0JwJIkxcfMotFiRrICxuQUg/u1efax/5Zd/it/315VS+wt5F4e5uNkth7stOmqhRsJJBM6bRUZ1/p/Jrh8xy7fEPgwy5gvfW8odHDqcrZ5zDcgDY7QNIFZdbs+ItP6pPz03rWvaHZNvAW0DXHVboYM7SzFs7RmO41PntWWAavIO3lr0O9b9j/S2DI/GWn2bcGtXu8L2wxBXKSsgCM5A0IGaIO3Pannarszh0wbOlrKyqrqVkfrWxlYaKfDcjyK+tQPZgpU3iJiUTc7spWdD+9NWDj2CFnhuKQWe5HgKhbhZT9oMxjcNIiSNY3rim33/AMm6fgMgJJuoNxnB1HLzgx5VO7NcI/SL9u0GyyGJIkwFQsYHwPzqPdU94kmDM6nprsKsHs8tMcUWAkpZuMokxIAHLoGP+tehnk4wbXoYQStWPLPs/vp/ZYrIdlzErMxElW01G0ch1qo8Q7Q45MyNib4y6Fe+fQjQyuby9K2OzdDYtg16y2VfCkXO9yA94WBzZSSMkkLLAkaDfGu0CTevb/2tw/N2rDsmWc21N3sGWEYu0qIp47f8MXHMiTMNG37akVbLPBuIgKWsWHJHu3LOHkajQkKsaHaetUm5IBGnu7HrMR8a3RGuTK2rrKza5cmgAQ5jmYGT41GWdYjWp7TPu/KkXGKmqbMt4lxN7bFL2DwoYAGDbcHUSDNu4BEcwI1pOOJIST3FsKdMoa7BM+8DnJzctzVz9q2uJs9TZE+GDm7y4YI5RtHKIrPrawrEDXNOo8wB8prpxpSxptfgzd6mr4GfDsThmHjw1z+S+enPMhH1mpzXMASfDi06kNZb0kFRVv8AZnhV/RHLQoZ3JYkcgq6wQcupk7Ax11mdrMJau8OuXVyOLcFXUq3iDohlgxIzKzEqeQUnWuRZksmlL5s1cdtV/wAIoLPhFbwXcQDr/aWbcaiNSp0HnFRrPDjcuEri8Pm0jNca2dAYguoG+u8Glbg5xpyYHfaDTnsXwa3ib7rcMIqMRBgE/q5p5DUnbaurI3jVuT29n+DnxrV0HeDucVRYtYotHK3jLJERO3eaVOucY49bBPe3oG0NYaRprOtT8T7NcM4funZWALBgcy6+7mkTBDLqCNGmsuxajLMaGDsPKJpYMveeV/aX5DJjUd2l/JZuPdq+I3LYFx77AyG94ITOoOSFIr1wbts9hQr2UuASQWd1M6GCRM77eVVa3i3XLkdhGX3XK69ABrWg2eCcXCD/AHkzzUuDl28JZlyzqNAeo6wsuTTtOv5LxwreKp+6JOF9r6J7uCw0jn3hJn+YTTVfbqxHhwyCAZm4YmNAIHMxVL4lxfHYdyl4qWGUw1m00gwQQ2TUQYnmfSkL8ee7Je3aOVSMvdKoMld8kEnwj61cWqtQVephJT1btl9te2rE3LhzkWrZ0+ztyRIPNpJM+XKm9ntlg7x+3xrxvHdXPPedI+FZjgcXbYicEGA/Ye+uXWZMFgPlGvrTFsRg4AbC4hD5YjnqYi5aO0HnzqZKMnTTv9mkXqlj2i/mv/TVsBxvgpP/ABBc6+8twagSY8AnQV3/APyLwy2yrZRnJKgFLUCWMCWeDz6VlFs4LSBig4nLJtMJg+9CqQutR+GiblnpmQiZncaaVChjSb0tfQu8nOSWrb2a/s3K52zcmFtqBpu0/dpS+92ixDf+pHkqgdOZk/Wly9J5/n8+dfAfz8q8+WWR7Eez410Ol/EM58bFj1ZifvrkpjbSfXp5etfQ3U/X00r5Hl92+9TqbW7NVFLgedkD9v8AyMPqI3q61SeyP/EfyN94/rV2rrxeU8vtP6gUUUVqc4UUUUAU32tKTwy6BuXtR/8AYtYdafFWpym9bBg6Z1BnY9NoM863f2oAf+HXJ2D2if8A7VrOXdrSd6biMO5LN42SFFq4qzAdWJUsABGtrzoeTTSo1hFNMqOO4viLwC3bruF2DsTBjf1AETS5rhlvMdf6+laZieIOHJuWUdLZZmCG20Ki2nuCSBqFaYMElhy1qgcYW2uIcBMuXuwyHLowARoKjUHLPLnzreGVNcEaEuOCZ2U7VPg8+VAwbLrMEEbZWgjbTUelOeKdvRewn6P3LSVUZ3cMTDK8yB4tFC7a7k6VFPCsK5MKARlEqXUR3JNw6xPjCx1LED3ak3uy2FmLd1yZA0KEKpNwZ308I+yHu/telYOWJvVW5o4tLZ7FNutDry316CPSKedhOKWsPiQ10lFa26FjJiYIJG8ErHPeofajg36K6S4ZWNwA+SCJMDZlKsIGs1JtdkbjWlcXLWVgJzEhge675pAmPswdzW2WcJRp7JiSkuDTuGdpsKSSbuHtrbY92DdVyUiFbWGUxMgT7qgVj3Fboe47DZ3Zh6Mxj76c2uxWLOoRXBLrKupBK75RoY2+dLeK8GvWlJu22UCQdo97Kdp/WGUfw1l2eOKDeiV2KetrxIWOYBn3o10mfDIGnMTW6LasXClsgsbk3LZUvlUgQBnXwgx4gp6tp1xWzw+5cJyKWyhZiJAJPLpUxLWKtmIvKRMgFwRGkaNpqQN+cc6O0YY5nzQ4Nx4LL7VSDik0j7GW6hjcdtfIgztNUJl0aTqef8w3qfiWc+J85JG7TMDQe9rEfSNag5jlaI947eq7fk1044qMFG7I3btmo+ziwf0K3lALF7ywRIykmWjmA4tE+RNSu1Fi4nC7obugVKT3VruwwOUKGSSVZfU7iqFwbtXesWXsBFe0+YwSw3jMAyEEA76HWPhTTjvb58VhxYNpVWUk5iZyztpJmZ1JiBtrXnvs2R5L6WavKlGinX7WZ+mh2HkasfsxlcTc1j7G6S0AkZdQQGkaefxqvOfEOWj6+WUk077A8UtYfEFrzFFNtlBA6kaEgSoI5iuztScoNIzxtKVs1nBArduobxcmWCPYVFWBP2bKPtDKkbmAu2muB4tTkXQ7D47R9a23CduLDWna5iLCsDcAVWLFknMo1VTniF051i2IEKgPlO37O3lWHYYyi3aorLJPgjOsONNFKaH1HlW8C2/hyWb1wEqSRdQZRkZ5Ck9TJ6lRyOmGuSHHqNuWoj5Vu62LDG1buA94YuWgCdCiIsyo0OUNprozacqw7d0+TXE7RQ/ams4tSJg2bbaiN7l07Hbfy/pn6AKrR5A9dxv85+BrQ/adrjAdZ7m3728C5dGojp94qjOvhM/H5j8NK6+z/po55+ey++zLDgYS8xgDO5JJA0W3AMT7s3JOogEa067Uql3A3nXu7ltMhR0ZWhg1rQkE5T43X94TOwqD7L8wwgKqWm6ykCPdy2iRr5gfKmvaezcTh11XW0rA25NtMgZRcVAGU6qRJbSQZnSa86TXfv3OpN6DL0PjHnOoPkeXWmPCgS9o/vLO/WlmJMAfHr+y21NeEJ47X8S/LNy9fnXrz8r9jzoLxr3NJRJ+fOK99zvPSemkgHXavtobjXXaPWYr2cxBMDQRMT0I+leBK72PobOYtg7fk7gfdX3MNvKOX7IHTrXspyOken7Q0nrp91eQBCgDaJ/pqfT50qsBr2U/4j+Rv8tXSqX2TM4if3D/AJauleli8qPL7T+oFFFFanOFFFFAFV9pt0Lw26xEgG0eX/NTXX51kOB4nhgNwCWUZmRgWtk5bwYg6EKXiDBDnprrXtW/8qxH/wAX+KlYFaB/PqauONS5Ki2i7nFWbnflcTIK38gLiTKlbABuCW8GZI5Zh0FU/tA0Ym8Q4cZxDgL4hBZTKgannz5V5Yabx6ctztz6+tLsR7zCBqRsJ3Db1ccCjdMbk3yXvBvdVSmdQguFiCLgOS03fDVZ8A92SeY5RTDNL27bWg5AwoGqS+ci4oZwoIzjwsDMFrcHXXPMFjrgXw3HAIIjMYIIysCNognTzpvY7RYpSG70yMpEgH3YKxpuCoj0FZPszZcsm90Q+1FoJcUeJYtgZWTKQBaAnciSROlWPhOItjDwzXVYZdVLlfcCgMFBGbIdT+ww8xVU7QcRuXmVrhzMgZc0awc7DXnDMfnUnh/H8kIbaOJ1GZxmGVUIMMNMqD4608mJ6Uuo4T6l2bEB1yPfMd6wCsbRjPbSHbIoIXO5GaJGUGNDC3tDfv8A6NdL928gB+7UjL3jm9dBZW1yXrZ1jmeoqO3aq3cC99bZ4a6T4lY+MXVgZ/dyC74Y5jXYRH7VcYwt606paKv9lDZEEhAyupAPMFTm/dqIY5JrYlzVcnDspZBuhZVWZVWTEHORb7syw9629zWZ09KtmAuXCc6G0WvfaEZ7vgINtyuqkQFdNSeekmqTwnilq0WW4pbPageFTBLIAwDEfsnXWn+H43hHzDS2pRu7QC4gF3KhScpPhDrudsqnlU5cb1t0XGcVsNzxC5cAZrZuA9yXaUCt4RiCpGUAhraQYn31+GeYG/aN8MVJtFrphokqUJGaAeeUyBpV9wxslDlxgWSoWHWCMiEhgVIE3O9IJAkEbTVBwiM14BgPE1wtHOUh8uXYankOVXiSqROrjcuGI4Vg3V2CC0QARLXEiEQOfGIY96GEdCd4qTiey2CLOLd12CtEh1YQXABn0YtG2kdY84PF37oIcoCUYM/jGQ90YBJlfdugiQQTancVLxN3vMS2fD5yHt+D7MglUzMHYkEzacPlIBz6DpXNFyvdmjSZSu03Bv0a8upKt34EwZyPcQzyMgAyOTV4/wBnvs1YXE8aMwBD6QWDawdso+Yr72owypdtqqsoFlAVZQDpbK5zBglok7a014dibYtt3j3VYWhlgmGhAye+NVGa6CoicwPSuiU2oxaJivUi3OyGLE/ZhspZWhxIIl/I/wBn4vQilfG+G3bMi5bZSCN4iZYDUA6yjfKr5i07wuc9xmLXwuYJzW2i5490MBlVjIJgaTSft1irpsEOqMGuH7REMZVC3VaZIgnE3BG+h508eacpV0FKEaKdhsO7yVRnA3hScpJiTl11npypnguM4i3GW9dSNCM5EciIPKN/WuvZJWJuBNWgbsZKmc2TQgvFokFgYyz1q6YZriElrPeMt1n1a0y/2ObupYglTKt624oy5WnppEd0pK/+f8lEvYx7pz3GLuYBJOu2g3OgA0HSlr3pkTMsdf5lA/GtGZbIHd37WUhlUgWYgKitdGZJM5bN4+W+0VQsFl762Gh0705t4cAxrOomBvrVwyqS44M3GnsxtwDtZcwtp7QUMjg6ZirDMAGhlGbUKPlTbiXb5r+E/Ru5RQRbl85ZvAwIJkCZyjflrQeCYK4HyeGEGU97AByXc/8AFqiCPOKk4rsdZCMbdy6YAYgZWg5C5DECBouXQxPrFc6nilK3Hc00SrZlOvGcsH9rXX9lhTngTSbLa+8s7dT5V87RdnThroQkOpNxQdpNsupnXmuVv5wOVe+AeIWDzOT7/wChrtbTg2jKCqS9zSbJKmRyIPyNdUDt4Q0COemgEHbz5etczofz1ofaJ0+G1eK4ntnoBZJYk+Ufw865tcE6ADkdeUgD0r60/n4V5jUfnoART0jHPZIfb/yH/LVyqndkP7Y/wH71q4124/KjzO0/qBRRRWhzhRRRQBUvaos8Lvjztf4qViOL4aEWwbYdjdsLdYQTqWZSAAJjwjQ1uPtPSeGXx/7f+IlYZheKXQAM590CGAaFBJygHWASfnWsNXKKi0uT7jMEbbFTrESQDGozAAkdKSOhzzPNdPg/z5VYMXxV3V1bJB10QAg6ba7eXmetJ3uQx/iURG3vaf8Aet4qVbhtex7t8OuIit4SrAlShDbRKmJysAVMdDXRNwNNfwiCR8+u1S+GcWslbYUXLYVSpgqynPHesRlDZmTmTpCxEU5vY7DsAM+yxLIdPdJG22ZVI6x+9WSnO90W4xZUMagkTpCsR00B6cq8WV8REg6n13IkxynSmHGiDdJUqfA8lVhTCDWNeXLyqTh7atYyyjOtwuAQAwCm6XRYEloQEySDnERVTnwSkiGnL8/nWvGL93mNCPpy86sSdnrY5ukAtO40nPmMEQCEGh0zE66Uk45hGt5gJhQPeG8oDB0ECTTjlTdC00K7r+JZk+8PL9U8uQ2qTa6axA3n8flU3s9whMTiUtOxA10BALjKpASecwTA2Br7huHMwPiUGYKsCMo8IDEgTEknUbAml3sdTTKlC0cSOe/3ddqXhPADqIdvhou0a+VO8Vwi6gMrtn67ISDIjnlkdZFKLeHLLlA1Z2AjnOT4bRpO5q7Ti2jKmuhJscRuwV7x4gaEyI2iDTix2nxOsuGBIY5lXVhlIY9W8KidyFANIv0d7TZbim2wGqtoQDrInlrvXZD9KnTGQ97DjHEXv3ULxIQopGnhUPlmSZyq2UeQAqZwztOVRUKOMq5TkY6gDICJAhhlBkH4QaT4pRnHkG1nbw1ysASZ5tHwzNzqZYoyotSfQug45hrgXPbZSq3hmyKTmuG4wcENMqpAyxuSelQ+2ePwt23GHzKwuKSChVT4IaBsIZUaDrLk86UWhpz16z05/wCtRcePDO8H6zM+tTHs8b1EPIyZ2Xv2gzi4+QyjJ4iuviDar+4efWrhgzIui25JFp2SGS4zk91b7rKdTMlckwYzAwazcnxc4DMIJ315jpUzDpHLz0HOIkVE8OpuVla2qo0r/wAPvvbKq1pwsADKcpVsOVDI3eZt7ptD90DpFZrhVDXEAAh7nLMIBEgDc6DrrtUtcQy7OQBqIYwI6a6aCOVKO/K5dYYEkMCZBymCI13j5b1UcbjF7i1W7NBweNe6qeBGBABYuBlAtO8OGAGqXEZpIBKNHlMulWu5WsMCFsBgEH2mVZcMVYKEdVuNuCMvPMaomD43fy5M+ZSuQyq7ZQpBIE+7oNdKdp2uvnPnW22eM0pBnIUmVM5gjFNdI865/wD55VsU8qs+cWsqty0qmR3bFgQwMwys5zAalQviG8eVdez3uYf0t/hUTjHGzir9t3RVZVZRBMEDOy6MdwGAnyqfwIAJY5gBefQwDtr/AKV0Ri446ZKrUqNDbSfjy9a+nf8A09a+XI1+M/WhjE/H7zXl0eyfGP5/JryPz8xXpvz9aJ/Py01ppAxz2RH25/8AbP3rVwqodkh9s38B+9at9dcPKeZ2h+MKKKKswCiiigCs+0dZ4dfHXJ/iJWDBADEQR13npHrW/wDbwf7jd/8Aj/xErHb2ORGe1iLdyRdu+Ifs96x0RxlPhIHKY9K0hJrhFJbCNl0Py0+7y50rxKQxjqpJ+LeemvOrLgbuGa5F9R3ZI8SAhgJGi5WAEiNQN9tqT8WsBLrgaAPljyGePiK3jO7VUFUQMBYI3nn+Py15UxS1tEa8/pXTBcLzg5MxjIpHg1LAEQJDEQY5nSu/6A2bJmTNoCpzK2wMQV6N1pLIhyhvsJsWCGPIZH+Hh019STXFB9q/WTz5Zgem2tMOL4O5bd0cFWCmQSDBInWNxt9a52MI+rhTlYkzA6wTprG1XJiq1wSsPiXXVXcSBoGPWdvzNc+JYy44OZy06GTM89QPNRy5CvY+P1/I1rziBPx6E9D50o1yTxsLLmLe1eDW2dGDEArow8CiBuIjSnFjitzKQcpj1nUpOo30QLJ6eZpVjbcuZ5tp/wBK7a8ql4dABoN+fypaU+SpbcDHGcUa4ACo58zBk+E7GCvXy86UnFqtwXApQC6z5UjwqMhhc2mh66fOpbLofT40pvr4H0OzmJHNUNLRHS0TFuyy4DiNhna4O72UsjoVDZVdSbck5ZY6rECOQNTP0OyUUAWiYAzErLwGJYsrabidIEAQaqWDDCJ+7lP3eVTkQDYbVn3O2zo01U9zxxbCsl7NlChwzBQ2YDQwgIgEgetTrXCrAs27mZlAA7257xzuHKhRqAqFSrCJBMzSbFJ4tv1SOfl864YY+Mgk+8dOW/8AQ6wKuUW634EpKuCytwA6ZbgPhzQRB/XgRJ3hd497ypZxjh5UGWUwwGm5IcroJn97XkZ12qZb4pdBU5g2UEDMNgykNERpJMD41A4jcLNmMSSNtBvy+HWlBSvcltdEccBw9bzZe8VCWOUMGhjJZtQDAy/rGB6V3TCMJ8JkRoJ2gQfTbWoDYnKSBu+dZ55S3iA9V0+dWThfFraoufvM4ETqQDmaY8QJB8Bjb3qlqSdodLqK7tojdWHqpEiBOh309aTXFk/9RHnvtHnyq44vidsIxtNBUDwkE5iptwNdBGVjqZMeZqs2b4W4HJKgGTkjwgNJyzpykT0FUpNp7CSVn3DIR4SIYTIOhB81jQzUy1y/PIx9KeYp7eIvd4Mjp3JLIHMjxPcLEggsIymNwGyjUCul3hFtv7NZzaICzSzGACFg7lHgGI8MaVHe7JsHj3tMQWT9ovlm+incVYeA62rOusJy9NvjNJmw+XEK0MF+1jMBIEbGNAwkT6U+4KsJZHTL+FW2nFtegkqmi/XF1PqefrXxh+fia+3DqfX8WrwR6fnWvLPaAr+fia+GQT6fnlXo/n618/P300gHfZIfbN/Af7wq31VuyCeO4egH1J/pVprphweXn87CiiiqMQooooASdtLebA3x+7PyIPx2rCsfxJrzTeHeEEeIMQSNJEagz0j61v8A2iB/Rb0CT3bQOum1ZNibeGvhXNu3ndSwS3AK92BKPB0eQCQdxoOtUsmjlFxVoQcQ4/3ysHUT1FtZ3QxIcT7m8czpqar3GcQHuuwkTclR6lt4Hn9Kt+K4DYUN3jMhM92STlBGYFLhKwWGWNCZKtE1TeLW8lwgMGVWUAqDDDSY00XU79POtMcsb4G+eg2FtGRGskm7lGcSBqBGknflp0+c+3w0BQ64nLcgaEOG92DlbYxHWo1vsxdK5kCuJkDMM26rBAJCEs6/s14Xhl8EqqXCYB8EscsiG8EwI5+VFxeyYb8iviTsxLPJZlkmI1I3iB91MMI1y3bS8qKygMhzxAJYXI9YWJHWlXFLhIJJY6btroPXxHSPKuuCxV22AASFPIqCuqnYHyM6cjVzSaSQ48McXuIXHK3EtsniMhC7KxDAgQ0xCmI13r5xjGI6KFtC2yFs5yiWJURt0HKBvXzB8duWgAnhCktCMRrvs2Zdxy/Go3EMb3hLFTJiTI2UBVACqsAKByjSlpaasTkmQboKliFUmTEiQdBp6SPpTdreGKsyOCQNFIdWYBoMycsxrEawelL7GLFu6GZM4lhBmJgAHrpPodql4E4cXC7QyRItkOpBgAajNqN9DOkczSlzYr2JnDOF2r6ki4UKgkBmVs0CVUQB70RJ003qqONFI2Gb4AjarTiEs6NaOVgxLBrilcsMDqxGs5YEaVVDAKZh1B36Afd67UQfIKVsZWOHuAwlWyyDlbmDBjNHMGu5wtzmjif3SR56rPSpmLOIwjMguKUd3gCCCGYvBHPUjTealHAYuw73jYIBLMY92feA8PKRmj9nSlrkU0rK1fUzzEDaPwOtRsNbAZtt2+G23X1pxx7GG5iDcIguqtCzzEwJG2wrzgsVbWBdByEHKQgIkO2f3usrOo8pq5SaRKS9TwlvSD+fz+FR74kiI1In4bU6xJw4dO7h1PvN40ZfEQBEkbQZg1w4xg7Kd2bTm4Nc2oIDA+6DAnlrHOmprZURp6oreKtyU1/b1jnO0VOsIQCB8frt1o/RwSJLfre7HMiNCYiml3g1xFLNEDQsUfSN5KhhGo1n9YUXpHT5YuvDwn4nlpv08qVXQdeQKvp1idT+edWS9wq6bbOBmRQZZTIjTWWAG5+tIGWG25PyPn/3prxWKGx4wJEg9OZ020G33+XOnNu8+wdtAP1j/L8gT01qHYw7poUK6kaqw58yRHn8alKZnby8/XX76fhaE1JHWyxN0BmYwrxJ5FRpt5DWrFwkaWfLJ91IMAniHowmPIc/6TVi4UsmyP4AOfMAVMktOw4eZWXW6fF8fxr4w/Pwr7mnpv5da8mvKZ7R9J/Pz/rQx/H8a8n+vnXpBJMef4/jTtCLH2P9676J97VZ6q/Y33rvov3tVorojweXm87CiiiqMgooooAh8XR2s3Bb98o2X1jTesj4vj4P++4ETsWgLyiQSp19GraK4XsIrCCJHQ7fWk4xfI02uDEWxPDXEH9IUCSFLOQDqTEXH5k8hVZ45h8OxHcZ/eAM5ttORTyr9AYrsph3961bP8i/0qInYuwvuW0X0UD7qqL08N/ZWoy3geCeCcMbVybgfUlWka5MwldVEeIcwRB1qXffEW0ITD3bd3TxBrbBvEjEFmIbKcrDJEQANqsOO9kdrNmsu9o/9Q+ehA+NRLnYHiCe5ipHQs49N5rNwbldorUqM47TW8QwzXbRUKsSEyzrOpzbksT/ADGm/BeIZLa2r4VbYyZC6k22mMweNDooAiD6in2P7A8QvApeuqUIg65p84CgzNRl4BxHCNFtBfs8hGvTWGDj0kjyrXJvFIqLVBwzhmHuopUIdFhRlkSikIRMhyz855aCJpFxW1hSrGyShlcqZXgDMc2pA1mPkdTTm7xazm/3jAKG5mArf3Faf5qjXMXw9j/wtwTGztG8Ha/0qManF3T+1+ROW1N/wVuzZRjlY5ST4WgmJJJJCiTqB0py3ZZsyKjqcxKKG0IaM8OBOUZSmp1LNliVNQ7dqyGAvZreZiUfXwgMYBmQY0OvWrVw9LzHLaxFm/4g/jAktObU2nOkgfqaE6UZssovbYE1W5WsZ2fupbRxkdXEoFaTEqII5aso/wBKrBUm6oAglm02OgO4MTAH1rSOKcL4hOYd3a0IhLxA94xHeqNQuVQeiiqHi+HXkxKZ4zsXMh1MxMydvKtMOZzjdoaxPmiVbN21CvmUj9VxI25BwZGu4qQOL3OoO4O+xGwIO0H6mnlviq5R35KXoBfvE0VszMHtkg+GEQCBE3TEampmKu4S3ZXSzcMIGyFXK5lVARz0Nkk+d2fOoWXenEUoJ9SgcXxc6kAACIE7ARE9IqZheIL3Pcuo0zQ6wW8UGSCeoGxFRe04tT9iGyZdMw8UgyRodthI6edO+BcLs31J8YZQpYgHIBlIBJMiWcCNBW2SajFNomC22OuExWFFsI9tXfWbhzqee4CkRqNZpfju7mUK5S7FQDJAMRJgaiIp/wD7EsRmF1e7DBc7AgE5WYtMmbcKdTrMjQiknEeEvZ1aCuYAOD73vHTf/ltRCcG/CyGpvmiFg7SPcyOwCw+vQ6ZYjc5jsY2pngcBeLvZN3u0I1a47d0wJUjMRprprM6cqV2OHteOVVzMSPCJlpI2AGsaydhvpUhMNetCYdQoWTrAze6SRIk7CaJ1b3p/uOtuCXie8tW8neI1u5OiMpkgC5uNzqOmn1rLtDaHfMG9CTOh057U6u4q4AQWOxmYJidpImaQX28ag+e/80TWkY0nuhJ30LS+Oaw15Hszna6yvnKkBgMpUjRoAETI8W1fbOPt98QVHdknwuqFl2Bk5eR0neIpe3E2urlujPA0OaG0kAAwQR1ECnqdq2IyldIj+ztkwMoWGkGAVAjWYg1ioyS4Kk65Z54kbXeh7SlLb21ZQd4MiW38URrTLgx+0s/x25+aiPLSkRvqe7CkkW7aW5Ok5TvE6annTnhLfa2dv7W3/fSPxraqhTIi7mi4g/n/AKa+huv53ivP+nw0FeS2v5615Z7R2KgIpI3AMsR9BPI/96+Leg+eu8bSSdOQJg1xJ+76a6b10sWGdsqKWPQfH89KnSmJ/uWfsWulw+YH3n8as1J+zfDHs2yHiWMwDMacz1pxXVFUjysrTm2goooqjMKKKKACiiigAooooA+RRFfaKAPJtjpXg4VeldaKAIr8PQ7iolzs9aP6i+uUU1ooArHFew2HxCxdQPzHIg+REEaVWsX7HbRnu7jr5EBh8zB59a0yinY7Mmf2XYpAQmKIHl3i+Q91qXXvZRfMlrxNwSUMuQDGhJYlt+lbTFfCgot+oJ1wYjaw3FMLo9nvVH6wEg9Pcg7dV+JrgePWiIu8PQnqqxy1963W5nDr0rlcwKncT6/61noi3uitb9T84ceS1eVlsYU22IgFYJ3kj3RUvhhwrZ7VxrmHcgLcIkKYAnMIYTOuoWt8bglv9kD0ApVxLsHhbxzPaQt+1EN/1Az86qujb/v+w1GfJbe+pVcXYuAhwA6rmGcktLWbpJJJJBjQ0rxHYvEsAGvK66bvdPqQGSJq7Yv2P4c+69xegJVh9RNQT7HlBnvGP8ijnO81Ki4u4uvgeq/+szjh+EdijWyAVIMZysiQdD1O2pG/KrZhuLFLgN6zeVbbl7c2y/K2oVzanMMoZZOwCb6mmHFPZY5Ve5uG2yTB8Ws6wSpBHw+M1D/8G4tYjQXQu2iP8dYb5GjLFze1fN/2UpJIU8X7RWwq2mQXbaKMpMqfdUEEspJPh3GksdBzz9XK31g6DbbQamCRPLnFaliON8RAhsN1HuX/APLciq1i+C4y7dGIazlyLMEMJKkkQGLHWtMa0xoNSfqNMFwm1ilW6LQXPOUJ4S7ZwuRzMCTOoG2omK8DszZ7pXd7iMygxA1YrcZgBrADIoDayCOZqPw3iOEae+tPZcEHPakENrqcnOY3QnzNNMTbwjpkOOulCAArtICyGygNbBy5gDvyrnXeJ1ukEmmJsXww2rmQsGBDMCpBkd4yjUGNlU/zDnTHhtsm7Yj/AJto89hcQ/QA18fhWGRWe3iQ7QYQZNTInz2M86Ydm+HXLt63kUsV3gaA5eZ2Gsb136vA1ZjFeNNj5Rp+fKu2GwT3GhFLHy9RzIgbVZOG9jwNbxn91dvid/lFWLD4ZUXKihQOQFcCg3yd8+0peUrnDux+xvN/Kv4tz35VYsNhEtqFRQoHT8612orWMVHg455JT5CiiiqICiiigAooooAKKKKACiiigAooooAKKKKACiiigAooooAKKKKACiiigAooooAKIoooA+Fa8NZB5UUUAeHwSnlUd+D2zyHyoooAgYvsZhbpm5aRj1KifnvSq77KsEdldf4XP4zRRQB5wnsnwSNmm6w/ZZ9D6wJirbg8BbtIEtoqKNgoAH0r7RTbb5A70UUUgCiiigAooooAKKKKA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6" name="AutoShape 2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1988" name="AutoShape 4" descr="data:image/jpeg;base64,/9j/4AAQSkZJRgABAQAAAQABAAD/2wCEAAkGBxMTEhITExMVFRUVFRAQFBIUDw8UEBQQFBQWFhQRFBUYHCggGBolGxQUITEhJSkrLi4uFx8zODMsNygtLisBCgoKDg0OGhAQGiwkHCQsLywsLC8sLCwsLCwsLCwsLiwsLCwsLCwsLCwsLCwsLCwsLCwsLCwsLCwsLCwsLCwsLP/AABEIANAAzAMBEQACEQEDEQH/xAAcAAACAwEBAQEAAAAAAAAAAAADBAIFBgEABwj/xAA4EAACAQIFAgQEBAUDBQAAAAABAgADEQQFEiExQVEiMmFxBhNSgUKRobEVI2Jy8EPB0RQzsuHx/8QAGQEAAwEBAQAAAAAAAAAAAAAAAAECAwQF/8QALREAAgIBAwIDCQEBAQEAAAAAAAECESEDEjFBUWFxgQQTIjKRobHB8NHhkmL/2gAMAwEAAhEDEQA/ALFsLttPMPTTGKWwtKsQRad5lJjQ3h8PIbGXuFp2EmhDiCUiGSM0TJF8RUtKGJq95i0NB6cuIMkWjYHVaSMg0skkIhg2lIQMmWIPSktiHaaSQEsa0aKFRNESzny4AeanFYwWmTICb0pAzq0o0ImKcYGfw5gaEqiQYIbw1KZsLLPD4e0gVjyCOh2MUxAhnXEtCKvE7mUUQRZDBBQ1oIZ1nloRNTHtFZ7RAR60KHZwiNITZJKUokYpUJLCwlV7CSykhGqbwsYMLLTEwgSDEccSbGL6YWMMsliCBYrA7ogMw2ErESpYNaLHDm8jcKi8wFKJkss9G0aRNkIigyNKSJoFiK8pIBZVvG0BMU7TKhg6hAjAr8RjVHWWmOhN84A6y7DaMUM8Xqf1kWLaHOaqeD+sdhtIfxUXlWLaWeCxitDcS4stlItJsgQxBvA1QoYhnlaMQcGDYETICgLxoDyQYDVO0kAoAjA+f1qdjtHI1Q5gzxMymafACwgZMflEAmECiLPaNAxKs95ohEqNW0YiWIxqgczGTLSMvmucb2EmzRRKRqlWofDKBnKuV1QpZmsACZMp00urCK3OgWEyl3C+JgWUvbfiOUtrd8J16iuLVxZB8kxKEDUbWJJ6CdCimrRl73NMAxxC6Sdw19O25AG5t2kySjhlxkn5DuV/EDpYsNjwfaZMvaavDfFitteFsnYi0oZkrCUmJxom9S/EpEs7RgxDiSQIusKGLVRBAcRo2IJ8yQxnfmmIDGvuZbNEWmX0LSKBsvcOYmQx1DCxURqGMCvq1t5SGEwdEMbniEpUIlmKgKSJi9UqKMfUSpUYgSlkt0iywHw91beaKJm5l/hspVek1UDJyAZtk5qBAPKGDOvVlHQTXShpqW5/NWCJajS2rh8vwKCpSZdIY6GqmrWqX/06KbBB6x6nscYrC3RgvrJ9TTT1nLMPKPgi9wOY0nG+w0q41C3hLaQf0nFKOvopynny7lvTUsRyFzLIkrb3KnSUuOdJILD9Jt7P7RBrj0fcxe6L+Ezuc/C+lQQLsStNFXyqo7/uZsoqVqPqyoari1bpdv8ATMYrJ7NZD6K3V9PnqkdFHecs4yi6a/529TqTXUDhsyanzuNhf9pNDNRlebBgN5SZEomhw9QESrMmqGNUkZIVIAeJvHYiBWMALgyGMLTXaSMzeAo3mhTZc00sJIhmiZLAcR5FgAxNaUmOivfvNEI5TzDTtMNRlKIV8UX8Kjn8XaRp6W52wboawOXgTtjCjKUrLSnTAmqRk2EMYivzXGGml1GpiQqrfck8ASJw95Jae6rzfZIacY3KXCPKKdZdLgFtBVhtqGoWYD7x6ftO1446eNEamja3NCuIyTUaS3BpgqahtZ2VPInteb+9038b+Zcdr6kpuFpLnqsUVuCx7LVVAStMGo7B+Uo076mJ7s3E5fafZJN+8n9vsv8ATqjqJxq93j1LLK/iBaoUspQvbSrC19W4APXaY6kfadBe8l8Sb+l/4P3cNT5HdEsZkdN7lAFJAUm1wVHC+286tP2lTWVg59socP0KDE/DIbbSQlMWBI3qVDzUPoBsPf0kakc33+xvHURmcVgXw7XF7TBqjZOzQ5LmV5KkDiaFGuJdmZNYmwIs0EwoG9QiWIlSN5LAZAkjKjBUrCVY2MmJsRJGkjCtVsJFDEmqXlooWxGI2kymNRFMMpZhteKEHIc5JI1OCwgAnTCNHNKVjwmqIJAyhM9eJtLLEVIqU65BJINOoyIwOzMV3t/nSVpuSh8ST3K67LpY5KnUXxyV1TL6lBBpBLAONYJIJ1Bjccgva01npx1fhTx/nH/kUdWnulz/AH46JjeCx7BizNqRP5Srtrap+NvYHb7GcUoR05YVS6dq7+b5NL3Lw6v9DeIqUMQERtzWXUBwxpg8n0uJWl7RqwrHn2IehTcljoAxOBqV6lNmHy0omrYbFm1AKNPbYHeabYbXuluTaa9O4lJJ/CvOxrHYlcPSGlCeKaUx1Y8C8T3yTkueSo02tzBUc0VgA+xJYddJK8kHtvOZrV04uTysfc1UYy+Ri2a5ctQe4v8A+496eHhiVoxVbDtQf0vM5qjeDs0eWY24kxkEolk1cSyKI/Mggo5zNLJHKFOwiECqVd5IxNDGhk7wYzha0kBOriN4FUDqVIS4KQsjAnec3zOjSqRostwijcTsgmsHJN2y1UTYzOiUIRzTNBS0ADUzMFC3sT3P2kQbnqUnUUrbHtWxykSxFU1KbikbMCU8QNtXp/zL2qW1amLzS6pE7trdZZRVKzYdidLKFX5dNNiGVCGqVexc3Nh6GaS05zt8t5bX2j5dWwjtwv5t9fJD9DNG+dSDXCgGmSo8DVnGrSeo0qL/AHmLVLfyuFfNLmX1wVhqlh8/5/dh7EZZRrC62Bs660t+PzX7zaOvuTTyvH7Ge1weMCNXDuGNQDUpYKDT3qCii+Gkva52PvIqOonsfmnxf/OxSe3lUwmV165sCFKqLMdf+pcllv1A2F/eYvQqVp14VzfYuUl29RnB1VqixbWVIYsAV3N7FfSGnNwnJRTp2E48S4oVfCa21q+oIaihGHh19AO4BE0k9OTcJKqrIrnGPfAkEq0ylzdnuCX2UHksd+BwBtHq+zRmpSXK+vgjSGqm9qziyszepcFXG4GokWsAfLf1Pacs9Bxpxbd919X5IuEoy8Hj6voVOAxGltN5zvGTdZRo6VS4msHZDQWm0sljmHWFkDNWrYQEIPWuYACpNJjItoJNLJFMVUhQ0ApSWUQxBmM5FxGMrwdzcjaPSxwTqvoaikthadaOYnKJPEw5Az2aZZVZmdCrkjQl9jTU+YjuZWnpwUVBv4buX/1XGRynlSrjhePdiCvUp1CwWoUwwVAh2DKRZqxv27S9sknrNLdNu32XSKJTutO/Pu3/AIi1w3xNRcHV4AFFS7WPgJsGPbc9ZL95BPcq6Y8fyGyMsLIavlNOoh+WbXVgoBvT8Zuxt0JtY79ZS1Izy1d9fILlF/35E62ErISqFl16QhTdFqnYu/WyqBYesiWjGTtpP7V4pfvoUp9CzrY2nhRSp2OnSxve5Om1zbqxLTPUbivhWAjDf1G301EZQbXuDbYgjn795UdRWt30YnBx4FP+kalSZKPmYklz+HVy4HoOBLxe5/fr2sSkqzwhFWZAFQimOE1jxJRXzv8A3MZEtNx5vt3tvNs2Tv8Af6RY0cwpEb2AGnd7ctex9DtM4OUFSus5Jlp7mmK4/JUcl1JuTq0ndGfoTNlrw1o1JX08UZJT07UX9TD4/LqlF7ne+5YAm7epmOvCLzHjt2OnS1F8pb5dUuBOWDN5Fiim82MixpGwkiAYiteNCF9MYwVNpkjRom9faaRZDQjWqXmiEQDQoZ1t7Tk1OTWJoMsp7CbaSMJvJazpMTsBEGMG6yBU4nOAr6VXWL6SwNiG6Io/EZWmpydPF8LrXfyCSSRauoKkNuCLEHix5BlNpMiPgVdTJELUxqOhCGNNvEr2HhW/0jtxLUqlvrPT/fMMpV3KjMUq4U1FofM0MQ6AACmKjEqKSWBsLm5vM5Qc3fXz/PY1jLuOUPiA/M8bJ8pLUWdTd6mJsLqi9gbiZ8Ln0G42W1XDUsQoYjUCAAeG0hr6fTcbzSOpijOmmJ4zCVFJdACdXh0nxbjSqn6VXk94nGMr/HkWn0YvTxj/ADVpajV+Xdi4sgJGxB76eT7zOWntW1de/fn7lpp22XKVKdYG1jtpJtvY9QZpp6rTr+8TKUKyBrZd189gdKPxrP4ieu0tbHXTPTqKUnTx/dRCiKqMVsQ7Gyhh4bDdnO5sOgEjWhnfLKXbny4NFO0kvX+8RDOajG6OBcW8pve/pzOfU05Qim3z0NNNxllYK3KmsSpnMuTd5RpKS7CbIwZDFVLQGhGk2+8ZVDYaMihVxaRRrZX16u8tITPKJaIJMdpVAidA+KcU+TVcGowI2E6dI55js3Mzl4CFsRjKakBmFzvbk2726CJO+B0wNRKTFDcatzTIIvvyRKWG69f7oS6oBnOEqOoVDsO5F9QtYnoR3ETVyb/vEadIq8Liq1PQouT410MLJq4p01vuxvck9BKeXj79+vokBaYHNwx0uuk/zPGGBpEU7BmDc2ubbjpBPsFHquVUKuh0AGlnYMgXzNs9wQQbyt7FlDOIp6aYSn4B4UuB5F6n3teT0GuStpYkFw9K1iHSnckhKa71K7j8VzYC8mSul2wvPq/QpcZG8P8ALrBWZdDkELey1dN9zp9e28am/llld+/kDVZQethGSlopGxJ3awLAE7kCVFRTb61jz6EuVtIr1xNRH0Fz4SNSgXZ2byoLm+3e8ylpVHHMuvZLl+bNFK7x4FzQrGop2anyOmrbqIQlWKtGckllMSzLCKqswBJO7Hl2MJR3PI1LaZDLw2u5Fr7gek49WlLB2R+U1NM+GXEyZXYqpc2ljRBBEMnpgBHFt2joSKsoZpECaS0iWddTHQInhfNPP1PmN+hrcDwJ06XByzJ4vFCmCTNN1vauRKN5FqGO1WFtzvbsO5ms4Xx9TO6y/QVr5bruQ2xPiAA8VuFJ7TNbopNenZeJblYpXoPT30ks3memLsFHlpUxwo9Y4ySdR48er7t9kFJ/rwQzQzRy607AkgsxvYKAbMBf6R1PMtU22+F1/vsS1XqM4JvmozOLqxPywRv8vjV6Xiae2nyHUVxWQoR4OhpeBifl6adyKe24W5v7iMdiVSi9AuzM+kOrBgToCHdz/W7N4RfgCAxrC5wyXWsV1eGxp9WsWZDfa6i28XiJxLR8PTqqT9ar412cqNwL9pSd5E8Mr62VVbkq5Yari53BO2ok9AOg5iaXT6eXT1KUujOCuy3VWNXQQia9iavW9reECLalhvFXJeHh4tj56V/nUsgfmXp1FvYKTb6z0BH+bxRlJKLfLvHgS6zJdHgYwLoQdDarG3Pl/piaUJ7eHXAO2k2czBfDBiRkCn8ycWosnZH5SzNXwyomYtp6yxkAYxkw0AF6jXMsRArBAQVZsiWTdtoMQKk/iE8/VwzoXBqsFU8Ilxl8ODnks5E8dQdjfm3C9Pcmbafw4XXl9gdNZ4K+thqh8Nz4t3ZRvb6F/wCZvDUi3fRcL9shp14v7IY/irIRTFPgX5uFXt6sZcZrUyR7txVIbpZyhbQbhhp1DoCeFPaCipLAna5DYnCq4IB06ra9OnUyfST2MhQp01ix7uo0vQD029Oghd8gid4AdtABRsspk30gc3AACtqN2DC3cCKh2IZ5l9V2RqZA02UDggFgWIYeUWUCVJ1Cku/4wOFbskKWNIqqzMGRdSAk2Y9WqWA4BsBeKae3b2pvz6JeXLBcef8Afct7pW6bqfxLZlb2MbazHn9k04uz2JoMtMiiBqPVj35PvK0tqlul/f8ACX8VLhfojgXSmhBDLosCWW2o9x3mMIylqXPMpfZFzlaVccJHK2YqdQIZSN/FYC3+dI50uOASwZys132nLqcnTDgZQbQiDCMu0ZIuyx2UcCwABQWW2IKyQTAERNoiZGoNoyBQNYicPtCOmDNPlVa6iLSkjHUWR6pWubD7nsJ1wgpK2YvB2jVU7L+feXPTJshUwY54PftMtmNqL39xVspprSZFW97sRc3Zj1Y8xzlKO1x6cBF23fUpMPl+IV2fwgqpNzcU2qttuOdKqNhNY66UXj+7ilpr++xzLc6qO4diGV3NGlSHh8K/9yux7f7TW1WcXklxfTkvMBnVKqFZWsH1FNW2oK2ksPS8T030FdclmJmOzoMAJBYCA4jBI5uVGq1gwADDe/PvAadC2IwTKFCaiC16ni/mMLc39+YRe1OV5pJeAfM88Z+org8yIOkElVBJDgBwo7kHm/pFO48c/wBwPDW4taVdKoKlT01IwsRfiNT2SpPInF8lRnGDCLqU8X8LXYXPW8mVMqL7lFh+f85nFds6uEWqLNEQyTGAkecQGRVIAK0pchIOwkooA6ToiJgnlkCVRZz60bRpBljlGI6XnnZWDWa6lwuGuLbkdr+b39J36Wq3g5pIfw2H0Aknf8gB2E3nqKKMat4KirjmqHUPILhBwCB5qrHoo6d44yUV8XPL/XqW45rsTw+NfwkjzHTTU7Myjl2+kdfaXcXgjYwlPMkawve/bggmwP33g9K0Lc0wGPyqjXFv6WQFDayt5gCO9pi4Tg/hZa1E8PIni8iISsRZn0JTogqLUkTgKP1+0N7T3P7fsrDwWWS4d6atqZjfTp1c7Ddj7k/pNN8p8kSSR18waylQBrYhAR+BfPUbsLRtqm1mvu+yEo8X6j+Fxav5TzuL8lfq9o2q/uokNqZAE9EAA4rBo/mHseGH3hzyEZNPAucK1NW03ckk3NtW/wC8Sjc05cIb+KKgsLqZvH13QlNRZRbzbkene0x1tTet6xZ0aaWQeCS+8wgrNJMsSJtRkeC3kDOmlALI6YDFqSTSZKD2ma5LBVVnRBksVNOaksBXpyJKxp0MUctKkHXY9Rp2nDOFM1U7VFphseVNiLm9hbrNNKUboznB1Y9XvU8BO3Ln07TT5nfRGa+EI1JAALbbADuekPdtu2JSoFicOHuDvtpPt9EnKKTKvGZQeht7bbHzW+wAHYTSOtJMbUXyNUl/6ei7tuRdyo9B4aa/tN1Lc1uMnG3SFEzdlOlhqYsi2HGsqWcD0Uad+5mjUJK+EJRfQutd1udrj9+kyrsLjkSxWXFvK1rhKfe1MHxBfcSN0oVji68+5oqfPr+hNR8t2bQVZtSgqb2pp5VA+8qNYV4jSS7vqxNNr8lpgs0J2ZT0GobjVbcR3F1XJDi+ehaU6oNrHnce0GhIJeIEL4h7CZylRpFGVzNgzTklKzpgqR7CpaaQQpMcvLZmcUyWUFDxCJG0QCQW02khIkGkUaEHeUhNAka7BRyTNkzNl5SwlIEHTe3W5vfvM3MliGaqE1bjTyCZlKSZpBMzeHzpXqkqeAAL9+pnK248dTrUbWTQYOubAX/qJ9e59u06NP2iNUc89JDYZh4gLsfBSUnZR1Y/uZ1blLBi4BsI1/COAbavqP4n/OU6IaJ4nFKrW7AMfQE2X84LTvLE2cLBgb9D+okzg3SHGRClglD67bgFR6Bjc/naZxg26f8AMtzwDzWizqir1qIT/aNz+02957v8ExipPJX0MxZS1/KGcept1+5mylGVLqS9OVWXGFxSvYMLN1HraYz0oyVrgNzjhkqmB8I0G1mLfnM1cdz6uir3P0oWw1P5Zbm6+FfW/X9Y1JzlT45B8Uuo/hXC8nn/AMop6jbvoCj2Fsxq7bTi1dXJvCBQqlzL00XJ0N6LTdGTZ5YmMIoksCZWIABYiIZGoZ1NEIAx/wDkijQXxDECCQGWzT4jNEhlPiBm8I2jOTLfKfjygwBYlWPNPrf0Pb1nNrabiEakDzPNDXJNtIta17/rOTLOpR2lHhsIQxI57zWULQKRo8BmJWwb7mYbBSVmkwuLVt77kW9h2E1huMWWtEgLcf56Tp30jLkqsRhzfVyb/Mb+qrxTT2XmVHWrBW1MXpqR4STpXYt1NvFVf78Tf3iZL0qyMU8U1kJ2NS7W+lOTf2W35x/D0/mRtaHsBV1rqOw6f2iRNJyrsPKQMYVag4/ED+W8wlGUXjktS6sVxeFYOXHU2+1/9pcdRR+HsLbaLTKybNc8MfyPSVKe5+hDjtSonWdNQ33mWpaVoIMUq1BckH1nBr6krpHVpxQliKurYcTHTi5PJs3QCgs9OEaRzSdjJMogiRJZSZ4GIYRXtJAgxEkBKviADadZNHkrqN77x0OylzjHbHewHXpHQWfKM4zQOxC7i/Pr6TohB0YTlYrl1BnYEdOsNRpKggneD6HlNFyADOFxjZ2JujU4fCKFk0IUxtCLZYbhEYpkPNpO1ou1LBe4T4gGw7WHuY4tPkzlDsXOEzJanB2Fzf1G143GjOmss5UrIxVAfNuf7Bz+cai0m+obshcXQ1a/VRTHoCfFKjPa/L8jWeQmJqBUCjk7fababpbmQ1ukSqVxSpj1Kj7kw0vidsmazSOpmaEAk8yZ6XIk2qBHMFW9jzvOe6ZolZRYvEMWJB63Eieq3hG0YJIDTdu5kbdzyXdDtEHrNoxSM5SDgzQmgq+sCSZksZ60lgQbiSyhUuZJRiM0+JlVtjv7z0oabMJTSKyv8Uqguxueig7mX7sl6ioyOd/ENXEbMdKdEB2+/eax06MZajlgSwWFZzYRylSCMW2fRPh7ItIG087U1LO2EKNfQwoUTNOzSgVXF2mu0hsbw3iG8EiGCxmWgjaXtIUqKLE4BlO0zlpWbR1Dy4ioq6eBsPt2mag4uym0+QtHNGVtRBuSCbfSvCx3K8g4posaOfttftc+5PELiyPdhRntzdvf2im9w6olic312HY3+8mUnVIcUlkSFYnSo4HT1kqUs5yV1sdweDduT6wbbFgsTgLRbRbidOgBKQNnTtLRJ1TAQYGAiF4mMkz2ktjSAmpIZSRAiIZ+dqmJJN77z3qPLbAFoxFjlOVtVb0mc50aQhZ9IyT4aCgThnqNs64RSNZgsJpHE55GyOZgbCVAZQK92M6ehky2wtS0kRa0q15aM2dqYYNKCxetlQk0VuEXyeJxDcR/g8hxK3BsPkt+Zm4j3lgMjAkUPecTK7GFD3FrRohRAlkHqX2iJOVKW20RVijKY0OzwWUDJ6SICOqYmBJgDM2wFyLGSWTtAZ+aJ755Jd5JkT1GBINpEpG0YH1H4fyEKBt+k55uzZKjVUsMFE5ZGiZJlAmTNEU2aVr7SoFlOq7zpRkx3DvExFjQeCJZY0Xl2S0MgwsRMAGTYEXpRDPUzaTIBpK8yZSJbcxFCuJrdIDAUhveJgMfMkiPMoMYAHS0oZJGvAQOrTkNlIErzNjoLyIAgJvEUfHPh/4XLtdheevLVOOOkfScqyUIOJnus0ovKdMKNomxUHp7zCRSE8fWtMzVFDXuTKiUJs9pvEzYxh3gxDtGrEIdp1O0LChqlX7wsVDVKpJsVDIjQjxURMCK0t5mykGfYRFFPXfeMoawzxMTJskkRAsREhkg95QiLU7cRMZEN3mbGcZIhgTUtEUe1RWOhXJ8vVRxO2zEtGA6SkyQZ3jsArHSJnIEU2Le5kGyK6sY4jEKymbx4IkFwwgyRreIkapVYMYyjxDGKT2kMCzoVL8wshoOFjsQUC0hlIQxtfpEWitvKGHptaSxB0r94qCg+xiECKWgFkWryWykcYXkDIBrQGgdQXiGLPVANpJdDYuJ3M5ke1wRQekIxMBjMREyStqzI2RXVtpcQBFhNkiGeWMkapSACCnACSkwGOU95DKGVqWkCofwdW8LJaGa9TaAiorbmMtEdEYyN4gCIIgCpUtJExjXcSbFQlWTeSaI9TqQBkqh2iBClWrpETLRnsRiiWJEpIs1q1BOo5ETWnKQ7B4qrpEtImyqq1iYmgsA1aYtFpi9ZpURibrNiWSRyOYCGaFYTNgPI14hhbRWMKhkjGKYvJYFjRsBJJYHFV7ykCQqGjKOsYCOKsBk9MQHtMkCJcyWOjyVLyRknEAFHqkQKSKjM8VfwiKKLWCOHwl1E2SJcj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" name="9 Imagen" descr="ejempl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13" y="3286125"/>
            <a:ext cx="1571629" cy="157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1 LEX.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2166910" y="2071678"/>
          <a:ext cx="8072494" cy="4293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166911" y="321468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66911" y="2714620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166911" y="371475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166911" y="4214818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166911" y="478632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166911" y="535782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98459"/>
              </p:ext>
            </p:extLst>
          </p:nvPr>
        </p:nvGraphicFramePr>
        <p:xfrm>
          <a:off x="2166911" y="585789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6310314" y="2643182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310314" y="3214686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6310314" y="3714752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6310314" y="4214818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21 Rectángulo"/>
          <p:cNvSpPr/>
          <p:nvPr/>
        </p:nvSpPr>
        <p:spPr>
          <a:xfrm>
            <a:off x="8024827" y="592933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  <p:graphicFrame>
        <p:nvGraphicFramePr>
          <p:cNvPr id="36867" name="6 Marcador de contenido"/>
          <p:cNvGraphicFramePr>
            <a:graphicFrameLocks noChangeAspect="1"/>
          </p:cNvGraphicFramePr>
          <p:nvPr/>
        </p:nvGraphicFramePr>
        <p:xfrm>
          <a:off x="6596064" y="214313"/>
          <a:ext cx="271303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cuación" r:id="rId4" imgW="1384200" imgH="914400" progId="Equation.3">
                  <p:embed/>
                </p:oleObj>
              </mc:Choice>
              <mc:Fallback>
                <p:oleObj name="Ecuación" r:id="rId4" imgW="1384200" imgH="914400" progId="Equation.3">
                  <p:embed/>
                  <p:pic>
                    <p:nvPicPr>
                      <p:cNvPr id="0" name="6 Marcador de contenid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4" y="214313"/>
                        <a:ext cx="2713037" cy="16430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1 BR.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372228"/>
              </p:ext>
            </p:extLst>
          </p:nvPr>
        </p:nvGraphicFramePr>
        <p:xfrm>
          <a:off x="2166910" y="2071678"/>
          <a:ext cx="8072494" cy="4293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166911" y="321468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66911" y="2714620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78743"/>
              </p:ext>
            </p:extLst>
          </p:nvPr>
        </p:nvGraphicFramePr>
        <p:xfrm>
          <a:off x="2166911" y="371475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80525"/>
              </p:ext>
            </p:extLst>
          </p:nvPr>
        </p:nvGraphicFramePr>
        <p:xfrm>
          <a:off x="2166911" y="4214818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2499"/>
              </p:ext>
            </p:extLst>
          </p:nvPr>
        </p:nvGraphicFramePr>
        <p:xfrm>
          <a:off x="2166911" y="478632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19514"/>
              </p:ext>
            </p:extLst>
          </p:nvPr>
        </p:nvGraphicFramePr>
        <p:xfrm>
          <a:off x="2166911" y="535782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2869"/>
              </p:ext>
            </p:extLst>
          </p:nvPr>
        </p:nvGraphicFramePr>
        <p:xfrm>
          <a:off x="2166911" y="585789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45762"/>
              </p:ext>
            </p:extLst>
          </p:nvPr>
        </p:nvGraphicFramePr>
        <p:xfrm>
          <a:off x="6310314" y="3214686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21 Rectángulo"/>
          <p:cNvSpPr/>
          <p:nvPr/>
        </p:nvSpPr>
        <p:spPr>
          <a:xfrm>
            <a:off x="8024827" y="592933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  <p:graphicFrame>
        <p:nvGraphicFramePr>
          <p:cNvPr id="36867" name="6 Marcador de contenido"/>
          <p:cNvGraphicFramePr>
            <a:graphicFrameLocks noChangeAspect="1"/>
          </p:cNvGraphicFramePr>
          <p:nvPr/>
        </p:nvGraphicFramePr>
        <p:xfrm>
          <a:off x="6596064" y="214313"/>
          <a:ext cx="271303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cuación" r:id="rId3" imgW="1384200" imgH="914400" progId="Equation.3">
                  <p:embed/>
                </p:oleObj>
              </mc:Choice>
              <mc:Fallback>
                <p:oleObj name="Ecuación" r:id="rId3" imgW="1384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4" y="214313"/>
                        <a:ext cx="2713037" cy="16430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7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952597" y="500042"/>
          <a:ext cx="8501121" cy="6217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478"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{}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i="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0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0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2238348" y="0"/>
            <a:ext cx="785818" cy="428604"/>
          </a:xfrm>
        </p:spPr>
        <p:txBody>
          <a:bodyPr/>
          <a:lstStyle/>
          <a:p>
            <a:r>
              <a:rPr lang="es-EC" sz="2400" dirty="0"/>
              <a:t>LEX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952597" y="428604"/>
          <a:ext cx="8429685" cy="61874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487"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{}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baseline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1" dirty="0">
                          <a:solidFill>
                            <a:schemeClr val="tx1"/>
                          </a:solidFill>
                        </a:rPr>
                        <a:t>NT / Pr.1.4</a:t>
                      </a:r>
                      <a:r>
                        <a:rPr lang="es-EC" b="1" baseline="0" dirty="0">
                          <a:solidFill>
                            <a:schemeClr val="tx1"/>
                          </a:solidFill>
                        </a:rPr>
                        <a:t> / F1</a:t>
                      </a:r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b="1" dirty="0">
                          <a:solidFill>
                            <a:schemeClr val="tx1"/>
                          </a:solidFill>
                        </a:rPr>
                        <a:t>NT / Pr.1.4</a:t>
                      </a:r>
                      <a:r>
                        <a:rPr lang="es-EC" b="1" baseline="0" dirty="0">
                          <a:solidFill>
                            <a:schemeClr val="tx1"/>
                          </a:solidFill>
                        </a:rPr>
                        <a:t> / F4</a:t>
                      </a:r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TT  / Pr.1.3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TT  / Pr.1.3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NT  / Pr.1.4</a:t>
                      </a:r>
                      <a:r>
                        <a:rPr lang="es-EC" sz="1800" b="1" baseline="0" dirty="0">
                          <a:solidFill>
                            <a:schemeClr val="tx1"/>
                          </a:solidFill>
                        </a:rPr>
                        <a:t> / F2</a:t>
                      </a: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TT  / Pr.1.3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NT  / Pr.1.4</a:t>
                      </a:r>
                      <a:r>
                        <a:rPr lang="es-EC" sz="1800" b="1" baseline="0" dirty="0">
                          <a:solidFill>
                            <a:schemeClr val="tx1"/>
                          </a:solidFill>
                        </a:rPr>
                        <a:t> / F2</a:t>
                      </a: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TNT  / Pr.1.3 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1"/>
                          </a:solidFill>
                        </a:rPr>
                        <a:t>TT  / Pr.1.3 </a:t>
                      </a:r>
                      <a:r>
                        <a:rPr lang="es-EC" sz="1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FIN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C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C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541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i="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C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38348" y="0"/>
            <a:ext cx="571504" cy="428604"/>
          </a:xfrm>
        </p:spPr>
        <p:txBody>
          <a:bodyPr/>
          <a:lstStyle/>
          <a:p>
            <a:r>
              <a:rPr lang="es-EC" sz="2400" dirty="0"/>
              <a:t>BT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952597" y="500042"/>
          <a:ext cx="8501121" cy="6217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478"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{}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i="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0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0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2238348" y="0"/>
            <a:ext cx="785818" cy="428604"/>
          </a:xfrm>
        </p:spPr>
        <p:txBody>
          <a:bodyPr/>
          <a:lstStyle/>
          <a:p>
            <a:r>
              <a:rPr lang="es-EC" sz="2400" dirty="0"/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val="374875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6 Marcador de contenido"/>
          <p:cNvGraphicFramePr>
            <a:graphicFrameLocks noChangeAspect="1"/>
          </p:cNvGraphicFramePr>
          <p:nvPr/>
        </p:nvGraphicFramePr>
        <p:xfrm>
          <a:off x="6596066" y="214291"/>
          <a:ext cx="2714644" cy="167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cuación" r:id="rId3" imgW="1358640" imgH="914400" progId="Equation.3">
                  <p:embed/>
                </p:oleObj>
              </mc:Choice>
              <mc:Fallback>
                <p:oleObj name="Ecuación" r:id="rId3" imgW="1358640" imgH="914400" progId="Equation.3">
                  <p:embed/>
                  <p:pic>
                    <p:nvPicPr>
                      <p:cNvPr id="0" name="6 Marcador de contenid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6" y="214291"/>
                        <a:ext cx="2714644" cy="1675191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 2.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2166910" y="2071678"/>
          <a:ext cx="8072494" cy="4293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32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32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endParaRPr lang="es-EC" sz="3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80"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166911" y="321468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66911" y="2643183"/>
          <a:ext cx="3932401" cy="6021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118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166911" y="371475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166911" y="4214818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166911" y="478632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166911" y="5357826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166911" y="5857892"/>
          <a:ext cx="3932401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5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6310314" y="2643182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4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4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6310314" y="3214686"/>
          <a:ext cx="3917504" cy="530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680">
                <a:tc>
                  <a:txBody>
                    <a:bodyPr/>
                    <a:lstStyle/>
                    <a:p>
                      <a:pPr algn="ctr"/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4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4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24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21 Rectángulo"/>
          <p:cNvSpPr/>
          <p:nvPr/>
        </p:nvSpPr>
        <p:spPr>
          <a:xfrm>
            <a:off x="8024827" y="592933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952597" y="500042"/>
          <a:ext cx="8501121" cy="6217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478"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Conj</a:t>
                      </a:r>
                      <a:endParaRPr lang="es-EC" sz="1600" i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i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600" i="1" baseline="-250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s-EC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{}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i="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20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20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20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20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0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20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20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baseline="-2500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b="1" dirty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255"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s-EC" sz="1800" b="1" i="0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s-EC" sz="1800" b="1" i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s-EC" sz="1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i="1" baseline="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="1" i="0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C" sz="1800" b="1" i="0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s-EC" sz="18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s-EC" sz="1800" baseline="-25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s-EC" sz="18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s-EC" sz="18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600" b="1" dirty="0"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2238348" y="0"/>
            <a:ext cx="1265364" cy="428604"/>
          </a:xfrm>
        </p:spPr>
        <p:txBody>
          <a:bodyPr/>
          <a:lstStyle/>
          <a:p>
            <a:r>
              <a:rPr lang="es-EC" sz="2400" dirty="0"/>
              <a:t>CT_EXT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Notaciones y Definiciones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81224" y="1357298"/>
            <a:ext cx="7772400" cy="45720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típico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s-EC" dirty="0"/>
              <a:t>todas sus columnas son típicas con respecto a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C" dirty="0">
                <a:cs typeface="Times New Roman" pitchFamily="18" charset="0"/>
              </a:rPr>
              <a:t>.</a:t>
            </a:r>
          </a:p>
          <a:p>
            <a:pPr algn="just"/>
            <a:endParaRPr lang="es-EC" dirty="0">
              <a:cs typeface="Times New Roman" pitchFamily="18" charset="0"/>
            </a:endParaRPr>
          </a:p>
          <a:p>
            <a:pPr algn="just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P r o p o s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ó 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típico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dirty="0"/>
              <a:t> </a:t>
            </a:r>
            <a:r>
              <a:rPr lang="es-EC" dirty="0"/>
              <a:t>si y solo si se puede obtener una matriz identidad 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/T</a:t>
            </a:r>
            <a:r>
              <a:rPr lang="es-EC" dirty="0"/>
              <a:t> , eliminando algunas filas.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cs typeface="Times New Roman" pitchFamily="18" charset="0"/>
              </a:rPr>
              <a:t>se </a:t>
            </a:r>
            <a:r>
              <a:rPr lang="en-US" dirty="0" err="1">
                <a:cs typeface="Times New Roman" pitchFamily="18" charset="0"/>
              </a:rPr>
              <a:t>denomina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testor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típico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</a:t>
            </a:r>
            <a:r>
              <a:rPr lang="en-US" dirty="0">
                <a:cs typeface="Times New Roman" pitchFamily="18" charset="0"/>
              </a:rPr>
              <a:t> a la </a:t>
            </a:r>
            <a:r>
              <a:rPr lang="en-US" dirty="0" err="1">
                <a:cs typeface="Times New Roman" pitchFamily="18" charset="0"/>
              </a:rPr>
              <a:t>vez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testor</a:t>
            </a:r>
            <a:r>
              <a:rPr lang="en-US" dirty="0">
                <a:cs typeface="Times New Roman" pitchFamily="18" charset="0"/>
              </a:rPr>
              <a:t> y </a:t>
            </a:r>
            <a:r>
              <a:rPr lang="en-US" dirty="0" err="1">
                <a:cs typeface="Times New Roman" pitchFamily="18" charset="0"/>
              </a:rPr>
              <a:t>conjunto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típico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.</a:t>
            </a:r>
          </a:p>
          <a:p>
            <a:pPr algn="just"/>
            <a:endParaRPr lang="es-EC" dirty="0">
              <a:cs typeface="Times New Roman" pitchFamily="18" charset="0"/>
            </a:endParaRPr>
          </a:p>
          <a:p>
            <a:pPr algn="just"/>
            <a:r>
              <a:rPr lang="es-EC" dirty="0">
                <a:cs typeface="Times New Roman" pitchFamily="18" charset="0"/>
              </a:rPr>
              <a:t>Por </a:t>
            </a:r>
            <a:r>
              <a:rPr lang="es-EC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*(</a:t>
            </a:r>
            <a:r>
              <a:rPr lang="es-EC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MB</a:t>
            </a:r>
            <a:r>
              <a:rPr lang="es-EC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s-EC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  <a:sym typeface="Symbol"/>
              </a:rPr>
              <a:t> </a:t>
            </a:r>
            <a:r>
              <a:rPr lang="es-EC" dirty="0">
                <a:cs typeface="Times New Roman" pitchFamily="18" charset="0"/>
                <a:sym typeface="Symbol"/>
              </a:rPr>
              <a:t>denotaremos al conjunto de todos los </a:t>
            </a:r>
            <a:r>
              <a:rPr lang="es-EC" dirty="0" err="1">
                <a:cs typeface="Times New Roman" pitchFamily="18" charset="0"/>
                <a:sym typeface="Symbol"/>
              </a:rPr>
              <a:t>testores</a:t>
            </a:r>
            <a:r>
              <a:rPr lang="es-EC" dirty="0">
                <a:cs typeface="Times New Roman" pitchFamily="18" charset="0"/>
                <a:sym typeface="Symbol"/>
              </a:rPr>
              <a:t> típicos de </a:t>
            </a:r>
            <a:r>
              <a:rPr lang="es-EC" i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es-EC" dirty="0">
                <a:cs typeface="Times New Roman" pitchFamily="18" charset="0"/>
              </a:rPr>
              <a:t>.</a:t>
            </a:r>
            <a:endParaRPr lang="es-EC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FD22-33CE-4BAD-965A-DA42B268041D}" type="slidenum">
              <a:rPr lang="es-EC" smtClean="0"/>
              <a:pPr/>
              <a:t>5</a:t>
            </a:fld>
            <a:endParaRPr lang="es-EC"/>
          </a:p>
        </p:txBody>
      </p:sp>
      <p:sp>
        <p:nvSpPr>
          <p:cNvPr id="5" name="4 Rectángulo"/>
          <p:cNvSpPr/>
          <p:nvPr/>
        </p:nvSpPr>
        <p:spPr>
          <a:xfrm>
            <a:off x="2738414" y="2357430"/>
            <a:ext cx="7572428" cy="1357322"/>
          </a:xfrm>
          <a:prstGeom prst="rect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 err="1">
                <a:solidFill>
                  <a:srgbClr val="FFCC66"/>
                </a:solidFill>
              </a:rPr>
              <a:t>Matriz</a:t>
            </a:r>
            <a:r>
              <a:rPr lang="en-US" dirty="0"/>
              <a:t> de </a:t>
            </a:r>
            <a:r>
              <a:rPr lang="en-US" dirty="0" err="1"/>
              <a:t>Diferencias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900042" y="1642630"/>
          <a:ext cx="3957620" cy="4206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x-none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486400" y="3402850"/>
            <a:ext cx="609600" cy="685800"/>
          </a:xfrm>
          <a:prstGeom prst="rightArrow">
            <a:avLst/>
          </a:prstGeom>
          <a:solidFill>
            <a:srgbClr val="FFC000">
              <a:alpha val="9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083310" y="1773958"/>
          <a:ext cx="3624580" cy="394358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33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x-none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3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" altLang="x-none" sz="2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</a:t>
                      </a:r>
                      <a:r>
                        <a:rPr kumimoji="0" lang="en-US" altLang="x-none" sz="280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0" lang="en-US" altLang="x-none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true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0" lang="es-MX" altLang="x-none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0.4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0" lang="es-MX" altLang="x-none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false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3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MX" altLang="x-none" sz="2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altLang="x-none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</a:t>
                      </a:r>
                      <a:r>
                        <a:rPr kumimoji="0" lang="es-MX" altLang="x-none" sz="280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s-MX" altLang="x-none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0" lang="es-MX" altLang="x-none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false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0" lang="es-MX" altLang="x-none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true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0.7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endParaRPr kumimoji="0" lang="es-MX" altLang="x-none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false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0.8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235" y="0"/>
            <a:ext cx="8610600" cy="1293028"/>
          </a:xfrm>
        </p:spPr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Básica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825419" y="1491342"/>
          <a:ext cx="3957620" cy="4206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x-none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4035" y="2300487"/>
            <a:ext cx="2895600" cy="381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4035" y="1919487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4035" y="2752326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4035" y="3600931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035" y="3174856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2662" y="4852659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4035" y="4019820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4035" y="5304498"/>
            <a:ext cx="2895600" cy="381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235" y="0"/>
            <a:ext cx="8610600" cy="1293028"/>
          </a:xfrm>
        </p:spPr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Básica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825419" y="1491342"/>
          <a:ext cx="3957620" cy="4206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x-none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4035" y="2300487"/>
            <a:ext cx="2895600" cy="381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4035" y="4426830"/>
            <a:ext cx="2895600" cy="381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373914" y="3477959"/>
            <a:ext cx="609600" cy="685800"/>
          </a:xfrm>
          <a:prstGeom prst="rightArrow">
            <a:avLst/>
          </a:prstGeom>
          <a:solidFill>
            <a:srgbClr val="FFC000">
              <a:alpha val="9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Group 3"/>
          <p:cNvGraphicFramePr>
            <a:graphicFrameLocks noGrp="1"/>
          </p:cNvGraphicFramePr>
          <p:nvPr/>
        </p:nvGraphicFramePr>
        <p:xfrm>
          <a:off x="6698990" y="3189923"/>
          <a:ext cx="3957620" cy="1261872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x-non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x-none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en-US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sz="2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400" b="1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8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5153" y="315610"/>
            <a:ext cx="6110369" cy="457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Conjunto</a:t>
            </a:r>
            <a:r>
              <a:rPr lang="en-US" dirty="0"/>
              <a:t> Compatible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412" y="829199"/>
            <a:ext cx="10626575" cy="11301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entradas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reorganizar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filas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columnas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submatriz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identidad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429001" y="2514600"/>
          <a:ext cx="4024216" cy="356734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4400" baseline="-250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4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en-US" sz="44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44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x-none" sz="3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x-none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81400" y="3429000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48200" y="4800600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4114800"/>
            <a:ext cx="6858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wilight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0" t="100000" r="5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0" t="100000" r="50000" b="10000"/>
          </a:path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0000"/>
                <a:satMod val="200000"/>
              </a:schemeClr>
            </a:duotone>
          </a:blip>
          <a:tile tx="0" ty="0" sx="120000" sy="12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</Template>
  <TotalTime>5011</TotalTime>
  <Words>4486</Words>
  <Application>Microsoft Office PowerPoint</Application>
  <PresentationFormat>Widescreen</PresentationFormat>
  <Paragraphs>948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Angsana New</vt:lpstr>
      <vt:lpstr>Arial</vt:lpstr>
      <vt:lpstr>Calibri</vt:lpstr>
      <vt:lpstr>Consolas</vt:lpstr>
      <vt:lpstr>Corbel</vt:lpstr>
      <vt:lpstr>Symbol</vt:lpstr>
      <vt:lpstr>Times New Roman</vt:lpstr>
      <vt:lpstr>Wingdings</vt:lpstr>
      <vt:lpstr>Wingdings 2</vt:lpstr>
      <vt:lpstr>Twilight</vt:lpstr>
      <vt:lpstr>Ecuación</vt:lpstr>
      <vt:lpstr>Equation</vt:lpstr>
      <vt:lpstr>Algoritmo LEX</vt:lpstr>
      <vt:lpstr>Testores</vt:lpstr>
      <vt:lpstr>Matriz Básica MB</vt:lpstr>
      <vt:lpstr>Notaciones y Definiciones I</vt:lpstr>
      <vt:lpstr>Notaciones y Definiciones II</vt:lpstr>
      <vt:lpstr>Matriz de Diferencias</vt:lpstr>
      <vt:lpstr>Matriz Básica</vt:lpstr>
      <vt:lpstr>Matriz Básica</vt:lpstr>
      <vt:lpstr>Conjunto Compatible </vt:lpstr>
      <vt:lpstr>PowerPoint Presentation</vt:lpstr>
      <vt:lpstr>Caracterización sobre la Matriz Básica</vt:lpstr>
      <vt:lpstr>Orden del conjunto de columnas</vt:lpstr>
      <vt:lpstr>Orden lexicográfico sobre el conjunto de columnas de una matriz básica 1.</vt:lpstr>
      <vt:lpstr>Orden lexicográfico sobre el conjunto de columnas de una matriz básica 2.</vt:lpstr>
      <vt:lpstr>Orden lex. Para cojunto de tres elementos {1,2,3}</vt:lpstr>
      <vt:lpstr>Resultados fundamentales</vt:lpstr>
      <vt:lpstr>Conjunto de Filas Típicas</vt:lpstr>
      <vt:lpstr>Ejemplo  filas  típicas</vt:lpstr>
      <vt:lpstr>Columna excluyente</vt:lpstr>
      <vt:lpstr>Ejemplo  x excluyentes</vt:lpstr>
      <vt:lpstr>Proposición 1 (No se agrega a una lista, una columna x excluyente tipo 1)</vt:lpstr>
      <vt:lpstr>Demostración Proposición 1</vt:lpstr>
      <vt:lpstr>Interpretación Prop. 1</vt:lpstr>
      <vt:lpstr>Proposición 2  (No se agrega a una lista, una columna x excluyente tipo 2)</vt:lpstr>
      <vt:lpstr>Demostración Proposición 2</vt:lpstr>
      <vt:lpstr>Interpretación Prop. 2</vt:lpstr>
      <vt:lpstr>Hueco de una lista</vt:lpstr>
      <vt:lpstr>Ejemplo de Huecos en listas de R={x1,x2,x3,x4,x5}</vt:lpstr>
      <vt:lpstr>Propiedades de los huecos</vt:lpstr>
      <vt:lpstr>Proposición 3  (Salto en una lista TT con hueco cuya última columna coincide con la última columna de MB)</vt:lpstr>
      <vt:lpstr>Demostración Prop. 3</vt:lpstr>
      <vt:lpstr>Interpretación Prop. 3</vt:lpstr>
      <vt:lpstr>Corolario 1 de la Prop. 3</vt:lpstr>
      <vt:lpstr>Interpretación Corolario 1</vt:lpstr>
      <vt:lpstr>Corolario 2 de la Prop. 3</vt:lpstr>
      <vt:lpstr>Interpretación Corolario 2</vt:lpstr>
      <vt:lpstr>Algoritmo LEX</vt:lpstr>
      <vt:lpstr>Orden de las columnas en MB</vt:lpstr>
      <vt:lpstr>Inicialización y evaluación del candidato x</vt:lpstr>
      <vt:lpstr>Selección del nuevo candidato</vt:lpstr>
      <vt:lpstr>Algortimo LEX concentrado</vt:lpstr>
      <vt:lpstr>Ejemplos</vt:lpstr>
      <vt:lpstr>Ejemplo 1 LEX.</vt:lpstr>
      <vt:lpstr>Ejemplo 1 BR.</vt:lpstr>
      <vt:lpstr>LEX</vt:lpstr>
      <vt:lpstr>BT</vt:lpstr>
      <vt:lpstr>BR</vt:lpstr>
      <vt:lpstr>Ejemplo 2.</vt:lpstr>
      <vt:lpstr>CT_EXT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MSI</dc:creator>
  <cp:lastModifiedBy>Eduardo Alba Cabrera</cp:lastModifiedBy>
  <cp:revision>98</cp:revision>
  <dcterms:created xsi:type="dcterms:W3CDTF">2013-10-30T18:34:04Z</dcterms:created>
  <dcterms:modified xsi:type="dcterms:W3CDTF">2022-02-10T19:39:43Z</dcterms:modified>
</cp:coreProperties>
</file>