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media/image8.png" ContentType="image/png"/>
  <Override PartName="/ppt/media/image9.gif" ContentType="image/gif"/>
  <Override PartName="/ppt/media/image18.wmf" ContentType="image/x-wmf"/>
  <Override PartName="/ppt/media/image17.wmf" ContentType="image/x-wmf"/>
  <Override PartName="/ppt/media/image14.wmf" ContentType="image/x-wmf"/>
  <Override PartName="/ppt/media/image15.wmf" ContentType="image/x-wmf"/>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6.jpeg" ContentType="image/jpeg"/>
  <Override PartName="/ppt/media/image5.jpeg" ContentType="image/jpeg"/>
  <Override PartName="/ppt/media/image4.jpeg" ContentType="image/jpeg"/>
  <Override PartName="/ppt/media/image3.jpeg" ContentType="image/jpeg"/>
  <Override PartName="/ppt/media/image11.png" ContentType="image/png"/>
  <Override PartName="/ppt/media/image1.jpeg" ContentType="image/jpeg"/>
  <Override PartName="/ppt/media/image2.jpeg" ContentType="image/jpeg"/>
  <Override PartName="/ppt/media/image7.jpeg" ContentType="image/jpeg"/>
  <Override PartName="/ppt/media/image10.png" ContentType="image/png"/>
  <Override PartName="/ppt/media/image12.png" ContentType="image/png"/>
  <Override PartName="/ppt/media/image13.png" ContentType="image/png"/>
  <Override PartName="/ppt/media/image1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9906000" cy="6858000"/>
  <p:notesSz cx="6669087"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Arial"/>
              </a:rPr>
              <a:t>Pulse para desplazar la página</a:t>
            </a:r>
            <a:endParaRPr b="0" lang="en-US" sz="1800" spc="-1" strike="noStrike">
              <a:solidFill>
                <a:srgbClr val="000000"/>
              </a:solidFill>
              <a:latin typeface="Arial"/>
            </a:endParaRPr>
          </a:p>
        </p:txBody>
      </p:sp>
      <p:sp>
        <p:nvSpPr>
          <p:cNvPr id="238" name="PlaceHolder 2"/>
          <p:cNvSpPr>
            <a:spLocks noGrp="1"/>
          </p:cNvSpPr>
          <p:nvPr>
            <p:ph type="body"/>
          </p:nvPr>
        </p:nvSpPr>
        <p:spPr>
          <a:xfrm>
            <a:off x="756000" y="5078520"/>
            <a:ext cx="6047640" cy="4811040"/>
          </a:xfrm>
          <a:prstGeom prst="rect">
            <a:avLst/>
          </a:prstGeom>
        </p:spPr>
        <p:txBody>
          <a:bodyPr lIns="0" rIns="0" tIns="0" bIns="0"/>
          <a:p>
            <a:r>
              <a:rPr b="0" lang="es-ES" sz="2000" spc="-1" strike="noStrike">
                <a:latin typeface="Arial"/>
              </a:rPr>
              <a:t>Pulse para editar el formato de las notas</a:t>
            </a:r>
            <a:endParaRPr b="0" lang="es-ES" sz="2000" spc="-1" strike="noStrike">
              <a:latin typeface="Arial"/>
            </a:endParaRPr>
          </a:p>
        </p:txBody>
      </p:sp>
      <p:sp>
        <p:nvSpPr>
          <p:cNvPr id="239" name="PlaceHolder 3"/>
          <p:cNvSpPr>
            <a:spLocks noGrp="1"/>
          </p:cNvSpPr>
          <p:nvPr>
            <p:ph type="hdr"/>
          </p:nvPr>
        </p:nvSpPr>
        <p:spPr>
          <a:xfrm>
            <a:off x="0" y="0"/>
            <a:ext cx="3280680" cy="534240"/>
          </a:xfrm>
          <a:prstGeom prst="rect">
            <a:avLst/>
          </a:prstGeom>
        </p:spPr>
        <p:txBody>
          <a:bodyPr lIns="0" rIns="0" tIns="0" bIns="0"/>
          <a:p>
            <a:r>
              <a:rPr b="0" lang="es-ES" sz="1400" spc="-1" strike="noStrike">
                <a:latin typeface="Times New Roman"/>
              </a:rPr>
              <a:t> </a:t>
            </a:r>
            <a:endParaRPr b="0" lang="es-ES" sz="1400" spc="-1" strike="noStrike">
              <a:latin typeface="Times New Roman"/>
            </a:endParaRPr>
          </a:p>
        </p:txBody>
      </p:sp>
      <p:sp>
        <p:nvSpPr>
          <p:cNvPr id="240" name="PlaceHolder 4"/>
          <p:cNvSpPr>
            <a:spLocks noGrp="1"/>
          </p:cNvSpPr>
          <p:nvPr>
            <p:ph type="dt"/>
          </p:nvPr>
        </p:nvSpPr>
        <p:spPr>
          <a:xfrm>
            <a:off x="4278960" y="0"/>
            <a:ext cx="3280680" cy="534240"/>
          </a:xfrm>
          <a:prstGeom prst="rect">
            <a:avLst/>
          </a:prstGeom>
        </p:spPr>
        <p:txBody>
          <a:bodyPr lIns="0" rIns="0" tIns="0" bIns="0"/>
          <a:p>
            <a:pPr algn="r"/>
            <a:r>
              <a:rPr b="0" lang="es-ES" sz="1400" spc="-1" strike="noStrike">
                <a:latin typeface="Times New Roman"/>
              </a:rPr>
              <a:t> </a:t>
            </a:r>
            <a:endParaRPr b="0" lang="es-ES" sz="1400" spc="-1" strike="noStrike">
              <a:latin typeface="Times New Roman"/>
            </a:endParaRPr>
          </a:p>
        </p:txBody>
      </p:sp>
      <p:sp>
        <p:nvSpPr>
          <p:cNvPr id="241" name="PlaceHolder 5"/>
          <p:cNvSpPr>
            <a:spLocks noGrp="1"/>
          </p:cNvSpPr>
          <p:nvPr>
            <p:ph type="ftr"/>
          </p:nvPr>
        </p:nvSpPr>
        <p:spPr>
          <a:xfrm>
            <a:off x="0" y="10157400"/>
            <a:ext cx="3280680" cy="534240"/>
          </a:xfrm>
          <a:prstGeom prst="rect">
            <a:avLst/>
          </a:prstGeom>
        </p:spPr>
        <p:txBody>
          <a:bodyPr lIns="0" rIns="0" tIns="0" bIns="0" anchor="b"/>
          <a:p>
            <a:r>
              <a:rPr b="0" lang="es-ES" sz="1400" spc="-1" strike="noStrike">
                <a:latin typeface="Times New Roman"/>
              </a:rPr>
              <a:t> </a:t>
            </a:r>
            <a:endParaRPr b="0" lang="es-ES" sz="1400" spc="-1" strike="noStrike">
              <a:latin typeface="Times New Roman"/>
            </a:endParaRPr>
          </a:p>
        </p:txBody>
      </p:sp>
      <p:sp>
        <p:nvSpPr>
          <p:cNvPr id="242" name="PlaceHolder 6"/>
          <p:cNvSpPr>
            <a:spLocks noGrp="1"/>
          </p:cNvSpPr>
          <p:nvPr>
            <p:ph type="sldNum"/>
          </p:nvPr>
        </p:nvSpPr>
        <p:spPr>
          <a:xfrm>
            <a:off x="4278960" y="10157400"/>
            <a:ext cx="3280680" cy="534240"/>
          </a:xfrm>
          <a:prstGeom prst="rect">
            <a:avLst/>
          </a:prstGeom>
        </p:spPr>
        <p:txBody>
          <a:bodyPr lIns="0" rIns="0" tIns="0" bIns="0" anchor="b"/>
          <a:p>
            <a:pPr algn="r"/>
            <a:fld id="{F19F8F3A-A827-4475-98C4-E2B37ED2B940}" type="slidenum">
              <a:rPr b="0" lang="es-ES" sz="1400" spc="-1" strike="noStrike">
                <a:latin typeface="Times New Roman"/>
              </a:rPr>
              <a:t>1</a:t>
            </a:fld>
            <a:endParaRPr b="0" lang="es-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body"/>
          </p:nvPr>
        </p:nvSpPr>
        <p:spPr>
          <a:xfrm>
            <a:off x="914400" y="4724280"/>
            <a:ext cx="4876200" cy="4494960"/>
          </a:xfrm>
          <a:prstGeom prst="rect">
            <a:avLst/>
          </a:prstGeom>
        </p:spPr>
        <p:txBody>
          <a:bodyPr lIns="0" rIns="0" tIns="0" bIns="0"/>
          <a:p>
            <a:endParaRPr b="0" lang="es-ES" sz="2000" spc="-1" strike="noStrike">
              <a:latin typeface="Arial"/>
            </a:endParaRPr>
          </a:p>
        </p:txBody>
      </p:sp>
      <p:sp>
        <p:nvSpPr>
          <p:cNvPr id="383" name="CustomShape 2"/>
          <p:cNvSpPr/>
          <p:nvPr/>
        </p:nvSpPr>
        <p:spPr>
          <a:xfrm>
            <a:off x="0" y="9448920"/>
            <a:ext cx="2894760" cy="456480"/>
          </a:xfrm>
          <a:prstGeom prst="rect">
            <a:avLst/>
          </a:prstGeom>
          <a:noFill/>
          <a:ln>
            <a:noFill/>
          </a:ln>
        </p:spPr>
        <p:style>
          <a:lnRef idx="0"/>
          <a:fillRef idx="0"/>
          <a:effectRef idx="0"/>
          <a:fontRef idx="minor"/>
        </p:style>
        <p:txBody>
          <a:bodyPr lIns="90000" rIns="90000" tIns="45000" bIns="45000" anchor="b"/>
          <a:p>
            <a:pPr>
              <a:lnSpc>
                <a:spcPct val="100000"/>
              </a:lnSpc>
            </a:pPr>
            <a:r>
              <a:rPr b="0" lang="es-ES" sz="1200" spc="-1" strike="noStrike">
                <a:solidFill>
                  <a:srgbClr val="000000"/>
                </a:solidFill>
                <a:latin typeface="Times New Roman"/>
                <a:ea typeface="+mn-ea"/>
              </a:rPr>
              <a:t>Hola</a:t>
            </a:r>
            <a:endParaRPr b="0" lang="es-ES" sz="1200" spc="-1" strike="noStrike">
              <a:latin typeface="Arial"/>
            </a:endParaRPr>
          </a:p>
        </p:txBody>
      </p:sp>
      <p:sp>
        <p:nvSpPr>
          <p:cNvPr id="384" name="CustomShape 3"/>
          <p:cNvSpPr/>
          <p:nvPr/>
        </p:nvSpPr>
        <p:spPr>
          <a:xfrm>
            <a:off x="3809880" y="9448920"/>
            <a:ext cx="2894760" cy="456480"/>
          </a:xfrm>
          <a:prstGeom prst="rect">
            <a:avLst/>
          </a:prstGeom>
          <a:noFill/>
          <a:ln>
            <a:noFill/>
          </a:ln>
        </p:spPr>
        <p:style>
          <a:lnRef idx="0"/>
          <a:fillRef idx="0"/>
          <a:effectRef idx="0"/>
          <a:fontRef idx="minor"/>
        </p:style>
        <p:txBody>
          <a:bodyPr lIns="90000" rIns="90000" tIns="45000" bIns="45000" anchor="b"/>
          <a:p>
            <a:pPr>
              <a:lnSpc>
                <a:spcPct val="100000"/>
              </a:lnSpc>
            </a:pPr>
            <a:fld id="{333AB9F4-2C0D-4965-B6AF-BBB93E59780F}" type="slidenum">
              <a:rPr b="0" lang="es-ES" sz="1200" spc="-1" strike="noStrike">
                <a:solidFill>
                  <a:srgbClr val="000000"/>
                </a:solidFill>
                <a:latin typeface="Times New Roman"/>
                <a:ea typeface="+mn-ea"/>
              </a:rPr>
              <a:t>&lt;número&gt;</a:t>
            </a:fld>
            <a:endParaRPr b="0" lang="es-E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915840" y="1241280"/>
            <a:ext cx="4836600" cy="3349440"/>
          </a:xfrm>
          <a:prstGeom prst="rect">
            <a:avLst/>
          </a:prstGeom>
        </p:spPr>
      </p:sp>
      <p:sp>
        <p:nvSpPr>
          <p:cNvPr id="392" name="PlaceHolder 2"/>
          <p:cNvSpPr>
            <a:spLocks noGrp="1"/>
          </p:cNvSpPr>
          <p:nvPr>
            <p:ph type="body"/>
          </p:nvPr>
        </p:nvSpPr>
        <p:spPr>
          <a:xfrm>
            <a:off x="756000" y="5078520"/>
            <a:ext cx="6047280" cy="4810680"/>
          </a:xfrm>
          <a:prstGeom prst="rect">
            <a:avLst/>
          </a:prstGeom>
        </p:spPr>
        <p:txBody>
          <a:bodyPr lIns="0" rIns="0" tIns="0" bIns="0"/>
          <a:p>
            <a:endParaRPr b="0" lang="es-ES" sz="2000" spc="-1" strike="noStrike">
              <a:latin typeface="Arial"/>
            </a:endParaRPr>
          </a:p>
        </p:txBody>
      </p:sp>
      <p:sp>
        <p:nvSpPr>
          <p:cNvPr id="393" name="TextShape 3"/>
          <p:cNvSpPr txBox="1"/>
          <p:nvPr/>
        </p:nvSpPr>
        <p:spPr>
          <a:xfrm>
            <a:off x="4278960" y="10157400"/>
            <a:ext cx="3280320" cy="533880"/>
          </a:xfrm>
          <a:prstGeom prst="rect">
            <a:avLst/>
          </a:prstGeom>
          <a:noFill/>
          <a:ln>
            <a:noFill/>
          </a:ln>
        </p:spPr>
        <p:txBody>
          <a:bodyPr lIns="0" rIns="0" tIns="0" bIns="0" anchor="b"/>
          <a:p>
            <a:pPr algn="r">
              <a:lnSpc>
                <a:spcPct val="100000"/>
              </a:lnSpc>
            </a:pPr>
            <a:fld id="{8730ED61-4887-4B68-9687-D018C4FE1E91}" type="slidenum">
              <a:rPr b="0" lang="es-ES" sz="1400" spc="-1" strike="noStrike">
                <a:solidFill>
                  <a:srgbClr val="000000"/>
                </a:solidFill>
                <a:latin typeface="Times New Roman"/>
                <a:ea typeface="+mn-ea"/>
              </a:rPr>
              <a:t>&lt;número&gt;</a:t>
            </a:fld>
            <a:endParaRPr b="0" lang="es-E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914400" y="4724280"/>
            <a:ext cx="4876200" cy="4494960"/>
          </a:xfrm>
          <a:prstGeom prst="rect">
            <a:avLst/>
          </a:prstGeom>
        </p:spPr>
        <p:txBody>
          <a:bodyPr lIns="0" rIns="0" tIns="0" bIns="0"/>
          <a:p>
            <a:endParaRPr b="0" lang="es-ES" sz="2000" spc="-1" strike="noStrike">
              <a:latin typeface="Arial"/>
            </a:endParaRPr>
          </a:p>
        </p:txBody>
      </p:sp>
      <p:sp>
        <p:nvSpPr>
          <p:cNvPr id="386" name="CustomShape 2"/>
          <p:cNvSpPr/>
          <p:nvPr/>
        </p:nvSpPr>
        <p:spPr>
          <a:xfrm>
            <a:off x="0" y="9448920"/>
            <a:ext cx="2894760" cy="456480"/>
          </a:xfrm>
          <a:prstGeom prst="rect">
            <a:avLst/>
          </a:prstGeom>
          <a:noFill/>
          <a:ln>
            <a:noFill/>
          </a:ln>
        </p:spPr>
        <p:style>
          <a:lnRef idx="0"/>
          <a:fillRef idx="0"/>
          <a:effectRef idx="0"/>
          <a:fontRef idx="minor"/>
        </p:style>
        <p:txBody>
          <a:bodyPr lIns="90000" rIns="90000" tIns="45000" bIns="45000" anchor="b"/>
          <a:p>
            <a:pPr>
              <a:lnSpc>
                <a:spcPct val="100000"/>
              </a:lnSpc>
            </a:pPr>
            <a:r>
              <a:rPr b="0" lang="es-ES" sz="1200" spc="-1" strike="noStrike">
                <a:solidFill>
                  <a:srgbClr val="000000"/>
                </a:solidFill>
                <a:latin typeface="Times New Roman"/>
                <a:ea typeface="+mn-ea"/>
              </a:rPr>
              <a:t>Hola</a:t>
            </a:r>
            <a:endParaRPr b="0" lang="es-ES" sz="1200" spc="-1" strike="noStrike">
              <a:latin typeface="Arial"/>
            </a:endParaRPr>
          </a:p>
        </p:txBody>
      </p:sp>
      <p:sp>
        <p:nvSpPr>
          <p:cNvPr id="387" name="CustomShape 3"/>
          <p:cNvSpPr/>
          <p:nvPr/>
        </p:nvSpPr>
        <p:spPr>
          <a:xfrm>
            <a:off x="3809880" y="9448920"/>
            <a:ext cx="2894760" cy="456480"/>
          </a:xfrm>
          <a:prstGeom prst="rect">
            <a:avLst/>
          </a:prstGeom>
          <a:noFill/>
          <a:ln>
            <a:noFill/>
          </a:ln>
        </p:spPr>
        <p:style>
          <a:lnRef idx="0"/>
          <a:fillRef idx="0"/>
          <a:effectRef idx="0"/>
          <a:fontRef idx="minor"/>
        </p:style>
        <p:txBody>
          <a:bodyPr lIns="90000" rIns="90000" tIns="45000" bIns="45000" anchor="b"/>
          <a:p>
            <a:pPr>
              <a:lnSpc>
                <a:spcPct val="100000"/>
              </a:lnSpc>
            </a:pPr>
            <a:fld id="{2019BE9D-AF68-4C10-ACD6-16D6D440B0BE}" type="slidenum">
              <a:rPr b="0" lang="es-ES" sz="1200" spc="-1" strike="noStrike">
                <a:solidFill>
                  <a:srgbClr val="000000"/>
                </a:solidFill>
                <a:latin typeface="Times New Roman"/>
                <a:ea typeface="+mn-ea"/>
              </a:rPr>
              <a:t>&lt;número&gt;</a:t>
            </a:fld>
            <a:endParaRPr b="0" lang="es-E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body"/>
          </p:nvPr>
        </p:nvSpPr>
        <p:spPr>
          <a:xfrm>
            <a:off x="914400" y="4724280"/>
            <a:ext cx="4876200" cy="4494960"/>
          </a:xfrm>
          <a:prstGeom prst="rect">
            <a:avLst/>
          </a:prstGeom>
        </p:spPr>
        <p:txBody>
          <a:bodyPr lIns="0" rIns="0" tIns="0" bIns="0"/>
          <a:p>
            <a:endParaRPr b="0" lang="es-ES" sz="2000" spc="-1" strike="noStrike">
              <a:latin typeface="Arial"/>
            </a:endParaRPr>
          </a:p>
        </p:txBody>
      </p:sp>
      <p:sp>
        <p:nvSpPr>
          <p:cNvPr id="389" name="CustomShape 2"/>
          <p:cNvSpPr/>
          <p:nvPr/>
        </p:nvSpPr>
        <p:spPr>
          <a:xfrm>
            <a:off x="3809880" y="9448920"/>
            <a:ext cx="2894760" cy="456480"/>
          </a:xfrm>
          <a:prstGeom prst="rect">
            <a:avLst/>
          </a:prstGeom>
          <a:noFill/>
          <a:ln>
            <a:noFill/>
          </a:ln>
        </p:spPr>
        <p:style>
          <a:lnRef idx="0"/>
          <a:fillRef idx="0"/>
          <a:effectRef idx="0"/>
          <a:fontRef idx="minor"/>
        </p:style>
        <p:txBody>
          <a:bodyPr lIns="90000" rIns="90000" tIns="45000" bIns="45000" anchor="b"/>
          <a:p>
            <a:pPr>
              <a:lnSpc>
                <a:spcPct val="100000"/>
              </a:lnSpc>
            </a:pPr>
            <a:fld id="{C554FBAC-44AB-4AE2-8B9C-B180DF846F4F}" type="slidenum">
              <a:rPr b="0" lang="es-ES" sz="1200" spc="-1" strike="noStrike">
                <a:solidFill>
                  <a:srgbClr val="000000"/>
                </a:solidFill>
                <a:latin typeface="Times New Roman"/>
                <a:ea typeface="+mn-ea"/>
              </a:rPr>
              <a:t>&lt;número&gt;</a:t>
            </a:fld>
            <a:endParaRPr b="0" lang="es-ES" sz="1200" spc="-1" strike="noStrike">
              <a:latin typeface="Arial"/>
            </a:endParaRPr>
          </a:p>
        </p:txBody>
      </p:sp>
      <p:sp>
        <p:nvSpPr>
          <p:cNvPr id="390" name="CustomShape 3"/>
          <p:cNvSpPr/>
          <p:nvPr/>
        </p:nvSpPr>
        <p:spPr>
          <a:xfrm>
            <a:off x="0" y="9448920"/>
            <a:ext cx="2894760" cy="456480"/>
          </a:xfrm>
          <a:prstGeom prst="rect">
            <a:avLst/>
          </a:prstGeom>
          <a:noFill/>
          <a:ln>
            <a:noFill/>
          </a:ln>
        </p:spPr>
        <p:style>
          <a:lnRef idx="0"/>
          <a:fillRef idx="0"/>
          <a:effectRef idx="0"/>
          <a:fontRef idx="minor"/>
        </p:style>
        <p:txBody>
          <a:bodyPr lIns="90000" rIns="90000" tIns="45000" bIns="45000" anchor="b"/>
          <a:p>
            <a:pPr>
              <a:lnSpc>
                <a:spcPct val="100000"/>
              </a:lnSpc>
            </a:pPr>
            <a:r>
              <a:rPr b="0" lang="es-ES" sz="1200" spc="-1" strike="noStrike">
                <a:solidFill>
                  <a:srgbClr val="000000"/>
                </a:solidFill>
                <a:latin typeface="Times New Roman"/>
                <a:ea typeface="+mn-ea"/>
              </a:rPr>
              <a:t>Hola</a:t>
            </a:r>
            <a:endParaRPr b="0" lang="es-E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34"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37"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42"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3"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4"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5"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7"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59"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61"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63"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68"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3"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72"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7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80"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83"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6"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88"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9"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1"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2"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05"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07"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09"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5"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14"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18"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0"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22"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4"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26"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29"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0"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1"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2"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34"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5"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6"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7"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8"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9"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51"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53"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7"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55"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56"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60"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1"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2"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64"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6"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68"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0"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72"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3"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75"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7"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8"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180"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1"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2"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3"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4"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5"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202"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204"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206"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0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211"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13"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215"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1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7"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219"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0"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1"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223"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4"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22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8"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9"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231"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2"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3"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4"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5"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6"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22"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26"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000" y="273600"/>
            <a:ext cx="8915040" cy="1144800"/>
          </a:xfrm>
          <a:prstGeom prst="rect">
            <a:avLst/>
          </a:prstGeom>
        </p:spPr>
        <p:txBody>
          <a:bodyPr lIns="0" rIns="0" tIns="0" bIns="0" anchor="ctr"/>
          <a:p>
            <a:endParaRPr b="0" lang="en-US" sz="1800" spc="-1" strike="noStrike">
              <a:solidFill>
                <a:srgbClr val="000000"/>
              </a:solidFill>
              <a:latin typeface="Arial"/>
            </a:endParaRPr>
          </a:p>
        </p:txBody>
      </p:sp>
      <p:sp>
        <p:nvSpPr>
          <p:cNvPr id="30"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7480" y="549360"/>
            <a:ext cx="10153080" cy="43560"/>
          </a:xfrm>
          <a:prstGeom prst="rect">
            <a:avLst/>
          </a:prstGeom>
          <a:solidFill>
            <a:srgbClr val="bfbfbf"/>
          </a:solidFill>
          <a:ln w="9360">
            <a:solidFill>
              <a:srgbClr val="bfbfbf"/>
            </a:solidFill>
            <a:miter/>
          </a:ln>
        </p:spPr>
        <p:style>
          <a:lnRef idx="0"/>
          <a:fillRef idx="0"/>
          <a:effectRef idx="0"/>
          <a:fontRef idx="minor"/>
        </p:style>
      </p:sp>
      <p:sp>
        <p:nvSpPr>
          <p:cNvPr id="1" name="CustomShape 2"/>
          <p:cNvSpPr/>
          <p:nvPr/>
        </p:nvSpPr>
        <p:spPr>
          <a:xfrm>
            <a:off x="-15840" y="6567480"/>
            <a:ext cx="8424000" cy="2422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IoT Analytics</a:t>
            </a:r>
            <a:endParaRPr b="0" lang="es-ES" sz="1000" spc="-1" strike="noStrike">
              <a:latin typeface="Arial"/>
            </a:endParaRPr>
          </a:p>
        </p:txBody>
      </p:sp>
      <p:sp>
        <p:nvSpPr>
          <p:cNvPr id="2" name="Line 3"/>
          <p:cNvSpPr/>
          <p:nvPr/>
        </p:nvSpPr>
        <p:spPr>
          <a:xfrm>
            <a:off x="-447480" y="6524280"/>
            <a:ext cx="10656360" cy="360"/>
          </a:xfrm>
          <a:prstGeom prst="line">
            <a:avLst/>
          </a:prstGeom>
          <a:ln w="9360">
            <a:solidFill>
              <a:srgbClr val="d84519"/>
            </a:solidFill>
            <a:round/>
          </a:ln>
        </p:spPr>
        <p:style>
          <a:lnRef idx="0"/>
          <a:fillRef idx="0"/>
          <a:effectRef idx="0"/>
          <a:fontRef idx="minor"/>
        </p:style>
      </p:sp>
      <p:sp>
        <p:nvSpPr>
          <p:cNvPr id="3" name="CustomShape 4"/>
          <p:cNvSpPr/>
          <p:nvPr/>
        </p:nvSpPr>
        <p:spPr>
          <a:xfrm>
            <a:off x="-87480" y="503280"/>
            <a:ext cx="10153080" cy="45360"/>
          </a:xfrm>
          <a:prstGeom prst="rect">
            <a:avLst/>
          </a:prstGeom>
          <a:solidFill>
            <a:srgbClr val="d84519"/>
          </a:solidFill>
          <a:ln>
            <a:noFill/>
          </a:ln>
        </p:spPr>
        <p:style>
          <a:lnRef idx="0"/>
          <a:fillRef idx="0"/>
          <a:effectRef idx="0"/>
          <a:fontRef idx="minor"/>
        </p:style>
      </p:sp>
      <p:sp>
        <p:nvSpPr>
          <p:cNvPr id="4" name="CustomShape 5"/>
          <p:cNvSpPr/>
          <p:nvPr/>
        </p:nvSpPr>
        <p:spPr>
          <a:xfrm>
            <a:off x="1568520" y="69840"/>
            <a:ext cx="1007280" cy="394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Data Science y Big Data</a:t>
            </a:r>
            <a:endParaRPr b="0" lang="es-ES" sz="1000" spc="-1" strike="noStrike">
              <a:latin typeface="Arial"/>
            </a:endParaRPr>
          </a:p>
        </p:txBody>
      </p:sp>
      <p:sp>
        <p:nvSpPr>
          <p:cNvPr id="5" name="Line 6"/>
          <p:cNvSpPr/>
          <p:nvPr/>
        </p:nvSpPr>
        <p:spPr>
          <a:xfrm>
            <a:off x="1352520" y="105840"/>
            <a:ext cx="360" cy="334800"/>
          </a:xfrm>
          <a:prstGeom prst="line">
            <a:avLst/>
          </a:prstGeom>
          <a:ln w="9360">
            <a:solidFill>
              <a:srgbClr val="d84519"/>
            </a:solidFill>
            <a:round/>
          </a:ln>
        </p:spPr>
        <p:style>
          <a:lnRef idx="0"/>
          <a:fillRef idx="0"/>
          <a:effectRef idx="0"/>
          <a:fontRef idx="minor"/>
        </p:style>
      </p:sp>
      <p:pic>
        <p:nvPicPr>
          <p:cNvPr id="6" name="Imagen 14" descr=""/>
          <p:cNvPicPr/>
          <p:nvPr/>
        </p:nvPicPr>
        <p:blipFill>
          <a:blip r:embed="rId2"/>
          <a:stretch/>
        </p:blipFill>
        <p:spPr>
          <a:xfrm>
            <a:off x="64440" y="12240"/>
            <a:ext cx="1117440" cy="472320"/>
          </a:xfrm>
          <a:prstGeom prst="rect">
            <a:avLst/>
          </a:prstGeom>
          <a:ln>
            <a:noFill/>
          </a:ln>
        </p:spPr>
      </p:pic>
      <p:sp>
        <p:nvSpPr>
          <p:cNvPr id="7" name="CustomShape 7"/>
          <p:cNvSpPr/>
          <p:nvPr/>
        </p:nvSpPr>
        <p:spPr>
          <a:xfrm>
            <a:off x="-301680" y="6165720"/>
            <a:ext cx="10438560" cy="45360"/>
          </a:xfrm>
          <a:prstGeom prst="rect">
            <a:avLst/>
          </a:prstGeom>
          <a:solidFill>
            <a:srgbClr val="d84519"/>
          </a:solidFill>
          <a:ln>
            <a:noFill/>
          </a:ln>
        </p:spPr>
        <p:style>
          <a:lnRef idx="0"/>
          <a:fillRef idx="0"/>
          <a:effectRef idx="0"/>
          <a:fontRef idx="minor"/>
        </p:style>
      </p:sp>
      <p:sp>
        <p:nvSpPr>
          <p:cNvPr id="8" name="CustomShape 8"/>
          <p:cNvSpPr/>
          <p:nvPr/>
        </p:nvSpPr>
        <p:spPr>
          <a:xfrm>
            <a:off x="-301680" y="6203880"/>
            <a:ext cx="10438560" cy="45360"/>
          </a:xfrm>
          <a:prstGeom prst="rect">
            <a:avLst/>
          </a:prstGeom>
          <a:solidFill>
            <a:srgbClr val="bfbfbf"/>
          </a:solidFill>
          <a:ln w="9360">
            <a:noFill/>
          </a:ln>
        </p:spPr>
        <p:style>
          <a:lnRef idx="0"/>
          <a:fillRef idx="0"/>
          <a:effectRef idx="0"/>
          <a:fontRef idx="minor"/>
        </p:style>
      </p:sp>
      <p:pic>
        <p:nvPicPr>
          <p:cNvPr id="9" name="Imagen 1" descr=""/>
          <p:cNvPicPr/>
          <p:nvPr/>
        </p:nvPicPr>
        <p:blipFill>
          <a:blip r:embed="rId3"/>
          <a:stretch/>
        </p:blipFill>
        <p:spPr>
          <a:xfrm>
            <a:off x="5961240" y="110520"/>
            <a:ext cx="3492360" cy="1477440"/>
          </a:xfrm>
          <a:prstGeom prst="rect">
            <a:avLst/>
          </a:prstGeom>
          <a:ln>
            <a:noFill/>
          </a:ln>
        </p:spPr>
      </p:pic>
      <p:sp>
        <p:nvSpPr>
          <p:cNvPr id="10" name="PlaceHolder 9"/>
          <p:cNvSpPr>
            <a:spLocks noGrp="1"/>
          </p:cNvSpPr>
          <p:nvPr>
            <p:ph type="title"/>
          </p:nvPr>
        </p:nvSpPr>
        <p:spPr>
          <a:xfrm>
            <a:off x="495000" y="273600"/>
            <a:ext cx="8915040" cy="1144800"/>
          </a:xfrm>
          <a:prstGeom prst="rect">
            <a:avLst/>
          </a:prstGeom>
        </p:spPr>
        <p:txBody>
          <a:bodyPr lIns="0" rIns="0" tIns="0" bIns="0" anchor="ctr"/>
          <a:p>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11" name="PlaceHolder 10"/>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Pulse para editar el formato de esquema del texto</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Segundo nivel del esquema</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Quinto nivel del esquema</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Sexto nivel del esquema</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Séptimo nivel del esquema</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87480" y="549360"/>
            <a:ext cx="10153080" cy="43560"/>
          </a:xfrm>
          <a:prstGeom prst="rect">
            <a:avLst/>
          </a:prstGeom>
          <a:solidFill>
            <a:srgbClr val="bfbfbf"/>
          </a:solidFill>
          <a:ln w="9360">
            <a:solidFill>
              <a:srgbClr val="bfbfbf"/>
            </a:solidFill>
            <a:miter/>
          </a:ln>
        </p:spPr>
        <p:style>
          <a:lnRef idx="0"/>
          <a:fillRef idx="0"/>
          <a:effectRef idx="0"/>
          <a:fontRef idx="minor"/>
        </p:style>
      </p:sp>
      <p:sp>
        <p:nvSpPr>
          <p:cNvPr id="49" name="CustomShape 2"/>
          <p:cNvSpPr/>
          <p:nvPr/>
        </p:nvSpPr>
        <p:spPr>
          <a:xfrm>
            <a:off x="-15840" y="6567480"/>
            <a:ext cx="8424000" cy="2422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IoT Analytics</a:t>
            </a:r>
            <a:endParaRPr b="0" lang="es-ES" sz="1000" spc="-1" strike="noStrike">
              <a:latin typeface="Arial"/>
            </a:endParaRPr>
          </a:p>
        </p:txBody>
      </p:sp>
      <p:sp>
        <p:nvSpPr>
          <p:cNvPr id="50" name="Line 3"/>
          <p:cNvSpPr/>
          <p:nvPr/>
        </p:nvSpPr>
        <p:spPr>
          <a:xfrm>
            <a:off x="-447480" y="6524280"/>
            <a:ext cx="10656360" cy="360"/>
          </a:xfrm>
          <a:prstGeom prst="line">
            <a:avLst/>
          </a:prstGeom>
          <a:ln w="9360">
            <a:solidFill>
              <a:srgbClr val="d84519"/>
            </a:solidFill>
            <a:round/>
          </a:ln>
        </p:spPr>
        <p:style>
          <a:lnRef idx="0"/>
          <a:fillRef idx="0"/>
          <a:effectRef idx="0"/>
          <a:fontRef idx="minor"/>
        </p:style>
      </p:sp>
      <p:sp>
        <p:nvSpPr>
          <p:cNvPr id="51" name="CustomShape 4"/>
          <p:cNvSpPr/>
          <p:nvPr/>
        </p:nvSpPr>
        <p:spPr>
          <a:xfrm>
            <a:off x="-87480" y="503280"/>
            <a:ext cx="10153080" cy="45360"/>
          </a:xfrm>
          <a:prstGeom prst="rect">
            <a:avLst/>
          </a:prstGeom>
          <a:solidFill>
            <a:srgbClr val="d84519"/>
          </a:solidFill>
          <a:ln>
            <a:noFill/>
          </a:ln>
        </p:spPr>
        <p:style>
          <a:lnRef idx="0"/>
          <a:fillRef idx="0"/>
          <a:effectRef idx="0"/>
          <a:fontRef idx="minor"/>
        </p:style>
      </p:sp>
      <p:sp>
        <p:nvSpPr>
          <p:cNvPr id="52" name="CustomShape 5"/>
          <p:cNvSpPr/>
          <p:nvPr/>
        </p:nvSpPr>
        <p:spPr>
          <a:xfrm>
            <a:off x="1568520" y="69840"/>
            <a:ext cx="1007280" cy="394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Data Science y Big Data</a:t>
            </a:r>
            <a:endParaRPr b="0" lang="es-ES" sz="1000" spc="-1" strike="noStrike">
              <a:latin typeface="Arial"/>
            </a:endParaRPr>
          </a:p>
        </p:txBody>
      </p:sp>
      <p:sp>
        <p:nvSpPr>
          <p:cNvPr id="53" name="Line 6"/>
          <p:cNvSpPr/>
          <p:nvPr/>
        </p:nvSpPr>
        <p:spPr>
          <a:xfrm>
            <a:off x="1352520" y="105840"/>
            <a:ext cx="360" cy="334800"/>
          </a:xfrm>
          <a:prstGeom prst="line">
            <a:avLst/>
          </a:prstGeom>
          <a:ln w="9360">
            <a:solidFill>
              <a:srgbClr val="d84519"/>
            </a:solidFill>
            <a:round/>
          </a:ln>
        </p:spPr>
        <p:style>
          <a:lnRef idx="0"/>
          <a:fillRef idx="0"/>
          <a:effectRef idx="0"/>
          <a:fontRef idx="minor"/>
        </p:style>
      </p:sp>
      <p:pic>
        <p:nvPicPr>
          <p:cNvPr id="54" name="Imagen 14" descr=""/>
          <p:cNvPicPr/>
          <p:nvPr/>
        </p:nvPicPr>
        <p:blipFill>
          <a:blip r:embed="rId2"/>
          <a:stretch/>
        </p:blipFill>
        <p:spPr>
          <a:xfrm>
            <a:off x="64440" y="12240"/>
            <a:ext cx="1117440" cy="472320"/>
          </a:xfrm>
          <a:prstGeom prst="rect">
            <a:avLst/>
          </a:prstGeom>
          <a:ln>
            <a:noFill/>
          </a:ln>
        </p:spPr>
      </p:pic>
      <p:sp>
        <p:nvSpPr>
          <p:cNvPr id="55" name="Line 7"/>
          <p:cNvSpPr/>
          <p:nvPr/>
        </p:nvSpPr>
        <p:spPr>
          <a:xfrm>
            <a:off x="560160" y="1628640"/>
            <a:ext cx="10368000" cy="360"/>
          </a:xfrm>
          <a:prstGeom prst="line">
            <a:avLst/>
          </a:prstGeom>
          <a:ln w="9360">
            <a:solidFill>
              <a:srgbClr val="bfbfbf"/>
            </a:solidFill>
            <a:round/>
          </a:ln>
        </p:spPr>
        <p:style>
          <a:lnRef idx="0"/>
          <a:fillRef idx="0"/>
          <a:effectRef idx="0"/>
          <a:fontRef idx="minor"/>
        </p:style>
      </p:sp>
      <p:sp>
        <p:nvSpPr>
          <p:cNvPr id="56" name="PlaceHolder 8"/>
          <p:cNvSpPr>
            <a:spLocks noGrp="1"/>
          </p:cNvSpPr>
          <p:nvPr>
            <p:ph type="title"/>
          </p:nvPr>
        </p:nvSpPr>
        <p:spPr>
          <a:xfrm>
            <a:off x="495000" y="273600"/>
            <a:ext cx="8915040" cy="1144800"/>
          </a:xfrm>
          <a:prstGeom prst="rect">
            <a:avLst/>
          </a:prstGeom>
        </p:spPr>
        <p:txBody>
          <a:bodyPr lIns="0" rIns="0" tIns="0" bIns="0" anchor="ctr"/>
          <a:p>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57" name="PlaceHolder 9"/>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Pulse para editar el formato de esquema del texto</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Segundo nivel del esquema</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Quinto nivel del esquema</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Sexto nivel del esquema</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Séptimo nivel del esquema</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87480" y="549360"/>
            <a:ext cx="10153080" cy="43560"/>
          </a:xfrm>
          <a:prstGeom prst="rect">
            <a:avLst/>
          </a:prstGeom>
          <a:solidFill>
            <a:srgbClr val="bfbfbf"/>
          </a:solidFill>
          <a:ln w="9360">
            <a:solidFill>
              <a:srgbClr val="bfbfbf"/>
            </a:solidFill>
            <a:miter/>
          </a:ln>
        </p:spPr>
        <p:style>
          <a:lnRef idx="0"/>
          <a:fillRef idx="0"/>
          <a:effectRef idx="0"/>
          <a:fontRef idx="minor"/>
        </p:style>
      </p:sp>
      <p:sp>
        <p:nvSpPr>
          <p:cNvPr id="95" name="CustomShape 2"/>
          <p:cNvSpPr/>
          <p:nvPr/>
        </p:nvSpPr>
        <p:spPr>
          <a:xfrm>
            <a:off x="-15840" y="6567480"/>
            <a:ext cx="8424000" cy="2422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IoT Analytics</a:t>
            </a:r>
            <a:endParaRPr b="0" lang="es-ES" sz="1000" spc="-1" strike="noStrike">
              <a:latin typeface="Arial"/>
            </a:endParaRPr>
          </a:p>
        </p:txBody>
      </p:sp>
      <p:sp>
        <p:nvSpPr>
          <p:cNvPr id="96" name="Line 3"/>
          <p:cNvSpPr/>
          <p:nvPr/>
        </p:nvSpPr>
        <p:spPr>
          <a:xfrm>
            <a:off x="-447480" y="6524280"/>
            <a:ext cx="10656360" cy="360"/>
          </a:xfrm>
          <a:prstGeom prst="line">
            <a:avLst/>
          </a:prstGeom>
          <a:ln w="9360">
            <a:solidFill>
              <a:srgbClr val="d84519"/>
            </a:solidFill>
            <a:round/>
          </a:ln>
        </p:spPr>
        <p:style>
          <a:lnRef idx="0"/>
          <a:fillRef idx="0"/>
          <a:effectRef idx="0"/>
          <a:fontRef idx="minor"/>
        </p:style>
      </p:sp>
      <p:sp>
        <p:nvSpPr>
          <p:cNvPr id="97" name="CustomShape 4"/>
          <p:cNvSpPr/>
          <p:nvPr/>
        </p:nvSpPr>
        <p:spPr>
          <a:xfrm>
            <a:off x="-87480" y="503280"/>
            <a:ext cx="10153080" cy="45360"/>
          </a:xfrm>
          <a:prstGeom prst="rect">
            <a:avLst/>
          </a:prstGeom>
          <a:solidFill>
            <a:srgbClr val="d84519"/>
          </a:solidFill>
          <a:ln>
            <a:noFill/>
          </a:ln>
        </p:spPr>
        <p:style>
          <a:lnRef idx="0"/>
          <a:fillRef idx="0"/>
          <a:effectRef idx="0"/>
          <a:fontRef idx="minor"/>
        </p:style>
      </p:sp>
      <p:sp>
        <p:nvSpPr>
          <p:cNvPr id="98" name="CustomShape 5"/>
          <p:cNvSpPr/>
          <p:nvPr/>
        </p:nvSpPr>
        <p:spPr>
          <a:xfrm>
            <a:off x="1568520" y="69840"/>
            <a:ext cx="1007280" cy="394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Data Science y Big Data</a:t>
            </a:r>
            <a:endParaRPr b="0" lang="es-ES" sz="1000" spc="-1" strike="noStrike">
              <a:latin typeface="Arial"/>
            </a:endParaRPr>
          </a:p>
        </p:txBody>
      </p:sp>
      <p:sp>
        <p:nvSpPr>
          <p:cNvPr id="99" name="Line 6"/>
          <p:cNvSpPr/>
          <p:nvPr/>
        </p:nvSpPr>
        <p:spPr>
          <a:xfrm>
            <a:off x="1352520" y="105840"/>
            <a:ext cx="360" cy="334800"/>
          </a:xfrm>
          <a:prstGeom prst="line">
            <a:avLst/>
          </a:prstGeom>
          <a:ln w="9360">
            <a:solidFill>
              <a:srgbClr val="d84519"/>
            </a:solidFill>
            <a:round/>
          </a:ln>
        </p:spPr>
        <p:style>
          <a:lnRef idx="0"/>
          <a:fillRef idx="0"/>
          <a:effectRef idx="0"/>
          <a:fontRef idx="minor"/>
        </p:style>
      </p:sp>
      <p:pic>
        <p:nvPicPr>
          <p:cNvPr id="100" name="Imagen 14" descr=""/>
          <p:cNvPicPr/>
          <p:nvPr/>
        </p:nvPicPr>
        <p:blipFill>
          <a:blip r:embed="rId2"/>
          <a:stretch/>
        </p:blipFill>
        <p:spPr>
          <a:xfrm>
            <a:off x="64440" y="12240"/>
            <a:ext cx="1117440" cy="472320"/>
          </a:xfrm>
          <a:prstGeom prst="rect">
            <a:avLst/>
          </a:prstGeom>
          <a:ln>
            <a:noFill/>
          </a:ln>
        </p:spPr>
      </p:pic>
      <p:sp>
        <p:nvSpPr>
          <p:cNvPr id="101" name="Line 7"/>
          <p:cNvSpPr/>
          <p:nvPr/>
        </p:nvSpPr>
        <p:spPr>
          <a:xfrm flipV="1">
            <a:off x="1468080" y="2636640"/>
            <a:ext cx="360" cy="1008000"/>
          </a:xfrm>
          <a:prstGeom prst="line">
            <a:avLst/>
          </a:prstGeom>
          <a:ln w="57240">
            <a:solidFill>
              <a:srgbClr val="bfbfbf"/>
            </a:solidFill>
            <a:round/>
          </a:ln>
        </p:spPr>
        <p:style>
          <a:lnRef idx="0"/>
          <a:fillRef idx="0"/>
          <a:effectRef idx="0"/>
          <a:fontRef idx="minor"/>
        </p:style>
      </p:sp>
      <p:sp>
        <p:nvSpPr>
          <p:cNvPr id="102" name="PlaceHolder 8"/>
          <p:cNvSpPr>
            <a:spLocks noGrp="1"/>
          </p:cNvSpPr>
          <p:nvPr>
            <p:ph type="title"/>
          </p:nvPr>
        </p:nvSpPr>
        <p:spPr>
          <a:xfrm>
            <a:off x="495000" y="273600"/>
            <a:ext cx="8915040" cy="1144800"/>
          </a:xfrm>
          <a:prstGeom prst="rect">
            <a:avLst/>
          </a:prstGeom>
        </p:spPr>
        <p:txBody>
          <a:bodyPr lIns="0" rIns="0" tIns="0" bIns="0" anchor="ctr"/>
          <a:p>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103" name="PlaceHolder 9"/>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Pulse para editar el formato de esquema del texto</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Segundo nivel del esquema</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Quinto nivel del esquema</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Sexto nivel del esquema</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Séptimo nivel del esquema</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87480" y="549360"/>
            <a:ext cx="10153080" cy="43560"/>
          </a:xfrm>
          <a:prstGeom prst="rect">
            <a:avLst/>
          </a:prstGeom>
          <a:solidFill>
            <a:srgbClr val="bfbfbf"/>
          </a:solidFill>
          <a:ln w="9360">
            <a:solidFill>
              <a:srgbClr val="bfbfbf"/>
            </a:solidFill>
            <a:miter/>
          </a:ln>
        </p:spPr>
        <p:style>
          <a:lnRef idx="0"/>
          <a:fillRef idx="0"/>
          <a:effectRef idx="0"/>
          <a:fontRef idx="minor"/>
        </p:style>
      </p:sp>
      <p:sp>
        <p:nvSpPr>
          <p:cNvPr id="141" name="CustomShape 2"/>
          <p:cNvSpPr/>
          <p:nvPr/>
        </p:nvSpPr>
        <p:spPr>
          <a:xfrm>
            <a:off x="-15840" y="6567480"/>
            <a:ext cx="8424000" cy="2422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IoT Analytics</a:t>
            </a:r>
            <a:endParaRPr b="0" lang="es-ES" sz="1000" spc="-1" strike="noStrike">
              <a:latin typeface="Arial"/>
            </a:endParaRPr>
          </a:p>
        </p:txBody>
      </p:sp>
      <p:sp>
        <p:nvSpPr>
          <p:cNvPr id="142" name="Line 3"/>
          <p:cNvSpPr/>
          <p:nvPr/>
        </p:nvSpPr>
        <p:spPr>
          <a:xfrm>
            <a:off x="-447480" y="6524280"/>
            <a:ext cx="10656360" cy="360"/>
          </a:xfrm>
          <a:prstGeom prst="line">
            <a:avLst/>
          </a:prstGeom>
          <a:ln w="9360">
            <a:solidFill>
              <a:srgbClr val="d84519"/>
            </a:solidFill>
            <a:round/>
          </a:ln>
        </p:spPr>
        <p:style>
          <a:lnRef idx="0"/>
          <a:fillRef idx="0"/>
          <a:effectRef idx="0"/>
          <a:fontRef idx="minor"/>
        </p:style>
      </p:sp>
      <p:sp>
        <p:nvSpPr>
          <p:cNvPr id="143" name="CustomShape 4"/>
          <p:cNvSpPr/>
          <p:nvPr/>
        </p:nvSpPr>
        <p:spPr>
          <a:xfrm>
            <a:off x="-87480" y="503280"/>
            <a:ext cx="10153080" cy="45360"/>
          </a:xfrm>
          <a:prstGeom prst="rect">
            <a:avLst/>
          </a:prstGeom>
          <a:solidFill>
            <a:srgbClr val="d84519"/>
          </a:solidFill>
          <a:ln>
            <a:noFill/>
          </a:ln>
        </p:spPr>
        <p:style>
          <a:lnRef idx="0"/>
          <a:fillRef idx="0"/>
          <a:effectRef idx="0"/>
          <a:fontRef idx="minor"/>
        </p:style>
      </p:sp>
      <p:sp>
        <p:nvSpPr>
          <p:cNvPr id="144" name="CustomShape 5"/>
          <p:cNvSpPr/>
          <p:nvPr/>
        </p:nvSpPr>
        <p:spPr>
          <a:xfrm>
            <a:off x="1568520" y="69840"/>
            <a:ext cx="1007280" cy="394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Data Science y Big Data</a:t>
            </a:r>
            <a:endParaRPr b="0" lang="es-ES" sz="1000" spc="-1" strike="noStrike">
              <a:latin typeface="Arial"/>
            </a:endParaRPr>
          </a:p>
        </p:txBody>
      </p:sp>
      <p:sp>
        <p:nvSpPr>
          <p:cNvPr id="145" name="Line 6"/>
          <p:cNvSpPr/>
          <p:nvPr/>
        </p:nvSpPr>
        <p:spPr>
          <a:xfrm>
            <a:off x="1352520" y="105840"/>
            <a:ext cx="360" cy="334800"/>
          </a:xfrm>
          <a:prstGeom prst="line">
            <a:avLst/>
          </a:prstGeom>
          <a:ln w="9360">
            <a:solidFill>
              <a:srgbClr val="d84519"/>
            </a:solidFill>
            <a:round/>
          </a:ln>
        </p:spPr>
        <p:style>
          <a:lnRef idx="0"/>
          <a:fillRef idx="0"/>
          <a:effectRef idx="0"/>
          <a:fontRef idx="minor"/>
        </p:style>
      </p:sp>
      <p:pic>
        <p:nvPicPr>
          <p:cNvPr id="146" name="Imagen 14" descr=""/>
          <p:cNvPicPr/>
          <p:nvPr/>
        </p:nvPicPr>
        <p:blipFill>
          <a:blip r:embed="rId2"/>
          <a:stretch/>
        </p:blipFill>
        <p:spPr>
          <a:xfrm>
            <a:off x="64440" y="12240"/>
            <a:ext cx="1117440" cy="472320"/>
          </a:xfrm>
          <a:prstGeom prst="rect">
            <a:avLst/>
          </a:prstGeom>
          <a:ln>
            <a:noFill/>
          </a:ln>
        </p:spPr>
      </p:pic>
      <p:sp>
        <p:nvSpPr>
          <p:cNvPr id="147" name="PlaceHolder 7"/>
          <p:cNvSpPr>
            <a:spLocks noGrp="1"/>
          </p:cNvSpPr>
          <p:nvPr>
            <p:ph type="sldNum"/>
          </p:nvPr>
        </p:nvSpPr>
        <p:spPr>
          <a:xfrm>
            <a:off x="8769240" y="6553080"/>
            <a:ext cx="1059840" cy="456480"/>
          </a:xfrm>
          <a:prstGeom prst="rect">
            <a:avLst/>
          </a:prstGeom>
        </p:spPr>
        <p:txBody>
          <a:bodyPr lIns="90000" rIns="90000" tIns="45000" bIns="45000"/>
          <a:p>
            <a:pPr>
              <a:lnSpc>
                <a:spcPct val="100000"/>
              </a:lnSpc>
            </a:pPr>
            <a:fld id="{02D88A2E-2A17-4FE2-BAB5-C20FFD07E138}" type="slidenum">
              <a:rPr b="0" lang="es-ES" sz="1000" spc="-1" strike="noStrike">
                <a:solidFill>
                  <a:srgbClr val="000000"/>
                </a:solidFill>
                <a:latin typeface="Arial"/>
                <a:ea typeface="DejaVu Sans"/>
              </a:rPr>
              <a:t>1</a:t>
            </a:fld>
            <a:endParaRPr b="0" lang="es-ES" sz="1000" spc="-1" strike="noStrike">
              <a:latin typeface="Times New Roman"/>
            </a:endParaRPr>
          </a:p>
        </p:txBody>
      </p:sp>
      <p:sp>
        <p:nvSpPr>
          <p:cNvPr id="148" name="PlaceHolder 8"/>
          <p:cNvSpPr>
            <a:spLocks noGrp="1"/>
          </p:cNvSpPr>
          <p:nvPr>
            <p:ph type="title"/>
          </p:nvPr>
        </p:nvSpPr>
        <p:spPr>
          <a:xfrm>
            <a:off x="495000" y="273600"/>
            <a:ext cx="8915040" cy="1144800"/>
          </a:xfrm>
          <a:prstGeom prst="rect">
            <a:avLst/>
          </a:prstGeom>
        </p:spPr>
        <p:txBody>
          <a:bodyPr lIns="0" rIns="0" tIns="0" bIns="0" anchor="ctr"/>
          <a:p>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149" name="PlaceHolder 9"/>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Pulse para editar el formato de esquema del texto</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Segundo nivel del esquema</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Quinto nivel del esquema</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Sexto nivel del esquema</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Séptimo nivel del esquema</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CustomShape 1"/>
          <p:cNvSpPr/>
          <p:nvPr/>
        </p:nvSpPr>
        <p:spPr>
          <a:xfrm>
            <a:off x="-87480" y="549360"/>
            <a:ext cx="10153080" cy="43560"/>
          </a:xfrm>
          <a:prstGeom prst="rect">
            <a:avLst/>
          </a:prstGeom>
          <a:solidFill>
            <a:srgbClr val="bfbfbf"/>
          </a:solidFill>
          <a:ln w="9360">
            <a:solidFill>
              <a:srgbClr val="bfbfbf"/>
            </a:solidFill>
            <a:miter/>
          </a:ln>
        </p:spPr>
        <p:style>
          <a:lnRef idx="0"/>
          <a:fillRef idx="0"/>
          <a:effectRef idx="0"/>
          <a:fontRef idx="minor"/>
        </p:style>
      </p:sp>
      <p:sp>
        <p:nvSpPr>
          <p:cNvPr id="187" name="CustomShape 2"/>
          <p:cNvSpPr/>
          <p:nvPr/>
        </p:nvSpPr>
        <p:spPr>
          <a:xfrm>
            <a:off x="-15840" y="6567480"/>
            <a:ext cx="8424000" cy="2422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Caso de Uso: IoT y Smart Cities</a:t>
            </a:r>
            <a:endParaRPr b="0" lang="es-ES" sz="1000" spc="-1" strike="noStrike">
              <a:latin typeface="Arial"/>
            </a:endParaRPr>
          </a:p>
        </p:txBody>
      </p:sp>
      <p:sp>
        <p:nvSpPr>
          <p:cNvPr id="188" name="Line 3"/>
          <p:cNvSpPr/>
          <p:nvPr/>
        </p:nvSpPr>
        <p:spPr>
          <a:xfrm>
            <a:off x="-447480" y="6524280"/>
            <a:ext cx="10656360" cy="360"/>
          </a:xfrm>
          <a:prstGeom prst="line">
            <a:avLst/>
          </a:prstGeom>
          <a:ln w="9360">
            <a:solidFill>
              <a:srgbClr val="d84519"/>
            </a:solidFill>
            <a:round/>
          </a:ln>
        </p:spPr>
        <p:style>
          <a:lnRef idx="0"/>
          <a:fillRef idx="0"/>
          <a:effectRef idx="0"/>
          <a:fontRef idx="minor"/>
        </p:style>
      </p:sp>
      <p:sp>
        <p:nvSpPr>
          <p:cNvPr id="189" name="CustomShape 4"/>
          <p:cNvSpPr/>
          <p:nvPr/>
        </p:nvSpPr>
        <p:spPr>
          <a:xfrm>
            <a:off x="-87480" y="503280"/>
            <a:ext cx="10153080" cy="45360"/>
          </a:xfrm>
          <a:prstGeom prst="rect">
            <a:avLst/>
          </a:prstGeom>
          <a:solidFill>
            <a:srgbClr val="d84519"/>
          </a:solidFill>
          <a:ln>
            <a:noFill/>
          </a:ln>
        </p:spPr>
        <p:style>
          <a:lnRef idx="0"/>
          <a:fillRef idx="0"/>
          <a:effectRef idx="0"/>
          <a:fontRef idx="minor"/>
        </p:style>
      </p:sp>
      <p:sp>
        <p:nvSpPr>
          <p:cNvPr id="190" name="CustomShape 5"/>
          <p:cNvSpPr/>
          <p:nvPr/>
        </p:nvSpPr>
        <p:spPr>
          <a:xfrm>
            <a:off x="1568520" y="69840"/>
            <a:ext cx="1007280" cy="394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Data Science y Big Data</a:t>
            </a:r>
            <a:endParaRPr b="0" lang="es-ES" sz="1000" spc="-1" strike="noStrike">
              <a:latin typeface="Arial"/>
            </a:endParaRPr>
          </a:p>
        </p:txBody>
      </p:sp>
      <p:sp>
        <p:nvSpPr>
          <p:cNvPr id="191" name="Line 6"/>
          <p:cNvSpPr/>
          <p:nvPr/>
        </p:nvSpPr>
        <p:spPr>
          <a:xfrm>
            <a:off x="1352520" y="105840"/>
            <a:ext cx="360" cy="334800"/>
          </a:xfrm>
          <a:prstGeom prst="line">
            <a:avLst/>
          </a:prstGeom>
          <a:ln w="9360">
            <a:solidFill>
              <a:srgbClr val="d84519"/>
            </a:solidFill>
            <a:round/>
          </a:ln>
        </p:spPr>
        <p:style>
          <a:lnRef idx="0"/>
          <a:fillRef idx="0"/>
          <a:effectRef idx="0"/>
          <a:fontRef idx="minor"/>
        </p:style>
      </p:sp>
      <p:pic>
        <p:nvPicPr>
          <p:cNvPr id="192" name="Imagen 14" descr=""/>
          <p:cNvPicPr/>
          <p:nvPr/>
        </p:nvPicPr>
        <p:blipFill>
          <a:blip r:embed="rId2"/>
          <a:stretch/>
        </p:blipFill>
        <p:spPr>
          <a:xfrm>
            <a:off x="64440" y="12240"/>
            <a:ext cx="1117440" cy="472320"/>
          </a:xfrm>
          <a:prstGeom prst="rect">
            <a:avLst/>
          </a:prstGeom>
          <a:ln>
            <a:noFill/>
          </a:ln>
        </p:spPr>
      </p:pic>
      <p:pic>
        <p:nvPicPr>
          <p:cNvPr id="193" name="Imagen 12" descr=""/>
          <p:cNvPicPr/>
          <p:nvPr/>
        </p:nvPicPr>
        <p:blipFill>
          <a:blip r:embed="rId3"/>
          <a:stretch/>
        </p:blipFill>
        <p:spPr>
          <a:xfrm>
            <a:off x="3672000" y="2432520"/>
            <a:ext cx="3492360" cy="1477440"/>
          </a:xfrm>
          <a:prstGeom prst="rect">
            <a:avLst/>
          </a:prstGeom>
          <a:ln>
            <a:noFill/>
          </a:ln>
        </p:spPr>
      </p:pic>
      <p:sp>
        <p:nvSpPr>
          <p:cNvPr id="194" name="CustomShape 7"/>
          <p:cNvSpPr/>
          <p:nvPr/>
        </p:nvSpPr>
        <p:spPr>
          <a:xfrm>
            <a:off x="4881600" y="3686040"/>
            <a:ext cx="5023800" cy="242280"/>
          </a:xfrm>
          <a:prstGeom prst="rect">
            <a:avLst/>
          </a:prstGeom>
          <a:noFill/>
          <a:ln>
            <a:noFill/>
          </a:ln>
        </p:spPr>
        <p:style>
          <a:lnRef idx="0"/>
          <a:fillRef idx="0"/>
          <a:effectRef idx="0"/>
          <a:fontRef idx="minor"/>
        </p:style>
        <p:txBody>
          <a:bodyPr lIns="90000" rIns="90000" tIns="45000" bIns="45000"/>
          <a:p>
            <a:pPr algn="r">
              <a:lnSpc>
                <a:spcPct val="100000"/>
              </a:lnSpc>
            </a:pPr>
            <a:r>
              <a:rPr b="0" lang="es-ES" sz="1000" spc="-1" strike="noStrike">
                <a:solidFill>
                  <a:srgbClr val="000000"/>
                </a:solidFill>
                <a:latin typeface="Arial"/>
                <a:ea typeface="DejaVu Sans"/>
              </a:rPr>
              <a:t>© 2016 Afi Escuela de Finanzas. Todos los derechos reservados.</a:t>
            </a:r>
            <a:endParaRPr b="0" lang="es-ES" sz="1000" spc="-1" strike="noStrike">
              <a:latin typeface="Arial"/>
            </a:endParaRPr>
          </a:p>
        </p:txBody>
      </p:sp>
      <p:sp>
        <p:nvSpPr>
          <p:cNvPr id="195" name="CustomShape 8"/>
          <p:cNvSpPr/>
          <p:nvPr/>
        </p:nvSpPr>
        <p:spPr>
          <a:xfrm>
            <a:off x="-519120" y="-243000"/>
            <a:ext cx="10656000" cy="1870920"/>
          </a:xfrm>
          <a:prstGeom prst="rect">
            <a:avLst/>
          </a:prstGeom>
          <a:solidFill>
            <a:srgbClr val="ffffff"/>
          </a:solidFill>
          <a:ln>
            <a:noFill/>
          </a:ln>
        </p:spPr>
        <p:style>
          <a:lnRef idx="0"/>
          <a:fillRef idx="0"/>
          <a:effectRef idx="0"/>
          <a:fontRef idx="minor"/>
        </p:style>
      </p:sp>
      <p:sp>
        <p:nvSpPr>
          <p:cNvPr id="196" name="CustomShape 9"/>
          <p:cNvSpPr/>
          <p:nvPr/>
        </p:nvSpPr>
        <p:spPr>
          <a:xfrm>
            <a:off x="-592200" y="5013360"/>
            <a:ext cx="11103840" cy="3023640"/>
          </a:xfrm>
          <a:prstGeom prst="rect">
            <a:avLst/>
          </a:prstGeom>
          <a:solidFill>
            <a:srgbClr val="ffffff"/>
          </a:solidFill>
          <a:ln>
            <a:noFill/>
          </a:ln>
        </p:spPr>
        <p:style>
          <a:lnRef idx="0"/>
          <a:fillRef idx="0"/>
          <a:effectRef idx="0"/>
          <a:fontRef idx="minor"/>
        </p:style>
      </p:sp>
      <p:sp>
        <p:nvSpPr>
          <p:cNvPr id="197" name="CustomShape 10"/>
          <p:cNvSpPr/>
          <p:nvPr/>
        </p:nvSpPr>
        <p:spPr>
          <a:xfrm>
            <a:off x="4859280" y="3543480"/>
            <a:ext cx="5306400" cy="45360"/>
          </a:xfrm>
          <a:prstGeom prst="rect">
            <a:avLst/>
          </a:prstGeom>
          <a:solidFill>
            <a:srgbClr val="d84519"/>
          </a:solidFill>
          <a:ln>
            <a:noFill/>
          </a:ln>
        </p:spPr>
        <p:style>
          <a:lnRef idx="0"/>
          <a:fillRef idx="0"/>
          <a:effectRef idx="0"/>
          <a:fontRef idx="minor"/>
        </p:style>
      </p:sp>
      <p:sp>
        <p:nvSpPr>
          <p:cNvPr id="198" name="CustomShape 11"/>
          <p:cNvSpPr/>
          <p:nvPr/>
        </p:nvSpPr>
        <p:spPr>
          <a:xfrm>
            <a:off x="4859280" y="3581280"/>
            <a:ext cx="5306400" cy="45360"/>
          </a:xfrm>
          <a:prstGeom prst="rect">
            <a:avLst/>
          </a:prstGeom>
          <a:solidFill>
            <a:srgbClr val="bfbfbf"/>
          </a:solidFill>
          <a:ln w="9360">
            <a:noFill/>
          </a:ln>
        </p:spPr>
        <p:style>
          <a:lnRef idx="0"/>
          <a:fillRef idx="0"/>
          <a:effectRef idx="0"/>
          <a:fontRef idx="minor"/>
        </p:style>
      </p:sp>
      <p:sp>
        <p:nvSpPr>
          <p:cNvPr id="199" name="PlaceHolder 12"/>
          <p:cNvSpPr>
            <a:spLocks noGrp="1"/>
          </p:cNvSpPr>
          <p:nvPr>
            <p:ph type="title"/>
          </p:nvPr>
        </p:nvSpPr>
        <p:spPr>
          <a:xfrm>
            <a:off x="495000" y="273600"/>
            <a:ext cx="8915040" cy="1144800"/>
          </a:xfrm>
          <a:prstGeom prst="rect">
            <a:avLst/>
          </a:prstGeom>
        </p:spPr>
        <p:txBody>
          <a:bodyPr lIns="0" rIns="0" tIns="0" bIns="0" anchor="ctr"/>
          <a:p>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200" name="PlaceHolder 13"/>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Pulse para editar el formato de esquema del texto</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Segundo nivel del esquema</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Quinto nivel del esquema</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Sexto nivel del esquema</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Séptimo nivel del esquema</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gif"/><Relationship Id="rId3"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304880" y="6381360"/>
            <a:ext cx="5328000" cy="431280"/>
          </a:xfrm>
          <a:prstGeom prst="rect">
            <a:avLst/>
          </a:prstGeom>
          <a:noFill/>
          <a:ln>
            <a:noFill/>
          </a:ln>
        </p:spPr>
        <p:style>
          <a:lnRef idx="0"/>
          <a:fillRef idx="0"/>
          <a:effectRef idx="0"/>
          <a:fontRef idx="minor"/>
        </p:style>
        <p:txBody>
          <a:bodyPr lIns="0" rIns="90000" tIns="0" bIns="45000"/>
          <a:p>
            <a:pPr algn="r">
              <a:lnSpc>
                <a:spcPct val="100000"/>
              </a:lnSpc>
            </a:pPr>
            <a:r>
              <a:rPr b="0" lang="es-ES" sz="1600" spc="-1" strike="noStrike">
                <a:solidFill>
                  <a:srgbClr val="000000"/>
                </a:solidFill>
                <a:latin typeface="Arial"/>
                <a:ea typeface="DejaVu Sans"/>
              </a:rPr>
              <a:t>IoT Analytics</a:t>
            </a:r>
            <a:endParaRPr b="0" lang="es-ES" sz="1600" spc="-1" strike="noStrike">
              <a:latin typeface="Arial"/>
            </a:endParaRPr>
          </a:p>
        </p:txBody>
      </p:sp>
      <p:sp>
        <p:nvSpPr>
          <p:cNvPr id="244" name="CustomShape 2"/>
          <p:cNvSpPr/>
          <p:nvPr/>
        </p:nvSpPr>
        <p:spPr>
          <a:xfrm>
            <a:off x="4304880" y="4437000"/>
            <a:ext cx="5328000" cy="1079280"/>
          </a:xfrm>
          <a:prstGeom prst="rect">
            <a:avLst/>
          </a:prstGeom>
          <a:noFill/>
          <a:ln>
            <a:noFill/>
          </a:ln>
        </p:spPr>
        <p:style>
          <a:lnRef idx="0"/>
          <a:fillRef idx="0"/>
          <a:effectRef idx="0"/>
          <a:fontRef idx="minor"/>
        </p:style>
        <p:txBody>
          <a:bodyPr lIns="0" rIns="90000" tIns="0" bIns="45000"/>
          <a:p>
            <a:pPr algn="r">
              <a:lnSpc>
                <a:spcPct val="100000"/>
              </a:lnSpc>
            </a:pPr>
            <a:r>
              <a:rPr b="0" lang="es-ES" sz="1600" spc="-1" strike="noStrike">
                <a:solidFill>
                  <a:srgbClr val="000000"/>
                </a:solidFill>
                <a:latin typeface="Arial"/>
                <a:ea typeface="DejaVu Sans"/>
              </a:rPr>
              <a:t>Roberto Díaz Morales</a:t>
            </a:r>
            <a:endParaRPr b="0" lang="es-ES" sz="1600" spc="-1" strike="noStrike">
              <a:latin typeface="Arial"/>
            </a:endParaRPr>
          </a:p>
          <a:p>
            <a:pPr algn="r">
              <a:lnSpc>
                <a:spcPct val="100000"/>
              </a:lnSpc>
            </a:pPr>
            <a:endParaRPr b="0" lang="es-ES" sz="1600" spc="-1" strike="noStrike">
              <a:latin typeface="Arial"/>
            </a:endParaRPr>
          </a:p>
          <a:p>
            <a:pPr algn="r">
              <a:lnSpc>
                <a:spcPct val="100000"/>
              </a:lnSpc>
            </a:pPr>
            <a:r>
              <a:rPr b="0" lang="es-ES" sz="1600" spc="-1" strike="noStrike">
                <a:solidFill>
                  <a:srgbClr val="000000"/>
                </a:solidFill>
                <a:latin typeface="Arial"/>
                <a:ea typeface="DejaVu Sans"/>
              </a:rPr>
              <a:t>6/6/2017</a:t>
            </a:r>
            <a:endParaRPr b="0" lang="es-ES" sz="1600" spc="-1" strike="noStrike">
              <a:latin typeface="Arial"/>
            </a:endParaRPr>
          </a:p>
        </p:txBody>
      </p:sp>
      <p:sp>
        <p:nvSpPr>
          <p:cNvPr id="245" name="CustomShape 3"/>
          <p:cNvSpPr/>
          <p:nvPr/>
        </p:nvSpPr>
        <p:spPr>
          <a:xfrm>
            <a:off x="2360880" y="1806480"/>
            <a:ext cx="7128000" cy="1469160"/>
          </a:xfrm>
          <a:prstGeom prst="rect">
            <a:avLst/>
          </a:prstGeom>
          <a:noFill/>
          <a:ln>
            <a:noFill/>
          </a:ln>
        </p:spPr>
        <p:style>
          <a:lnRef idx="0"/>
          <a:fillRef idx="0"/>
          <a:effectRef idx="0"/>
          <a:fontRef idx="minor"/>
        </p:style>
        <p:txBody>
          <a:bodyPr lIns="90000" rIns="90000" tIns="45000" bIns="45000"/>
          <a:p>
            <a:r>
              <a:rPr b="0" lang="es-ES" sz="2000" spc="-1" strike="noStrike">
                <a:solidFill>
                  <a:srgbClr val="d84519"/>
                </a:solidFill>
                <a:latin typeface="Arial"/>
                <a:ea typeface="DejaVu Sans"/>
              </a:rPr>
              <a:t>Máster en Data Science y Big Data</a:t>
            </a:r>
            <a:endParaRPr b="0" lang="es-ES" sz="2000" spc="-1" strike="noStrike">
              <a:latin typeface="Arial"/>
            </a:endParaRPr>
          </a:p>
          <a:p>
            <a:endParaRPr b="0" lang="es-ES" sz="2000" spc="-1" strike="noStrike">
              <a:latin typeface="Arial"/>
            </a:endParaRPr>
          </a:p>
          <a:p>
            <a:pPr algn="r">
              <a:lnSpc>
                <a:spcPct val="100000"/>
              </a:lnSpc>
            </a:pPr>
            <a:r>
              <a:rPr b="0" lang="es-ES" sz="3200" spc="-1" strike="noStrike">
                <a:solidFill>
                  <a:srgbClr val="d84519"/>
                </a:solidFill>
                <a:latin typeface="Arial"/>
                <a:ea typeface="DejaVu Sans"/>
              </a:rPr>
              <a:t>IoT Analytics</a:t>
            </a:r>
            <a:endParaRPr b="0" lang="es-E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6" name="Imagen 249" descr=""/>
          <p:cNvPicPr/>
          <p:nvPr/>
        </p:nvPicPr>
        <p:blipFill>
          <a:blip r:embed="rId1"/>
          <a:stretch/>
        </p:blipFill>
        <p:spPr>
          <a:xfrm>
            <a:off x="43200" y="667800"/>
            <a:ext cx="9905400" cy="5582160"/>
          </a:xfrm>
          <a:prstGeom prst="rect">
            <a:avLst/>
          </a:prstGeom>
          <a:ln>
            <a:noFill/>
          </a:ln>
        </p:spPr>
      </p:pic>
      <p:pic>
        <p:nvPicPr>
          <p:cNvPr id="267" name="Picture 2" descr=""/>
          <p:cNvPicPr/>
          <p:nvPr/>
        </p:nvPicPr>
        <p:blipFill>
          <a:blip r:embed="rId2"/>
          <a:stretch/>
        </p:blipFill>
        <p:spPr>
          <a:xfrm>
            <a:off x="1201680" y="795600"/>
            <a:ext cx="7102080" cy="53265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0" y="2396520"/>
            <a:ext cx="1351800" cy="1751760"/>
          </a:xfrm>
          <a:prstGeom prst="rect">
            <a:avLst/>
          </a:prstGeom>
          <a:noFill/>
          <a:ln>
            <a:noFill/>
          </a:ln>
        </p:spPr>
        <p:style>
          <a:lnRef idx="0"/>
          <a:fillRef idx="0"/>
          <a:effectRef idx="0"/>
          <a:fontRef idx="minor"/>
        </p:style>
        <p:txBody>
          <a:bodyPr lIns="90000" rIns="90000" tIns="45000" bIns="45000"/>
          <a:p>
            <a:pPr algn="r">
              <a:lnSpc>
                <a:spcPct val="100000"/>
              </a:lnSpc>
            </a:pPr>
            <a:r>
              <a:rPr b="1" lang="es-ES" sz="9000" spc="-1" strike="noStrike">
                <a:solidFill>
                  <a:srgbClr val="d84519"/>
                </a:solidFill>
                <a:latin typeface="Arial"/>
                <a:ea typeface="DejaVu Sans"/>
              </a:rPr>
              <a:t>3</a:t>
            </a:r>
            <a:endParaRPr b="0" lang="es-ES" sz="9000" spc="-1" strike="noStrike">
              <a:latin typeface="Arial"/>
            </a:endParaRPr>
          </a:p>
        </p:txBody>
      </p:sp>
      <p:sp>
        <p:nvSpPr>
          <p:cNvPr id="269" name="CustomShape 2"/>
          <p:cNvSpPr/>
          <p:nvPr/>
        </p:nvSpPr>
        <p:spPr>
          <a:xfrm>
            <a:off x="1640520" y="2493000"/>
            <a:ext cx="7344000" cy="1109160"/>
          </a:xfrm>
          <a:prstGeom prst="rect">
            <a:avLst/>
          </a:prstGeom>
          <a:noFill/>
          <a:ln>
            <a:noFill/>
          </a:ln>
        </p:spPr>
        <p:style>
          <a:lnRef idx="0"/>
          <a:fillRef idx="0"/>
          <a:effectRef idx="0"/>
          <a:fontRef idx="minor"/>
        </p:style>
        <p:txBody>
          <a:bodyPr lIns="90000" rIns="90000" tIns="45000" bIns="45000"/>
          <a:p>
            <a:pPr>
              <a:lnSpc>
                <a:spcPct val="100000"/>
              </a:lnSpc>
            </a:pPr>
            <a:r>
              <a:rPr b="0" lang="es-ES" sz="4000" spc="-1" strike="noStrike">
                <a:solidFill>
                  <a:srgbClr val="d84519"/>
                </a:solidFill>
                <a:latin typeface="Arial"/>
                <a:ea typeface="DejaVu Sans"/>
              </a:rPr>
              <a:t>Caso de Uso: Smart Meters, caracterización del uso del agua.</a:t>
            </a:r>
            <a:endParaRPr b="0" lang="es-ES" sz="4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Información general de proyecto</a:t>
            </a:r>
            <a:endParaRPr b="0" lang="es-ES" sz="3200" spc="-1" strike="noStrike">
              <a:latin typeface="Arial"/>
            </a:endParaRPr>
          </a:p>
        </p:txBody>
      </p:sp>
      <p:sp>
        <p:nvSpPr>
          <p:cNvPr id="271"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Caracterización de Usos Finales del Agua</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272" name="CustomShape 3"/>
          <p:cNvSpPr/>
          <p:nvPr/>
        </p:nvSpPr>
        <p:spPr>
          <a:xfrm>
            <a:off x="344520" y="2133000"/>
            <a:ext cx="9072360" cy="4175640"/>
          </a:xfrm>
          <a:prstGeom prst="rect">
            <a:avLst/>
          </a:prstGeom>
          <a:noFill/>
          <a:ln>
            <a:noFill/>
          </a:ln>
        </p:spPr>
        <p:style>
          <a:lnRef idx="0"/>
          <a:fillRef idx="0"/>
          <a:effectRef idx="0"/>
          <a:fontRef idx="minor"/>
        </p:style>
        <p:txBody>
          <a:bodyPr lIns="90000" rIns="90000" tIns="45000" bIns="45000"/>
          <a:p>
            <a:pPr indent="-216000">
              <a:lnSpc>
                <a:spcPct val="150000"/>
              </a:lnSpc>
              <a:buClr>
                <a:srgbClr val="000000"/>
              </a:buClr>
              <a:buFont typeface="Arial"/>
              <a:buChar char="•"/>
            </a:pPr>
            <a:r>
              <a:rPr b="0" lang="es-ES" sz="1600" spc="-1" strike="noStrike">
                <a:solidFill>
                  <a:srgbClr val="000000"/>
                </a:solidFill>
                <a:latin typeface="Arial"/>
                <a:ea typeface="DejaVu Sans"/>
              </a:rPr>
              <a:t>Cliente: Empresa Grande de Gestión del Agua en entornos urbanos. </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Tipo de Proyecto: IoT (Smart Meters) y Smart Cities (Gestión Inteligente de recursos)</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Causa: La tecnología permite ahora almacenar la información registrada por los contadores</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Motiviación: Tener más información de lo que ocurre en las viviendas sin incumplir la ley de protección de datos.</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Objetivo: Saber a qué horas y qué volumen de agua se destina a cada uso.</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Facturación más eficiente.</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Conocer la evolución de cada tipo de consumo en el tiempo.</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Establecer políticas de ahorro de agua eficiente. </a:t>
            </a:r>
            <a:endParaRPr b="0" lang="es-ES" sz="1600" spc="-1" strike="noStrike">
              <a:latin typeface="Arial"/>
            </a:endParaRPr>
          </a:p>
          <a:p>
            <a:pPr>
              <a:lnSpc>
                <a:spcPct val="150000"/>
              </a:lnSpc>
            </a:pPr>
            <a:endParaRPr b="0" lang="es-ES" sz="1600" spc="-1" strike="noStrike">
              <a:latin typeface="Arial"/>
            </a:endParaRPr>
          </a:p>
          <a:p>
            <a:pPr>
              <a:lnSpc>
                <a:spcPct val="100000"/>
              </a:lnSpc>
            </a:pPr>
            <a:endParaRPr b="0" lang="es-ES" sz="16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166320" y="2396520"/>
            <a:ext cx="1806480" cy="1751760"/>
          </a:xfrm>
          <a:prstGeom prst="rect">
            <a:avLst/>
          </a:prstGeom>
          <a:noFill/>
          <a:ln>
            <a:noFill/>
          </a:ln>
        </p:spPr>
        <p:style>
          <a:lnRef idx="0"/>
          <a:fillRef idx="0"/>
          <a:effectRef idx="0"/>
          <a:fontRef idx="minor"/>
        </p:style>
        <p:txBody>
          <a:bodyPr lIns="90000" rIns="90000" tIns="45000" bIns="45000"/>
          <a:p>
            <a:pPr algn="r">
              <a:lnSpc>
                <a:spcPct val="100000"/>
              </a:lnSpc>
            </a:pPr>
            <a:r>
              <a:rPr b="1" lang="es-ES" sz="9000" spc="-1" strike="noStrike">
                <a:solidFill>
                  <a:srgbClr val="d84519"/>
                </a:solidFill>
                <a:latin typeface="Arial"/>
                <a:ea typeface="DejaVu Sans"/>
              </a:rPr>
              <a:t>3.1</a:t>
            </a:r>
            <a:endParaRPr b="0" lang="es-ES" sz="9000" spc="-1" strike="noStrike">
              <a:latin typeface="Arial"/>
            </a:endParaRPr>
          </a:p>
        </p:txBody>
      </p:sp>
      <p:sp>
        <p:nvSpPr>
          <p:cNvPr id="274" name="CustomShape 2"/>
          <p:cNvSpPr/>
          <p:nvPr/>
        </p:nvSpPr>
        <p:spPr>
          <a:xfrm>
            <a:off x="1640520" y="2493000"/>
            <a:ext cx="7344000" cy="1109160"/>
          </a:xfrm>
          <a:prstGeom prst="rect">
            <a:avLst/>
          </a:prstGeom>
          <a:noFill/>
          <a:ln>
            <a:noFill/>
          </a:ln>
        </p:spPr>
        <p:style>
          <a:lnRef idx="0"/>
          <a:fillRef idx="0"/>
          <a:effectRef idx="0"/>
          <a:fontRef idx="minor"/>
        </p:style>
        <p:txBody>
          <a:bodyPr lIns="90000" rIns="90000" tIns="45000" bIns="45000"/>
          <a:p>
            <a:pPr>
              <a:lnSpc>
                <a:spcPct val="100000"/>
              </a:lnSpc>
            </a:pPr>
            <a:r>
              <a:rPr b="0" lang="es-ES" sz="4000" spc="-1" strike="noStrike">
                <a:solidFill>
                  <a:srgbClr val="d84519"/>
                </a:solidFill>
                <a:latin typeface="Arial"/>
                <a:ea typeface="DejaVu Sans"/>
              </a:rPr>
              <a:t>Modelo de Datos</a:t>
            </a:r>
            <a:endParaRPr b="0" lang="es-ES" sz="4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Datos existentes</a:t>
            </a:r>
            <a:endParaRPr b="0" lang="es-ES" sz="3200" spc="-1" strike="noStrike">
              <a:latin typeface="Arial"/>
            </a:endParaRPr>
          </a:p>
        </p:txBody>
      </p:sp>
      <p:sp>
        <p:nvSpPr>
          <p:cNvPr id="276"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Modelo de Datos</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277" name="CustomShape 3"/>
          <p:cNvSpPr/>
          <p:nvPr/>
        </p:nvSpPr>
        <p:spPr>
          <a:xfrm>
            <a:off x="344520" y="2133000"/>
            <a:ext cx="9072360" cy="4175640"/>
          </a:xfrm>
          <a:prstGeom prst="rect">
            <a:avLst/>
          </a:prstGeom>
          <a:noFill/>
          <a:ln>
            <a:noFill/>
          </a:ln>
        </p:spPr>
        <p:style>
          <a:lnRef idx="0"/>
          <a:fillRef idx="0"/>
          <a:effectRef idx="0"/>
          <a:fontRef idx="minor"/>
        </p:style>
        <p:txBody>
          <a:bodyPr lIns="90000" rIns="90000" tIns="45000" bIns="45000"/>
          <a:p>
            <a:pPr indent="-216000">
              <a:lnSpc>
                <a:spcPct val="150000"/>
              </a:lnSpc>
              <a:buClr>
                <a:srgbClr val="000000"/>
              </a:buClr>
              <a:buFont typeface="Arial"/>
              <a:buChar char="•"/>
            </a:pPr>
            <a:r>
              <a:rPr b="0" lang="es-ES" sz="1600" spc="-1" strike="noStrike">
                <a:solidFill>
                  <a:srgbClr val="000000"/>
                </a:solidFill>
                <a:latin typeface="Arial"/>
                <a:ea typeface="DejaVu Sans"/>
              </a:rPr>
              <a:t>Desde 2008 monitorizando una muestra de viviendas </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Más de 300 viviendas</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Contadores</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Tipo C (1 litro) </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Tipo D (0,1 litros) a partir de 2011</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Base de datos con registro de pulsos de viviendas monitorizadas (periodos 2008-2014 y 2015)</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Más de 10 millones de horas de consumo registradas</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Mas de 140 millones de litros contabilizados</a:t>
            </a:r>
            <a:endParaRPr b="0" lang="es-ES" sz="1600" spc="-1" strike="noStrike">
              <a:latin typeface="Arial"/>
            </a:endParaRPr>
          </a:p>
          <a:p>
            <a:pPr>
              <a:lnSpc>
                <a:spcPct val="100000"/>
              </a:lnSpc>
            </a:pPr>
            <a:endParaRPr b="0" lang="es-ES" sz="1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Captura de datos</a:t>
            </a:r>
            <a:endParaRPr b="0" lang="es-ES" sz="3200" spc="-1" strike="noStrike">
              <a:latin typeface="Arial"/>
            </a:endParaRPr>
          </a:p>
        </p:txBody>
      </p:sp>
      <p:sp>
        <p:nvSpPr>
          <p:cNvPr id="279"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Modelo de Datos</a:t>
            </a:r>
            <a:endParaRPr b="0" lang="es-ES" sz="1000" spc="-1" strike="noStrike">
              <a:latin typeface="Arial"/>
            </a:endParaRPr>
          </a:p>
        </p:txBody>
      </p:sp>
      <p:pic>
        <p:nvPicPr>
          <p:cNvPr id="280" name="5 Imagen" descr=""/>
          <p:cNvPicPr/>
          <p:nvPr/>
        </p:nvPicPr>
        <p:blipFill>
          <a:blip r:embed="rId1"/>
          <a:stretch/>
        </p:blipFill>
        <p:spPr>
          <a:xfrm>
            <a:off x="1784520" y="1836360"/>
            <a:ext cx="6264000" cy="43916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Captura de datos</a:t>
            </a:r>
            <a:endParaRPr b="0" lang="es-ES" sz="3200" spc="-1" strike="noStrike">
              <a:latin typeface="Arial"/>
            </a:endParaRPr>
          </a:p>
        </p:txBody>
      </p:sp>
      <p:sp>
        <p:nvSpPr>
          <p:cNvPr id="282"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Modelo de Datos</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283" name="CustomShape 3"/>
          <p:cNvSpPr/>
          <p:nvPr/>
        </p:nvSpPr>
        <p:spPr>
          <a:xfrm>
            <a:off x="344520" y="2133000"/>
            <a:ext cx="9072360" cy="3095640"/>
          </a:xfrm>
          <a:prstGeom prst="rect">
            <a:avLst/>
          </a:prstGeom>
          <a:noFill/>
          <a:ln>
            <a:noFill/>
          </a:ln>
        </p:spPr>
        <p:style>
          <a:lnRef idx="0"/>
          <a:fillRef idx="0"/>
          <a:effectRef idx="0"/>
          <a:fontRef idx="minor"/>
        </p:style>
        <p:txBody>
          <a:bodyPr lIns="90000" rIns="90000" tIns="45000" bIns="45000"/>
          <a:p>
            <a:pPr indent="-216000">
              <a:lnSpc>
                <a:spcPct val="200000"/>
              </a:lnSpc>
              <a:buClr>
                <a:srgbClr val="000000"/>
              </a:buClr>
              <a:buFont typeface="Arial"/>
              <a:buChar char="•"/>
            </a:pPr>
            <a:r>
              <a:rPr b="0" lang="es-ES" sz="1600" spc="-1" strike="noStrike">
                <a:solidFill>
                  <a:srgbClr val="000000"/>
                </a:solidFill>
                <a:latin typeface="Arial"/>
                <a:ea typeface="DejaVu Sans"/>
              </a:rPr>
              <a:t>Emisores de pulsos conectados a estaciones de registro</a:t>
            </a:r>
            <a:endParaRPr b="0" lang="es-ES" sz="1600" spc="-1" strike="noStrike">
              <a:latin typeface="Arial"/>
            </a:endParaRPr>
          </a:p>
          <a:p>
            <a:pPr indent="-216000">
              <a:lnSpc>
                <a:spcPct val="200000"/>
              </a:lnSpc>
              <a:buClr>
                <a:srgbClr val="000000"/>
              </a:buClr>
              <a:buFont typeface="Arial"/>
              <a:buChar char="•"/>
            </a:pPr>
            <a:r>
              <a:rPr b="0" lang="es-ES" sz="1600" spc="-1" strike="noStrike">
                <a:solidFill>
                  <a:srgbClr val="000000"/>
                </a:solidFill>
                <a:latin typeface="Arial"/>
                <a:ea typeface="DejaVu Sans"/>
              </a:rPr>
              <a:t>Estaciones equipadas con modem GSM</a:t>
            </a:r>
            <a:endParaRPr b="0" lang="es-ES" sz="1600" spc="-1" strike="noStrike">
              <a:latin typeface="Arial"/>
            </a:endParaRPr>
          </a:p>
          <a:p>
            <a:pPr indent="-216000">
              <a:lnSpc>
                <a:spcPct val="200000"/>
              </a:lnSpc>
              <a:buClr>
                <a:srgbClr val="000000"/>
              </a:buClr>
              <a:buFont typeface="Arial"/>
              <a:buChar char="•"/>
            </a:pPr>
            <a:r>
              <a:rPr b="0" lang="es-ES" sz="1600" spc="-1" strike="noStrike">
                <a:solidFill>
                  <a:srgbClr val="000000"/>
                </a:solidFill>
                <a:latin typeface="Arial"/>
                <a:ea typeface="DejaVu Sans"/>
              </a:rPr>
              <a:t>Las estaciones registran pulsos junto con la hora en que se produce</a:t>
            </a:r>
            <a:endParaRPr b="0" lang="es-ES" sz="1600" spc="-1" strike="noStrike">
              <a:latin typeface="Arial"/>
            </a:endParaRPr>
          </a:p>
          <a:p>
            <a:pPr indent="-216000">
              <a:lnSpc>
                <a:spcPct val="200000"/>
              </a:lnSpc>
              <a:buClr>
                <a:srgbClr val="000000"/>
              </a:buClr>
              <a:buFont typeface="Arial"/>
              <a:buChar char="•"/>
            </a:pPr>
            <a:r>
              <a:rPr b="0" lang="es-ES" sz="1600" spc="-1" strike="noStrike">
                <a:solidFill>
                  <a:srgbClr val="000000"/>
                </a:solidFill>
                <a:latin typeface="Arial"/>
                <a:ea typeface="DejaVu Sans"/>
              </a:rPr>
              <a:t>Se descargan al centro de control con frecuencia diaria o superior</a:t>
            </a:r>
            <a:endParaRPr b="0" lang="es-ES" sz="1600" spc="-1" strike="noStrike">
              <a:latin typeface="Arial"/>
            </a:endParaRPr>
          </a:p>
          <a:p>
            <a:pPr>
              <a:lnSpc>
                <a:spcPct val="100000"/>
              </a:lnSpc>
            </a:pPr>
            <a:endParaRPr b="0" lang="es-ES" sz="1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Tipos de usos</a:t>
            </a:r>
            <a:endParaRPr b="0" lang="es-ES" sz="3200" spc="-1" strike="noStrike">
              <a:latin typeface="Arial"/>
            </a:endParaRPr>
          </a:p>
        </p:txBody>
      </p:sp>
      <p:sp>
        <p:nvSpPr>
          <p:cNvPr id="285"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Modelo de Datos</a:t>
            </a:r>
            <a:endParaRPr b="0" lang="es-ES" sz="1000" spc="-1" strike="noStrike">
              <a:latin typeface="Arial"/>
            </a:endParaRPr>
          </a:p>
        </p:txBody>
      </p:sp>
      <p:sp>
        <p:nvSpPr>
          <p:cNvPr id="286" name="CustomShape 3"/>
          <p:cNvSpPr/>
          <p:nvPr/>
        </p:nvSpPr>
        <p:spPr>
          <a:xfrm>
            <a:off x="344520" y="2133000"/>
            <a:ext cx="9072360" cy="3095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Los</a:t>
            </a:r>
            <a:r>
              <a:rPr b="1" lang="es-ES" sz="1600" spc="-1" strike="noStrike">
                <a:solidFill>
                  <a:srgbClr val="000000"/>
                </a:solidFill>
                <a:latin typeface="Arial"/>
                <a:ea typeface="DejaVu Sans"/>
              </a:rPr>
              <a:t> tipos de usos </a:t>
            </a:r>
            <a:r>
              <a:rPr b="0" lang="es-ES" sz="1600" spc="-1" strike="noStrike">
                <a:solidFill>
                  <a:srgbClr val="000000"/>
                </a:solidFill>
                <a:latin typeface="Arial"/>
                <a:ea typeface="DejaVu Sans"/>
              </a:rPr>
              <a:t>a etiquetar son los siguientes: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Grifos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Cisternas</a:t>
            </a:r>
            <a:endParaRPr b="0" lang="es-ES" sz="1600" spc="-1" strike="noStrike">
              <a:latin typeface="Arial"/>
            </a:endParaRPr>
          </a:p>
          <a:p>
            <a:pPr lvl="1" marL="457200" indent="-216000">
              <a:lnSpc>
                <a:spcPct val="100000"/>
              </a:lnSpc>
              <a:buClr>
                <a:srgbClr val="000000"/>
              </a:buClr>
              <a:buFont typeface="Arial"/>
              <a:buChar char="•"/>
            </a:pPr>
            <a:r>
              <a:rPr b="0" i="1" lang="es-ES" sz="1600" spc="-1" strike="noStrike">
                <a:solidFill>
                  <a:srgbClr val="000000"/>
                </a:solidFill>
                <a:latin typeface="Arial"/>
                <a:ea typeface="DejaVu Sans"/>
              </a:rPr>
              <a:t>Duchas</a:t>
            </a:r>
            <a:r>
              <a:rPr b="0" lang="es-ES" sz="1600" spc="-1" strike="noStrike">
                <a:solidFill>
                  <a:srgbClr val="000000"/>
                </a:solidFill>
                <a:latin typeface="Arial"/>
                <a:ea typeface="DejaVu Sans"/>
              </a:rPr>
              <a:t>, que incluye las bañeras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Lavadora</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Lavavajillas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Piscina</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Riego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Fugas</a:t>
            </a:r>
            <a:endParaRPr b="0" lang="es-ES" sz="1600" spc="-1" strike="noStrike">
              <a:latin typeface="Arial"/>
            </a:endParaRPr>
          </a:p>
          <a:p>
            <a:pPr>
              <a:lnSpc>
                <a:spcPct val="100000"/>
              </a:lnSpc>
            </a:pPr>
            <a:endParaRPr b="0" lang="es-ES" sz="16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66320" y="2396520"/>
            <a:ext cx="1806480" cy="1751760"/>
          </a:xfrm>
          <a:prstGeom prst="rect">
            <a:avLst/>
          </a:prstGeom>
          <a:noFill/>
          <a:ln>
            <a:noFill/>
          </a:ln>
        </p:spPr>
        <p:style>
          <a:lnRef idx="0"/>
          <a:fillRef idx="0"/>
          <a:effectRef idx="0"/>
          <a:fontRef idx="minor"/>
        </p:style>
        <p:txBody>
          <a:bodyPr lIns="90000" rIns="90000" tIns="45000" bIns="45000"/>
          <a:p>
            <a:pPr algn="r">
              <a:lnSpc>
                <a:spcPct val="100000"/>
              </a:lnSpc>
            </a:pPr>
            <a:r>
              <a:rPr b="1" lang="es-ES" sz="9000" spc="-1" strike="noStrike">
                <a:solidFill>
                  <a:srgbClr val="d84519"/>
                </a:solidFill>
                <a:latin typeface="Arial"/>
                <a:ea typeface="DejaVu Sans"/>
              </a:rPr>
              <a:t>3.2</a:t>
            </a:r>
            <a:endParaRPr b="0" lang="es-ES" sz="9000" spc="-1" strike="noStrike">
              <a:latin typeface="Arial"/>
            </a:endParaRPr>
          </a:p>
        </p:txBody>
      </p:sp>
      <p:sp>
        <p:nvSpPr>
          <p:cNvPr id="288" name="CustomShape 2"/>
          <p:cNvSpPr/>
          <p:nvPr/>
        </p:nvSpPr>
        <p:spPr>
          <a:xfrm>
            <a:off x="1640520" y="2493000"/>
            <a:ext cx="7344000" cy="1109160"/>
          </a:xfrm>
          <a:prstGeom prst="rect">
            <a:avLst/>
          </a:prstGeom>
          <a:noFill/>
          <a:ln>
            <a:noFill/>
          </a:ln>
        </p:spPr>
        <p:style>
          <a:lnRef idx="0"/>
          <a:fillRef idx="0"/>
          <a:effectRef idx="0"/>
          <a:fontRef idx="minor"/>
        </p:style>
        <p:txBody>
          <a:bodyPr lIns="90000" rIns="90000" tIns="45000" bIns="45000"/>
          <a:p>
            <a:pPr>
              <a:lnSpc>
                <a:spcPct val="100000"/>
              </a:lnSpc>
            </a:pPr>
            <a:r>
              <a:rPr b="0" lang="es-ES" sz="4000" spc="-1" strike="noStrike">
                <a:solidFill>
                  <a:srgbClr val="d84519"/>
                </a:solidFill>
                <a:latin typeface="Arial"/>
                <a:ea typeface="DejaVu Sans"/>
              </a:rPr>
              <a:t>Visualización de Datos</a:t>
            </a:r>
            <a:endParaRPr b="0" lang="es-ES" sz="4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La importancia de la visualización</a:t>
            </a:r>
            <a:endParaRPr b="0" lang="es-ES" sz="3200" spc="-1" strike="noStrike">
              <a:latin typeface="Arial"/>
            </a:endParaRPr>
          </a:p>
        </p:txBody>
      </p:sp>
      <p:sp>
        <p:nvSpPr>
          <p:cNvPr id="290"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Visualización de Datos</a:t>
            </a:r>
            <a:endParaRPr b="0" lang="es-ES" sz="1000" spc="-1" strike="noStrike">
              <a:latin typeface="Arial"/>
            </a:endParaRPr>
          </a:p>
        </p:txBody>
      </p:sp>
      <p:pic>
        <p:nvPicPr>
          <p:cNvPr id="291" name="9 Imagen" descr=""/>
          <p:cNvPicPr/>
          <p:nvPr/>
        </p:nvPicPr>
        <p:blipFill>
          <a:blip r:embed="rId1"/>
          <a:stretch/>
        </p:blipFill>
        <p:spPr>
          <a:xfrm>
            <a:off x="1280520" y="1749240"/>
            <a:ext cx="7219800" cy="46515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304880" y="6381360"/>
            <a:ext cx="5328000" cy="431280"/>
          </a:xfrm>
          <a:prstGeom prst="rect">
            <a:avLst/>
          </a:prstGeom>
          <a:noFill/>
          <a:ln>
            <a:noFill/>
          </a:ln>
        </p:spPr>
        <p:style>
          <a:lnRef idx="0"/>
          <a:fillRef idx="0"/>
          <a:effectRef idx="0"/>
          <a:fontRef idx="minor"/>
        </p:style>
        <p:txBody>
          <a:bodyPr lIns="0" rIns="90000" tIns="0" bIns="45000"/>
          <a:p>
            <a:pPr algn="r">
              <a:lnSpc>
                <a:spcPct val="100000"/>
              </a:lnSpc>
            </a:pPr>
            <a:r>
              <a:rPr b="0" lang="es-ES" sz="1600" spc="-1" strike="noStrike">
                <a:solidFill>
                  <a:srgbClr val="000000"/>
                </a:solidFill>
                <a:latin typeface="Arial"/>
                <a:ea typeface="DejaVu Sans"/>
              </a:rPr>
              <a:t>IoT Analytics</a:t>
            </a:r>
            <a:endParaRPr b="0" lang="es-ES" sz="1600" spc="-1" strike="noStrike">
              <a:latin typeface="Arial"/>
            </a:endParaRPr>
          </a:p>
        </p:txBody>
      </p:sp>
      <p:sp>
        <p:nvSpPr>
          <p:cNvPr id="247" name="CustomShape 2"/>
          <p:cNvSpPr/>
          <p:nvPr/>
        </p:nvSpPr>
        <p:spPr>
          <a:xfrm>
            <a:off x="4304880" y="4437000"/>
            <a:ext cx="5328000" cy="1079280"/>
          </a:xfrm>
          <a:prstGeom prst="rect">
            <a:avLst/>
          </a:prstGeom>
          <a:noFill/>
          <a:ln>
            <a:noFill/>
          </a:ln>
        </p:spPr>
        <p:style>
          <a:lnRef idx="0"/>
          <a:fillRef idx="0"/>
          <a:effectRef idx="0"/>
          <a:fontRef idx="minor"/>
        </p:style>
        <p:txBody>
          <a:bodyPr lIns="0" rIns="90000" tIns="0" bIns="45000"/>
          <a:p>
            <a:pPr algn="r">
              <a:lnSpc>
                <a:spcPct val="100000"/>
              </a:lnSpc>
            </a:pPr>
            <a:r>
              <a:rPr b="0" lang="es-ES" sz="1600" spc="-1" strike="noStrike">
                <a:solidFill>
                  <a:srgbClr val="000000"/>
                </a:solidFill>
                <a:latin typeface="Arial"/>
                <a:ea typeface="DejaVu Sans"/>
              </a:rPr>
              <a:t>Roberto Díaz Morales</a:t>
            </a:r>
            <a:endParaRPr b="0" lang="es-ES" sz="1600" spc="-1" strike="noStrike">
              <a:latin typeface="Arial"/>
            </a:endParaRPr>
          </a:p>
          <a:p>
            <a:pPr algn="r">
              <a:lnSpc>
                <a:spcPct val="100000"/>
              </a:lnSpc>
            </a:pPr>
            <a:endParaRPr b="0" lang="es-ES" sz="1600" spc="-1" strike="noStrike">
              <a:latin typeface="Arial"/>
            </a:endParaRPr>
          </a:p>
          <a:p>
            <a:pPr algn="r">
              <a:lnSpc>
                <a:spcPct val="100000"/>
              </a:lnSpc>
            </a:pPr>
            <a:r>
              <a:rPr b="0" lang="es-ES" sz="1600" spc="-1" strike="noStrike">
                <a:solidFill>
                  <a:srgbClr val="000000"/>
                </a:solidFill>
                <a:latin typeface="Arial"/>
                <a:ea typeface="DejaVu Sans"/>
              </a:rPr>
              <a:t>6/6/2017</a:t>
            </a:r>
            <a:endParaRPr b="0" lang="es-ES" sz="1600" spc="-1" strike="noStrike">
              <a:latin typeface="Arial"/>
            </a:endParaRPr>
          </a:p>
        </p:txBody>
      </p:sp>
      <p:sp>
        <p:nvSpPr>
          <p:cNvPr id="248" name="CustomShape 3"/>
          <p:cNvSpPr/>
          <p:nvPr/>
        </p:nvSpPr>
        <p:spPr>
          <a:xfrm>
            <a:off x="2360880" y="1806480"/>
            <a:ext cx="7128000" cy="1469160"/>
          </a:xfrm>
          <a:prstGeom prst="rect">
            <a:avLst/>
          </a:prstGeom>
          <a:noFill/>
          <a:ln>
            <a:noFill/>
          </a:ln>
        </p:spPr>
        <p:style>
          <a:lnRef idx="0"/>
          <a:fillRef idx="0"/>
          <a:effectRef idx="0"/>
          <a:fontRef idx="minor"/>
        </p:style>
        <p:txBody>
          <a:bodyPr lIns="90000" rIns="90000" tIns="45000" bIns="45000"/>
          <a:p>
            <a:r>
              <a:rPr b="0" lang="es-ES" sz="2000" spc="-1" strike="noStrike">
                <a:solidFill>
                  <a:srgbClr val="d84519"/>
                </a:solidFill>
                <a:latin typeface="Arial"/>
                <a:ea typeface="DejaVu Sans"/>
              </a:rPr>
              <a:t>Máster en Data Science y Big Data</a:t>
            </a:r>
            <a:endParaRPr b="0" lang="es-ES" sz="2000" spc="-1" strike="noStrike">
              <a:latin typeface="Arial"/>
            </a:endParaRPr>
          </a:p>
          <a:p>
            <a:endParaRPr b="0" lang="es-ES" sz="2000" spc="-1" strike="noStrike">
              <a:latin typeface="Arial"/>
            </a:endParaRPr>
          </a:p>
          <a:p>
            <a:pPr algn="r">
              <a:lnSpc>
                <a:spcPct val="100000"/>
              </a:lnSpc>
            </a:pPr>
            <a:r>
              <a:rPr b="0" lang="es-ES" sz="3200" spc="-1" strike="noStrike">
                <a:solidFill>
                  <a:srgbClr val="d84519"/>
                </a:solidFill>
                <a:latin typeface="Arial"/>
                <a:ea typeface="DejaVu Sans"/>
              </a:rPr>
              <a:t>IoT Analytics</a:t>
            </a:r>
            <a:endParaRPr b="0" lang="es-E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45440" y="2396520"/>
            <a:ext cx="1785600" cy="1751760"/>
          </a:xfrm>
          <a:prstGeom prst="rect">
            <a:avLst/>
          </a:prstGeom>
          <a:noFill/>
          <a:ln>
            <a:noFill/>
          </a:ln>
        </p:spPr>
        <p:style>
          <a:lnRef idx="0"/>
          <a:fillRef idx="0"/>
          <a:effectRef idx="0"/>
          <a:fontRef idx="minor"/>
        </p:style>
        <p:txBody>
          <a:bodyPr lIns="90000" rIns="90000" tIns="45000" bIns="45000"/>
          <a:p>
            <a:pPr algn="r">
              <a:lnSpc>
                <a:spcPct val="100000"/>
              </a:lnSpc>
            </a:pPr>
            <a:r>
              <a:rPr b="1" lang="es-ES" sz="9000" spc="-1" strike="noStrike">
                <a:solidFill>
                  <a:srgbClr val="d84519"/>
                </a:solidFill>
                <a:latin typeface="Arial"/>
                <a:ea typeface="DejaVu Sans"/>
              </a:rPr>
              <a:t>3.3</a:t>
            </a:r>
            <a:endParaRPr b="0" lang="es-ES" sz="9000" spc="-1" strike="noStrike">
              <a:latin typeface="Arial"/>
            </a:endParaRPr>
          </a:p>
        </p:txBody>
      </p:sp>
      <p:sp>
        <p:nvSpPr>
          <p:cNvPr id="293" name="CustomShape 2"/>
          <p:cNvSpPr/>
          <p:nvPr/>
        </p:nvSpPr>
        <p:spPr>
          <a:xfrm>
            <a:off x="1640520" y="2493000"/>
            <a:ext cx="7344000" cy="1109160"/>
          </a:xfrm>
          <a:prstGeom prst="rect">
            <a:avLst/>
          </a:prstGeom>
          <a:noFill/>
          <a:ln>
            <a:noFill/>
          </a:ln>
        </p:spPr>
        <p:style>
          <a:lnRef idx="0"/>
          <a:fillRef idx="0"/>
          <a:effectRef idx="0"/>
          <a:fontRef idx="minor"/>
        </p:style>
        <p:txBody>
          <a:bodyPr lIns="90000" rIns="90000" tIns="45000" bIns="45000"/>
          <a:p>
            <a:pPr>
              <a:lnSpc>
                <a:spcPct val="100000"/>
              </a:lnSpc>
            </a:pPr>
            <a:r>
              <a:rPr b="0" lang="es-ES" sz="4000" spc="-1" strike="noStrike">
                <a:solidFill>
                  <a:srgbClr val="d84519"/>
                </a:solidFill>
                <a:latin typeface="Arial"/>
                <a:ea typeface="DejaVu Sans"/>
              </a:rPr>
              <a:t>Preprocesado de Datos</a:t>
            </a:r>
            <a:endParaRPr b="0" lang="es-ES" sz="4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Paso de pulsos a caudales</a:t>
            </a:r>
            <a:endParaRPr b="0" lang="es-ES" sz="3200" spc="-1" strike="noStrike">
              <a:latin typeface="Arial"/>
            </a:endParaRPr>
          </a:p>
        </p:txBody>
      </p:sp>
      <p:sp>
        <p:nvSpPr>
          <p:cNvPr id="295"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Preprocesado de Datos</a:t>
            </a:r>
            <a:endParaRPr b="0" lang="es-ES" sz="1000" spc="-1" strike="noStrike">
              <a:latin typeface="Arial"/>
            </a:endParaRPr>
          </a:p>
        </p:txBody>
      </p:sp>
      <p:sp>
        <p:nvSpPr>
          <p:cNvPr id="296" name="CustomShape 3"/>
          <p:cNvSpPr/>
          <p:nvPr/>
        </p:nvSpPr>
        <p:spPr>
          <a:xfrm>
            <a:off x="344520" y="2133000"/>
            <a:ext cx="9072360" cy="3095640"/>
          </a:xfrm>
          <a:prstGeom prst="rect">
            <a:avLst/>
          </a:prstGeom>
          <a:noFill/>
          <a:ln>
            <a:noFill/>
          </a:ln>
        </p:spPr>
        <p:style>
          <a:lnRef idx="0"/>
          <a:fillRef idx="0"/>
          <a:effectRef idx="0"/>
          <a:fontRef idx="minor"/>
        </p:style>
        <p:txBody>
          <a:bodyPr lIns="90000" rIns="90000" tIns="45000" bIns="45000"/>
          <a:p>
            <a:pPr indent="-216000">
              <a:lnSpc>
                <a:spcPct val="150000"/>
              </a:lnSpc>
              <a:buClr>
                <a:srgbClr val="000000"/>
              </a:buClr>
              <a:buFont typeface="Arial"/>
              <a:buChar char="•"/>
            </a:pPr>
            <a:r>
              <a:rPr b="0" lang="es-ES" sz="1600" spc="-1" strike="noStrike">
                <a:solidFill>
                  <a:srgbClr val="000000"/>
                </a:solidFill>
                <a:latin typeface="Arial"/>
                <a:ea typeface="DejaVu Sans"/>
              </a:rPr>
              <a:t>El objetivo es pasar de una señal discreta a  una continua. </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Medias móviles</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A partir de serie de lecturas de pulsos acumulados </a:t>
            </a:r>
            <a:r>
              <a:rPr b="0" lang="es-ES" sz="1600" spc="-1" strike="noStrike">
                <a:solidFill>
                  <a:srgbClr val="000000"/>
                </a:solidFill>
                <a:latin typeface="Wingdings"/>
                <a:ea typeface="DejaVu Sans"/>
              </a:rPr>
              <a:t></a:t>
            </a:r>
            <a:r>
              <a:rPr b="0" lang="es-ES" sz="1600" spc="-1" strike="noStrike">
                <a:solidFill>
                  <a:srgbClr val="000000"/>
                </a:solidFill>
                <a:latin typeface="Arial"/>
                <a:ea typeface="DejaVu Sans"/>
              </a:rPr>
              <a:t> serie de pulsos no acumulados (∆L)</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Construcción de serie temporal con incrementos temporales de un segundo</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Suposición: cuando hay pulso se consume el volumen dado por ∆L-P. P = precisión cont.</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Se asigna a cada segundo un caudal igual a la media móvil de los caudales anteriormente calculados.</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Para afinar el resultado, se vuelve a calcular una segunda media móvil de las anteriores medias. Con un orden a ajustar empíricamente</a:t>
            </a:r>
            <a:endParaRPr b="0" lang="es-ES" sz="1600" spc="-1" strike="noStrike">
              <a:latin typeface="Arial"/>
            </a:endParaRPr>
          </a:p>
          <a:p>
            <a:pPr>
              <a:lnSpc>
                <a:spcPct val="100000"/>
              </a:lnSpc>
            </a:pPr>
            <a:endParaRPr b="0" lang="es-ES" sz="1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Paso de pulsos a caudales</a:t>
            </a:r>
            <a:endParaRPr b="0" lang="es-ES" sz="3200" spc="-1" strike="noStrike">
              <a:latin typeface="Arial"/>
            </a:endParaRPr>
          </a:p>
        </p:txBody>
      </p:sp>
      <p:sp>
        <p:nvSpPr>
          <p:cNvPr id="298"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Preprocesado de Datos</a:t>
            </a:r>
            <a:endParaRPr b="0" lang="es-ES" sz="1000" spc="-1" strike="noStrike">
              <a:latin typeface="Arial"/>
            </a:endParaRPr>
          </a:p>
        </p:txBody>
      </p:sp>
      <p:pic>
        <p:nvPicPr>
          <p:cNvPr id="299" name="7 Imagen" descr=""/>
          <p:cNvPicPr/>
          <p:nvPr/>
        </p:nvPicPr>
        <p:blipFill>
          <a:blip r:embed="rId1"/>
          <a:stretch/>
        </p:blipFill>
        <p:spPr>
          <a:xfrm>
            <a:off x="1568520" y="1952640"/>
            <a:ext cx="6804360" cy="392400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Paso de pulsos a caudales</a:t>
            </a:r>
            <a:endParaRPr b="0" lang="es-ES" sz="3200" spc="-1" strike="noStrike">
              <a:latin typeface="Arial"/>
            </a:endParaRPr>
          </a:p>
        </p:txBody>
      </p:sp>
      <p:sp>
        <p:nvSpPr>
          <p:cNvPr id="301"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Preprocesado de Datos</a:t>
            </a:r>
            <a:endParaRPr b="0" lang="es-ES" sz="1000" spc="-1" strike="noStrike">
              <a:latin typeface="Arial"/>
            </a:endParaRPr>
          </a:p>
        </p:txBody>
      </p:sp>
      <p:pic>
        <p:nvPicPr>
          <p:cNvPr id="302" name="6 Imagen" descr=""/>
          <p:cNvPicPr/>
          <p:nvPr/>
        </p:nvPicPr>
        <p:blipFill>
          <a:blip r:embed="rId1"/>
          <a:stretch/>
        </p:blipFill>
        <p:spPr>
          <a:xfrm>
            <a:off x="1535040" y="1845000"/>
            <a:ext cx="6804000" cy="436680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Paso de pulsos a caudales</a:t>
            </a:r>
            <a:endParaRPr b="0" lang="es-ES" sz="3200" spc="-1" strike="noStrike">
              <a:latin typeface="Arial"/>
            </a:endParaRPr>
          </a:p>
        </p:txBody>
      </p:sp>
      <p:sp>
        <p:nvSpPr>
          <p:cNvPr id="304"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Preprocesado de Datos</a:t>
            </a:r>
            <a:endParaRPr b="0" lang="es-ES" sz="1000" spc="-1" strike="noStrike">
              <a:latin typeface="Arial"/>
            </a:endParaRPr>
          </a:p>
        </p:txBody>
      </p:sp>
      <p:sp>
        <p:nvSpPr>
          <p:cNvPr id="305" name="CustomShape 3"/>
          <p:cNvSpPr/>
          <p:nvPr/>
        </p:nvSpPr>
        <p:spPr>
          <a:xfrm>
            <a:off x="344520" y="2133000"/>
            <a:ext cx="9072360" cy="3815640"/>
          </a:xfrm>
          <a:prstGeom prst="rect">
            <a:avLst/>
          </a:prstGeom>
          <a:noFill/>
          <a:ln>
            <a:noFill/>
          </a:ln>
        </p:spPr>
        <p:style>
          <a:lnRef idx="0"/>
          <a:fillRef idx="0"/>
          <a:effectRef idx="0"/>
          <a:fontRef idx="minor"/>
        </p:style>
        <p:txBody>
          <a:bodyPr lIns="90000" rIns="90000" tIns="45000" bIns="45000"/>
          <a:p>
            <a:pPr indent="-216000">
              <a:lnSpc>
                <a:spcPct val="200000"/>
              </a:lnSpc>
              <a:buClr>
                <a:srgbClr val="000000"/>
              </a:buClr>
              <a:buFont typeface="Arial"/>
              <a:buChar char="•"/>
            </a:pPr>
            <a:r>
              <a:rPr b="1" lang="es-ES" sz="1600" spc="-1" strike="noStrike">
                <a:solidFill>
                  <a:srgbClr val="000000"/>
                </a:solidFill>
                <a:latin typeface="Arial"/>
                <a:ea typeface="DejaVu Sans"/>
              </a:rPr>
              <a:t>Definición de episodio</a:t>
            </a:r>
            <a:r>
              <a:rPr b="0" lang="es-ES" sz="1600" spc="-1" strike="noStrike">
                <a:solidFill>
                  <a:srgbClr val="000000"/>
                </a:solidFill>
                <a:latin typeface="Arial"/>
                <a:ea typeface="DejaVu Sans"/>
              </a:rPr>
              <a:t>:</a:t>
            </a:r>
            <a:endParaRPr b="0" lang="es-ES" sz="1600" spc="-1" strike="noStrike">
              <a:latin typeface="Arial"/>
            </a:endParaRPr>
          </a:p>
          <a:p>
            <a:pPr lvl="1" marL="457200" indent="-216000">
              <a:lnSpc>
                <a:spcPct val="200000"/>
              </a:lnSpc>
              <a:buClr>
                <a:srgbClr val="000000"/>
              </a:buClr>
              <a:buFont typeface="Arial"/>
              <a:buChar char="•"/>
            </a:pPr>
            <a:r>
              <a:rPr b="0" lang="es-ES" sz="1600" spc="-1" strike="noStrike">
                <a:solidFill>
                  <a:srgbClr val="000000"/>
                </a:solidFill>
                <a:latin typeface="Arial"/>
                <a:ea typeface="DejaVu Sans"/>
              </a:rPr>
              <a:t>Un episodio es aquel periodo de tiempo con caudal distinto de cero comprendido entre un instante con caudal nulo y el siguiente</a:t>
            </a:r>
            <a:endParaRPr b="0" lang="es-ES" sz="1600" spc="-1" strike="noStrike">
              <a:latin typeface="Arial"/>
            </a:endParaRPr>
          </a:p>
          <a:p>
            <a:pPr indent="-216000">
              <a:lnSpc>
                <a:spcPct val="200000"/>
              </a:lnSpc>
              <a:buClr>
                <a:srgbClr val="000000"/>
              </a:buClr>
              <a:buFont typeface="Arial"/>
              <a:buChar char="•"/>
            </a:pPr>
            <a:r>
              <a:rPr b="0" lang="es-ES" sz="1600" spc="-1" strike="noStrike">
                <a:solidFill>
                  <a:srgbClr val="000000"/>
                </a:solidFill>
                <a:latin typeface="Arial"/>
                <a:ea typeface="DejaVu Sans"/>
              </a:rPr>
              <a:t>Un episodio puede estar formado por uno o varios eventos</a:t>
            </a:r>
            <a:endParaRPr b="0" lang="es-ES" sz="1600" spc="-1" strike="noStrike">
              <a:latin typeface="Arial"/>
            </a:endParaRPr>
          </a:p>
          <a:p>
            <a:pPr indent="-216000">
              <a:lnSpc>
                <a:spcPct val="200000"/>
              </a:lnSpc>
              <a:buClr>
                <a:srgbClr val="000000"/>
              </a:buClr>
              <a:buFont typeface="Arial"/>
              <a:buChar char="•"/>
            </a:pPr>
            <a:r>
              <a:rPr b="0" lang="es-ES" sz="1600" spc="-1" strike="noStrike">
                <a:solidFill>
                  <a:srgbClr val="000000"/>
                </a:solidFill>
                <a:latin typeface="Arial"/>
                <a:ea typeface="DejaVu Sans"/>
              </a:rPr>
              <a:t>Un evento sólo pertenece a un episodio</a:t>
            </a:r>
            <a:endParaRPr b="0" lang="es-ES" sz="1600" spc="-1" strike="noStrike">
              <a:latin typeface="Arial"/>
            </a:endParaRPr>
          </a:p>
          <a:p>
            <a:pPr indent="-216000">
              <a:lnSpc>
                <a:spcPct val="200000"/>
              </a:lnSpc>
              <a:buClr>
                <a:srgbClr val="000000"/>
              </a:buClr>
              <a:buFont typeface="Arial"/>
              <a:buChar char="•"/>
            </a:pPr>
            <a:r>
              <a:rPr b="0" lang="es-ES" sz="1600" spc="-1" strike="noStrike">
                <a:solidFill>
                  <a:srgbClr val="000000"/>
                </a:solidFill>
                <a:latin typeface="Arial"/>
                <a:ea typeface="DejaVu Sans"/>
              </a:rPr>
              <a:t>Los eventos de consumo de electrodomésticos como la lavadora y lavavajillas que tienen varios ciclos de llenado, son tratados como eventos independientes entre sí.</a:t>
            </a: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50000"/>
              </a:lnSpc>
            </a:pPr>
            <a:endParaRPr b="0" lang="es-ES" sz="16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88520" y="1052640"/>
            <a:ext cx="8856360" cy="7362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Paso de caudales a eventos</a:t>
            </a:r>
            <a:endParaRPr b="0" lang="es-ES" sz="3200" spc="-1" strike="noStrike">
              <a:latin typeface="Arial"/>
            </a:endParaRPr>
          </a:p>
        </p:txBody>
      </p:sp>
      <p:sp>
        <p:nvSpPr>
          <p:cNvPr id="307"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Preprocesado de Datos</a:t>
            </a:r>
            <a:endParaRPr b="0" lang="es-ES" sz="1000" spc="-1" strike="noStrike">
              <a:latin typeface="Arial"/>
            </a:endParaRPr>
          </a:p>
        </p:txBody>
      </p:sp>
      <p:sp>
        <p:nvSpPr>
          <p:cNvPr id="308" name="CustomShape 3"/>
          <p:cNvSpPr/>
          <p:nvPr/>
        </p:nvSpPr>
        <p:spPr>
          <a:xfrm>
            <a:off x="0" y="0"/>
            <a:ext cx="9905400" cy="456480"/>
          </a:xfrm>
          <a:prstGeom prst="rect">
            <a:avLst/>
          </a:prstGeom>
          <a:noFill/>
          <a:ln>
            <a:noFill/>
          </a:ln>
        </p:spPr>
        <p:style>
          <a:lnRef idx="0"/>
          <a:fillRef idx="0"/>
          <a:effectRef idx="0"/>
          <a:fontRef idx="minor"/>
        </p:style>
      </p:sp>
      <p:sp>
        <p:nvSpPr>
          <p:cNvPr id="309" name="CustomShape 4"/>
          <p:cNvSpPr/>
          <p:nvPr/>
        </p:nvSpPr>
        <p:spPr>
          <a:xfrm>
            <a:off x="0" y="457200"/>
            <a:ext cx="9905400" cy="360"/>
          </a:xfrm>
          <a:prstGeom prst="rect">
            <a:avLst/>
          </a:prstGeom>
          <a:noFill/>
          <a:ln>
            <a:noFill/>
          </a:ln>
        </p:spPr>
        <p:style>
          <a:lnRef idx="0"/>
          <a:fillRef idx="0"/>
          <a:effectRef idx="0"/>
          <a:fontRef idx="minor"/>
        </p:style>
      </p:sp>
      <p:pic>
        <p:nvPicPr>
          <p:cNvPr id="310" name="43 Imagen" descr=""/>
          <p:cNvPicPr/>
          <p:nvPr/>
        </p:nvPicPr>
        <p:blipFill>
          <a:blip r:embed="rId1"/>
          <a:stretch/>
        </p:blipFill>
        <p:spPr>
          <a:xfrm>
            <a:off x="2668320" y="1628640"/>
            <a:ext cx="4568400" cy="494208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Paso de caudales a eventos</a:t>
            </a:r>
            <a:endParaRPr b="0" lang="es-ES" sz="3200" spc="-1" strike="noStrike">
              <a:latin typeface="Arial"/>
            </a:endParaRPr>
          </a:p>
        </p:txBody>
      </p:sp>
      <p:sp>
        <p:nvSpPr>
          <p:cNvPr id="312"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Preprocesado de Datos</a:t>
            </a:r>
            <a:endParaRPr b="0" lang="es-ES" sz="1000" spc="-1" strike="noStrike">
              <a:latin typeface="Arial"/>
            </a:endParaRPr>
          </a:p>
        </p:txBody>
      </p:sp>
      <p:sp>
        <p:nvSpPr>
          <p:cNvPr id="313" name="CustomShape 3"/>
          <p:cNvSpPr/>
          <p:nvPr/>
        </p:nvSpPr>
        <p:spPr>
          <a:xfrm>
            <a:off x="344520" y="2133000"/>
            <a:ext cx="9072360" cy="3815640"/>
          </a:xfrm>
          <a:prstGeom prst="rect">
            <a:avLst/>
          </a:prstGeom>
          <a:noFill/>
          <a:ln>
            <a:noFill/>
          </a:ln>
        </p:spPr>
        <p:style>
          <a:lnRef idx="0"/>
          <a:fillRef idx="0"/>
          <a:effectRef idx="0"/>
          <a:fontRef idx="minor"/>
        </p:style>
        <p:txBody>
          <a:bodyPr lIns="90000" rIns="90000" tIns="45000" bIns="45000"/>
          <a:p>
            <a:pPr indent="-216000">
              <a:lnSpc>
                <a:spcPct val="150000"/>
              </a:lnSpc>
              <a:buClr>
                <a:srgbClr val="000000"/>
              </a:buClr>
              <a:buFont typeface="Arial"/>
              <a:buChar char="•"/>
            </a:pPr>
            <a:r>
              <a:rPr b="0" i="1" lang="es-ES" sz="1600" spc="-1" strike="noStrike">
                <a:solidFill>
                  <a:srgbClr val="000000"/>
                </a:solidFill>
                <a:latin typeface="Arial"/>
                <a:ea typeface="DejaVu Sans"/>
              </a:rPr>
              <a:t>‘</a:t>
            </a:r>
            <a:r>
              <a:rPr b="0" i="1" lang="es-ES" sz="1600" spc="-1" strike="noStrike">
                <a:solidFill>
                  <a:srgbClr val="000000"/>
                </a:solidFill>
                <a:latin typeface="Arial"/>
                <a:ea typeface="DejaVu Sans"/>
              </a:rPr>
              <a:t>Geometrización’ </a:t>
            </a:r>
            <a:r>
              <a:rPr b="0" lang="es-ES" sz="1600" spc="-1" strike="noStrike">
                <a:solidFill>
                  <a:srgbClr val="000000"/>
                </a:solidFill>
                <a:latin typeface="Arial"/>
                <a:ea typeface="DejaVu Sans"/>
              </a:rPr>
              <a:t>de episodios</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Los episodios presentan fluctuaciones (ruido) en el caudal</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Hacen inviable una caracterización automática en función de parámetros fácilmente cuantificables. </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Simplificar los episodios reduciéndolos a formas geométricas compuestas por elementos más sencillos (</a:t>
            </a:r>
            <a:r>
              <a:rPr b="0" i="1" lang="es-ES" sz="1600" spc="-1" strike="noStrike">
                <a:solidFill>
                  <a:srgbClr val="000000"/>
                </a:solidFill>
                <a:latin typeface="Arial"/>
                <a:ea typeface="DejaVu Sans"/>
              </a:rPr>
              <a:t>eventos</a:t>
            </a:r>
            <a:r>
              <a:rPr b="0" lang="es-ES" sz="1600" spc="-1" strike="noStrike">
                <a:solidFill>
                  <a:srgbClr val="000000"/>
                </a:solidFill>
                <a:latin typeface="Arial"/>
                <a:ea typeface="DejaVu Sans"/>
              </a:rPr>
              <a:t>) asimilables a figuras más o menos rectangulares o trapezoidales</a:t>
            </a:r>
            <a:endParaRPr b="0" lang="es-ES" sz="1600" spc="-1" strike="noStrike">
              <a:latin typeface="Arial"/>
            </a:endParaRPr>
          </a:p>
          <a:p>
            <a:pPr>
              <a:lnSpc>
                <a:spcPct val="100000"/>
              </a:lnSpc>
            </a:pPr>
            <a:endParaRPr b="0" lang="es-ES" sz="1600" spc="-1" strike="noStrike">
              <a:latin typeface="Arial"/>
            </a:endParaRPr>
          </a:p>
          <a:p>
            <a:pPr>
              <a:lnSpc>
                <a:spcPct val="150000"/>
              </a:lnSpc>
            </a:pPr>
            <a:endParaRPr b="0" lang="es-ES" sz="16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488520" y="1052640"/>
            <a:ext cx="8856360" cy="7362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Paso de caudales a eventos</a:t>
            </a:r>
            <a:endParaRPr b="0" lang="es-ES" sz="3200" spc="-1" strike="noStrike">
              <a:latin typeface="Arial"/>
            </a:endParaRPr>
          </a:p>
        </p:txBody>
      </p:sp>
      <p:sp>
        <p:nvSpPr>
          <p:cNvPr id="315"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Preprocesado de Datos</a:t>
            </a:r>
            <a:endParaRPr b="0" lang="es-ES" sz="1000" spc="-1" strike="noStrike">
              <a:latin typeface="Arial"/>
            </a:endParaRPr>
          </a:p>
        </p:txBody>
      </p:sp>
      <p:sp>
        <p:nvSpPr>
          <p:cNvPr id="316" name="CustomShape 3"/>
          <p:cNvSpPr/>
          <p:nvPr/>
        </p:nvSpPr>
        <p:spPr>
          <a:xfrm>
            <a:off x="0" y="0"/>
            <a:ext cx="9905400" cy="456480"/>
          </a:xfrm>
          <a:prstGeom prst="rect">
            <a:avLst/>
          </a:prstGeom>
          <a:noFill/>
          <a:ln>
            <a:noFill/>
          </a:ln>
        </p:spPr>
        <p:style>
          <a:lnRef idx="0"/>
          <a:fillRef idx="0"/>
          <a:effectRef idx="0"/>
          <a:fontRef idx="minor"/>
        </p:style>
      </p:sp>
      <p:sp>
        <p:nvSpPr>
          <p:cNvPr id="317" name="CustomShape 4"/>
          <p:cNvSpPr/>
          <p:nvPr/>
        </p:nvSpPr>
        <p:spPr>
          <a:xfrm>
            <a:off x="0" y="457200"/>
            <a:ext cx="9905400" cy="360"/>
          </a:xfrm>
          <a:prstGeom prst="rect">
            <a:avLst/>
          </a:prstGeom>
          <a:noFill/>
          <a:ln>
            <a:noFill/>
          </a:ln>
        </p:spPr>
        <p:style>
          <a:lnRef idx="0"/>
          <a:fillRef idx="0"/>
          <a:effectRef idx="0"/>
          <a:fontRef idx="minor"/>
        </p:style>
      </p:sp>
      <p:pic>
        <p:nvPicPr>
          <p:cNvPr id="318" name="8 Imagen" descr=""/>
          <p:cNvPicPr/>
          <p:nvPr/>
        </p:nvPicPr>
        <p:blipFill>
          <a:blip r:embed="rId1"/>
          <a:stretch/>
        </p:blipFill>
        <p:spPr>
          <a:xfrm>
            <a:off x="1460520" y="1845000"/>
            <a:ext cx="6984000" cy="439164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Paso de caudales a eventos</a:t>
            </a:r>
            <a:endParaRPr b="0" lang="es-ES" sz="3200" spc="-1" strike="noStrike">
              <a:latin typeface="Arial"/>
            </a:endParaRPr>
          </a:p>
        </p:txBody>
      </p:sp>
      <p:sp>
        <p:nvSpPr>
          <p:cNvPr id="320"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Preprocesado de Datos</a:t>
            </a:r>
            <a:endParaRPr b="0" lang="es-ES" sz="1000" spc="-1" strike="noStrike">
              <a:latin typeface="Arial"/>
            </a:endParaRPr>
          </a:p>
        </p:txBody>
      </p:sp>
      <p:sp>
        <p:nvSpPr>
          <p:cNvPr id="321" name="CustomShape 3"/>
          <p:cNvSpPr/>
          <p:nvPr/>
        </p:nvSpPr>
        <p:spPr>
          <a:xfrm>
            <a:off x="344520" y="2133000"/>
            <a:ext cx="9072360" cy="3815640"/>
          </a:xfrm>
          <a:prstGeom prst="rect">
            <a:avLst/>
          </a:prstGeom>
          <a:noFill/>
          <a:ln>
            <a:noFill/>
          </a:ln>
        </p:spPr>
        <p:style>
          <a:lnRef idx="0"/>
          <a:fillRef idx="0"/>
          <a:effectRef idx="0"/>
          <a:fontRef idx="minor"/>
        </p:style>
        <p:txBody>
          <a:bodyPr lIns="90000" rIns="90000" tIns="45000" bIns="45000"/>
          <a:p>
            <a:pPr indent="-216000">
              <a:lnSpc>
                <a:spcPct val="150000"/>
              </a:lnSpc>
              <a:buClr>
                <a:srgbClr val="000000"/>
              </a:buClr>
              <a:buFont typeface="Arial"/>
              <a:buChar char="•"/>
            </a:pPr>
            <a:r>
              <a:rPr b="0" lang="es-ES" sz="1600" spc="-1" strike="noStrike">
                <a:solidFill>
                  <a:srgbClr val="000000"/>
                </a:solidFill>
                <a:latin typeface="Arial"/>
                <a:ea typeface="DejaVu Sans"/>
              </a:rPr>
              <a:t>Algoritmo detrás de la </a:t>
            </a:r>
            <a:r>
              <a:rPr b="0" i="1" lang="es-ES" sz="1600" spc="-1" strike="noStrike">
                <a:solidFill>
                  <a:srgbClr val="000000"/>
                </a:solidFill>
                <a:latin typeface="Arial"/>
                <a:ea typeface="DejaVu Sans"/>
              </a:rPr>
              <a:t>‘geometrización’</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Cálculo de la media móvil de orden 20 de los caudales instantaneos</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Redondear la media al valor más próximo múltiplo de 0,0125</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Los valores del orden de la media móvil y redondeo han sido establecidos experimentalmente tras varias pruebas con diferentes valores hasta obtener una </a:t>
            </a:r>
            <a:r>
              <a:rPr b="0" i="1" lang="es-ES" sz="1600" spc="-1" strike="noStrike">
                <a:solidFill>
                  <a:srgbClr val="000000"/>
                </a:solidFill>
                <a:latin typeface="Arial"/>
                <a:ea typeface="DejaVu Sans"/>
              </a:rPr>
              <a:t>‘geometrización’</a:t>
            </a:r>
            <a:r>
              <a:rPr b="0" lang="es-ES" sz="1600" spc="-1" strike="noStrike">
                <a:solidFill>
                  <a:srgbClr val="000000"/>
                </a:solidFill>
                <a:latin typeface="Arial"/>
                <a:ea typeface="DejaVu Sans"/>
              </a:rPr>
              <a:t> aceptable</a:t>
            </a:r>
            <a:endParaRPr b="0" lang="es-ES" sz="16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Identificación de eventos</a:t>
            </a:r>
            <a:endParaRPr b="0" lang="es-ES" sz="3200" spc="-1" strike="noStrike">
              <a:latin typeface="Arial"/>
            </a:endParaRPr>
          </a:p>
        </p:txBody>
      </p:sp>
      <p:sp>
        <p:nvSpPr>
          <p:cNvPr id="323"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Preprocesado de Datos</a:t>
            </a:r>
            <a:endParaRPr b="0" lang="es-ES" sz="1000" spc="-1" strike="noStrike">
              <a:latin typeface="Arial"/>
            </a:endParaRPr>
          </a:p>
        </p:txBody>
      </p:sp>
      <p:sp>
        <p:nvSpPr>
          <p:cNvPr id="324" name="CustomShape 3"/>
          <p:cNvSpPr/>
          <p:nvPr/>
        </p:nvSpPr>
        <p:spPr>
          <a:xfrm>
            <a:off x="344520" y="2133000"/>
            <a:ext cx="9072360" cy="3815640"/>
          </a:xfrm>
          <a:prstGeom prst="rect">
            <a:avLst/>
          </a:prstGeom>
          <a:noFill/>
          <a:ln>
            <a:noFill/>
          </a:ln>
        </p:spPr>
        <p:style>
          <a:lnRef idx="0"/>
          <a:fillRef idx="0"/>
          <a:effectRef idx="0"/>
          <a:fontRef idx="minor"/>
        </p:style>
        <p:txBody>
          <a:bodyPr lIns="90000" rIns="90000" tIns="45000" bIns="45000"/>
          <a:p>
            <a:pPr indent="-216000">
              <a:lnSpc>
                <a:spcPct val="150000"/>
              </a:lnSpc>
              <a:buClr>
                <a:srgbClr val="000000"/>
              </a:buClr>
              <a:buFont typeface="Arial"/>
              <a:buChar char="•"/>
            </a:pPr>
            <a:r>
              <a:rPr b="1" lang="es-ES" sz="1600" spc="-1" strike="noStrike">
                <a:solidFill>
                  <a:srgbClr val="000000"/>
                </a:solidFill>
                <a:latin typeface="Arial"/>
                <a:ea typeface="DejaVu Sans"/>
              </a:rPr>
              <a:t>Definición de evento</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Un evento es cada una de las unidades elementales de consumo ocurridas en un periodo de tiempo de duración suficiente, en el que el caudal instantáneo se mantiene claramente diferenciable del resto.</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Un uso doméstico concreto puede estar formado por uno o varios eventos</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Uno o varios eventos (coincidentes temporalmente) forman un episodio</a:t>
            </a:r>
            <a:endParaRPr b="0" lang="es-ES" sz="1600" spc="-1" strike="noStrike">
              <a:latin typeface="Arial"/>
            </a:endParaRPr>
          </a:p>
          <a:p>
            <a:pPr>
              <a:lnSpc>
                <a:spcPct val="100000"/>
              </a:lnSpc>
            </a:pPr>
            <a:endParaRPr b="0" lang="es-ES" sz="16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632520" y="2061000"/>
            <a:ext cx="8770680" cy="3959640"/>
          </a:xfrm>
          <a:prstGeom prst="rect">
            <a:avLst/>
          </a:prstGeom>
          <a:noFill/>
          <a:ln>
            <a:noFill/>
          </a:ln>
        </p:spPr>
        <p:style>
          <a:lnRef idx="0"/>
          <a:fillRef idx="0"/>
          <a:effectRef idx="0"/>
          <a:fontRef idx="minor"/>
        </p:style>
        <p:txBody>
          <a:bodyPr lIns="90000" rIns="90000" tIns="45000" bIns="45000"/>
          <a:p>
            <a:pPr indent="-216000">
              <a:lnSpc>
                <a:spcPct val="100000"/>
              </a:lnSpc>
              <a:buClr>
                <a:srgbClr val="d84519"/>
              </a:buClr>
              <a:buFont typeface="Times New Roman"/>
              <a:buAutoNum type="arabicPeriod"/>
            </a:pPr>
            <a:r>
              <a:rPr b="0" lang="es-ES" sz="1800" spc="-1" strike="noStrike">
                <a:solidFill>
                  <a:srgbClr val="d84519"/>
                </a:solidFill>
                <a:latin typeface="Arial"/>
                <a:ea typeface="DejaVu Sans"/>
              </a:rPr>
              <a:t>Internet of Things</a:t>
            </a:r>
            <a:endParaRPr b="0" lang="es-ES" sz="1800" spc="-1" strike="noStrike">
              <a:latin typeface="Arial"/>
            </a:endParaRPr>
          </a:p>
          <a:p>
            <a:pPr indent="-216000">
              <a:lnSpc>
                <a:spcPct val="100000"/>
              </a:lnSpc>
              <a:buClr>
                <a:srgbClr val="d84519"/>
              </a:buClr>
              <a:buFont typeface="Times New Roman"/>
              <a:buAutoNum type="arabicPeriod"/>
            </a:pPr>
            <a:r>
              <a:rPr b="0" lang="es-ES" sz="1800" spc="-1" strike="noStrike">
                <a:solidFill>
                  <a:srgbClr val="d84519"/>
                </a:solidFill>
                <a:latin typeface="Arial"/>
                <a:ea typeface="DejaVu Sans"/>
              </a:rPr>
              <a:t>Arquitecturas IoT</a:t>
            </a:r>
            <a:endParaRPr b="0" lang="es-ES" sz="1800" spc="-1" strike="noStrike">
              <a:latin typeface="Arial"/>
            </a:endParaRPr>
          </a:p>
          <a:p>
            <a:pPr indent="-216000">
              <a:lnSpc>
                <a:spcPct val="100000"/>
              </a:lnSpc>
              <a:buClr>
                <a:srgbClr val="d84519"/>
              </a:buClr>
              <a:buFont typeface="Times New Roman"/>
              <a:buAutoNum type="arabicPeriod"/>
            </a:pPr>
            <a:r>
              <a:rPr b="0" lang="es-ES" sz="1800" spc="-1" strike="noStrike">
                <a:solidFill>
                  <a:srgbClr val="d84519"/>
                </a:solidFill>
                <a:latin typeface="Arial"/>
                <a:ea typeface="DejaVu Sans"/>
              </a:rPr>
              <a:t>Caso de uso: Smart Meters caracterización de Usos Finales del Agua</a:t>
            </a:r>
            <a:endParaRPr b="0" lang="es-ES" sz="1800" spc="-1" strike="noStrike">
              <a:latin typeface="Arial"/>
            </a:endParaRPr>
          </a:p>
          <a:p>
            <a:pPr lvl="1" marL="457200" indent="-216000">
              <a:lnSpc>
                <a:spcPct val="100000"/>
              </a:lnSpc>
              <a:buClr>
                <a:srgbClr val="d84519"/>
              </a:buClr>
              <a:buFont typeface="Times New Roman"/>
              <a:buAutoNum type="arabicPeriod"/>
            </a:pPr>
            <a:r>
              <a:rPr b="0" lang="es-ES" sz="1800" spc="-1" strike="noStrike">
                <a:solidFill>
                  <a:srgbClr val="d84519"/>
                </a:solidFill>
                <a:latin typeface="Arial"/>
                <a:ea typeface="DejaVu Sans"/>
              </a:rPr>
              <a:t>Información Disponible: Modelo de Datos</a:t>
            </a:r>
            <a:endParaRPr b="0" lang="es-ES" sz="1800" spc="-1" strike="noStrike">
              <a:latin typeface="Arial"/>
            </a:endParaRPr>
          </a:p>
          <a:p>
            <a:pPr lvl="1" marL="457200" indent="-216000">
              <a:lnSpc>
                <a:spcPct val="100000"/>
              </a:lnSpc>
              <a:buClr>
                <a:srgbClr val="d84519"/>
              </a:buClr>
              <a:buFont typeface="Times New Roman"/>
              <a:buAutoNum type="arabicPeriod"/>
            </a:pPr>
            <a:r>
              <a:rPr b="0" lang="es-ES" sz="1800" spc="-1" strike="noStrike">
                <a:solidFill>
                  <a:srgbClr val="d84519"/>
                </a:solidFill>
                <a:latin typeface="Arial"/>
                <a:ea typeface="DejaVu Sans"/>
              </a:rPr>
              <a:t>Visualización de Datos</a:t>
            </a:r>
            <a:endParaRPr b="0" lang="es-ES" sz="1800" spc="-1" strike="noStrike">
              <a:latin typeface="Arial"/>
            </a:endParaRPr>
          </a:p>
          <a:p>
            <a:pPr lvl="1" marL="457200" indent="-216000">
              <a:lnSpc>
                <a:spcPct val="100000"/>
              </a:lnSpc>
              <a:buClr>
                <a:srgbClr val="d84519"/>
              </a:buClr>
              <a:buFont typeface="Times New Roman"/>
              <a:buAutoNum type="arabicPeriod"/>
            </a:pPr>
            <a:r>
              <a:rPr b="0" lang="es-ES" sz="1800" spc="-1" strike="noStrike">
                <a:solidFill>
                  <a:srgbClr val="d84519"/>
                </a:solidFill>
                <a:latin typeface="Arial"/>
                <a:ea typeface="DejaVu Sans"/>
              </a:rPr>
              <a:t>Preprocesado de Datos</a:t>
            </a:r>
            <a:endParaRPr b="0" lang="es-ES" sz="1800" spc="-1" strike="noStrike">
              <a:latin typeface="Arial"/>
            </a:endParaRPr>
          </a:p>
          <a:p>
            <a:pPr lvl="1" marL="457200" indent="-216000">
              <a:lnSpc>
                <a:spcPct val="100000"/>
              </a:lnSpc>
              <a:buClr>
                <a:srgbClr val="d84519"/>
              </a:buClr>
              <a:buFont typeface="Times New Roman"/>
              <a:buAutoNum type="arabicPeriod"/>
            </a:pPr>
            <a:r>
              <a:rPr b="0" lang="es-ES" sz="1800" spc="-1" strike="noStrike">
                <a:solidFill>
                  <a:srgbClr val="d84519"/>
                </a:solidFill>
                <a:latin typeface="Arial"/>
                <a:ea typeface="DejaVu Sans"/>
              </a:rPr>
              <a:t>Aprendizaje Automático: Familias de Algoritmos</a:t>
            </a:r>
            <a:endParaRPr b="0" lang="es-ES" sz="1800" spc="-1" strike="noStrike">
              <a:latin typeface="Arial"/>
            </a:endParaRPr>
          </a:p>
          <a:p>
            <a:pPr lvl="1" marL="457200" indent="-216000">
              <a:lnSpc>
                <a:spcPct val="100000"/>
              </a:lnSpc>
              <a:buClr>
                <a:srgbClr val="d84519"/>
              </a:buClr>
              <a:buFont typeface="Times New Roman"/>
              <a:buAutoNum type="arabicPeriod"/>
            </a:pPr>
            <a:r>
              <a:rPr b="0" lang="es-ES" sz="1800" spc="-1" strike="noStrike">
                <a:solidFill>
                  <a:srgbClr val="d84519"/>
                </a:solidFill>
                <a:latin typeface="Arial"/>
                <a:ea typeface="DejaVu Sans"/>
              </a:rPr>
              <a:t>Extracción y Selección de características</a:t>
            </a:r>
            <a:endParaRPr b="0" lang="es-ES" sz="1800" spc="-1" strike="noStrike">
              <a:latin typeface="Arial"/>
            </a:endParaRPr>
          </a:p>
          <a:p>
            <a:pPr lvl="1" marL="457200" indent="-216000">
              <a:lnSpc>
                <a:spcPct val="100000"/>
              </a:lnSpc>
              <a:buClr>
                <a:srgbClr val="d84519"/>
              </a:buClr>
              <a:buFont typeface="Times New Roman"/>
              <a:buAutoNum type="arabicPeriod"/>
            </a:pPr>
            <a:r>
              <a:rPr b="0" lang="es-ES" sz="1800" spc="-1" strike="noStrike">
                <a:solidFill>
                  <a:srgbClr val="d84519"/>
                </a:solidFill>
                <a:latin typeface="Arial"/>
                <a:ea typeface="DejaVu Sans"/>
              </a:rPr>
              <a:t>Criterios de Entrenamiento, Validación y Test</a:t>
            </a:r>
            <a:endParaRPr b="0" lang="es-ES" sz="1800" spc="-1" strike="noStrike">
              <a:latin typeface="Arial"/>
            </a:endParaRPr>
          </a:p>
          <a:p>
            <a:pPr lvl="1" marL="457200" indent="-216000">
              <a:lnSpc>
                <a:spcPct val="100000"/>
              </a:lnSpc>
              <a:buClr>
                <a:srgbClr val="d84519"/>
              </a:buClr>
              <a:buFont typeface="Times New Roman"/>
              <a:buAutoNum type="arabicPeriod"/>
            </a:pPr>
            <a:r>
              <a:rPr b="0" lang="es-ES" sz="1800" spc="-1" strike="noStrike">
                <a:solidFill>
                  <a:srgbClr val="d84519"/>
                </a:solidFill>
                <a:latin typeface="Arial"/>
                <a:ea typeface="DejaVu Sans"/>
              </a:rPr>
              <a:t>Resultados y Mejor Modelo</a:t>
            </a:r>
            <a:endParaRPr b="0" lang="es-ES" sz="1800" spc="-1" strike="noStrike">
              <a:latin typeface="Arial"/>
            </a:endParaRPr>
          </a:p>
          <a:p>
            <a:pPr>
              <a:lnSpc>
                <a:spcPct val="100000"/>
              </a:lnSpc>
            </a:pPr>
            <a:endParaRPr b="0" lang="es-ES" sz="1800" spc="-1" strike="noStrike">
              <a:latin typeface="Arial"/>
            </a:endParaRPr>
          </a:p>
          <a:p>
            <a:pPr>
              <a:lnSpc>
                <a:spcPct val="100000"/>
              </a:lnSpc>
            </a:pPr>
            <a:endParaRPr b="0" lang="es-ES" sz="1800" spc="-1" strike="noStrike">
              <a:latin typeface="Arial"/>
            </a:endParaRPr>
          </a:p>
          <a:p>
            <a:pPr>
              <a:lnSpc>
                <a:spcPct val="100000"/>
              </a:lnSpc>
            </a:pPr>
            <a:endParaRPr b="0" lang="es-ES" sz="1800" spc="-1" strike="noStrike">
              <a:latin typeface="Arial"/>
            </a:endParaRPr>
          </a:p>
          <a:p>
            <a:pPr>
              <a:lnSpc>
                <a:spcPct val="100000"/>
              </a:lnSpc>
            </a:pPr>
            <a:endParaRPr b="0" lang="es-ES" sz="1800" spc="-1" strike="noStrike">
              <a:latin typeface="Arial"/>
            </a:endParaRPr>
          </a:p>
        </p:txBody>
      </p:sp>
      <p:sp>
        <p:nvSpPr>
          <p:cNvPr id="250" name="CustomShape 2"/>
          <p:cNvSpPr/>
          <p:nvPr/>
        </p:nvSpPr>
        <p:spPr>
          <a:xfrm>
            <a:off x="488520" y="1052640"/>
            <a:ext cx="8856360" cy="42696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Índice</a:t>
            </a:r>
            <a:endParaRPr b="0" lang="es-E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Identificación de eventos</a:t>
            </a:r>
            <a:endParaRPr b="0" lang="es-ES" sz="3200" spc="-1" strike="noStrike">
              <a:latin typeface="Arial"/>
            </a:endParaRPr>
          </a:p>
        </p:txBody>
      </p:sp>
      <p:sp>
        <p:nvSpPr>
          <p:cNvPr id="326"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Preprocesado de Datos</a:t>
            </a:r>
            <a:endParaRPr b="0" lang="es-ES" sz="1000" spc="-1" strike="noStrike">
              <a:latin typeface="Arial"/>
            </a:endParaRPr>
          </a:p>
        </p:txBody>
      </p:sp>
      <p:sp>
        <p:nvSpPr>
          <p:cNvPr id="327" name="CustomShape 3"/>
          <p:cNvSpPr/>
          <p:nvPr/>
        </p:nvSpPr>
        <p:spPr>
          <a:xfrm>
            <a:off x="344520" y="2133000"/>
            <a:ext cx="9072360" cy="3815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La ‘</a:t>
            </a:r>
            <a:r>
              <a:rPr b="0" i="1" lang="es-ES" sz="1600" spc="-1" strike="noStrike">
                <a:solidFill>
                  <a:srgbClr val="000000"/>
                </a:solidFill>
                <a:latin typeface="Arial"/>
                <a:ea typeface="DejaVu Sans"/>
              </a:rPr>
              <a:t>geometrización’</a:t>
            </a:r>
            <a:r>
              <a:rPr b="0" lang="es-ES" sz="1600" spc="-1" strike="noStrike">
                <a:solidFill>
                  <a:srgbClr val="000000"/>
                </a:solidFill>
                <a:latin typeface="Arial"/>
                <a:ea typeface="DejaVu Sans"/>
              </a:rPr>
              <a:t> es una herramienta que facilita la identificación de los instantes de inicio y final de los eventos que forman parte de un episodio </a:t>
            </a: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Los episodios son una superposición de eventos, “apilados” unos sobre otros a modo de escalera, que son identificados por los escalones que resultan de la ‘</a:t>
            </a:r>
            <a:r>
              <a:rPr b="0" i="1" lang="es-ES" sz="1600" spc="-1" strike="noStrike">
                <a:solidFill>
                  <a:srgbClr val="000000"/>
                </a:solidFill>
                <a:latin typeface="Arial"/>
                <a:ea typeface="DejaVu Sans"/>
              </a:rPr>
              <a:t>geometrización</a:t>
            </a:r>
            <a:r>
              <a:rPr b="0" i="1" lang="es-ES" sz="1600" spc="-1" strike="noStrike" u="sng">
                <a:solidFill>
                  <a:srgbClr val="000000"/>
                </a:solidFill>
                <a:uFillTx/>
                <a:latin typeface="Arial"/>
                <a:ea typeface="DejaVu Sans"/>
              </a:rPr>
              <a:t>’</a:t>
            </a:r>
            <a:endParaRPr b="0" lang="es-ES" sz="1600" spc="-1" strike="noStrike">
              <a:latin typeface="Arial"/>
            </a:endParaRPr>
          </a:p>
          <a:p>
            <a:pPr indent="-216000">
              <a:lnSpc>
                <a:spcPct val="100000"/>
              </a:lnSpc>
              <a:buClr>
                <a:srgbClr val="000000"/>
              </a:buClr>
              <a:buFont typeface="Arial"/>
              <a:buChar char="•"/>
            </a:pPr>
            <a:r>
              <a:rPr b="1" lang="es-ES" sz="1600" spc="-1" strike="noStrike">
                <a:solidFill>
                  <a:srgbClr val="000000"/>
                </a:solidFill>
                <a:latin typeface="Arial"/>
                <a:ea typeface="DejaVu Sans"/>
              </a:rPr>
              <a:t>Discriminación de eventos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Se trata del </a:t>
            </a:r>
            <a:r>
              <a:rPr b="1" lang="es-ES" sz="1600" spc="-1" strike="noStrike">
                <a:solidFill>
                  <a:srgbClr val="000000"/>
                </a:solidFill>
                <a:latin typeface="Arial"/>
                <a:ea typeface="DejaVu Sans"/>
              </a:rPr>
              <a:t>mismo evento</a:t>
            </a:r>
            <a:r>
              <a:rPr b="0" lang="es-ES" sz="1600" spc="-1" strike="noStrike">
                <a:solidFill>
                  <a:srgbClr val="000000"/>
                </a:solidFill>
                <a:latin typeface="Arial"/>
                <a:ea typeface="DejaVu Sans"/>
              </a:rPr>
              <a:t> si…</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El caudal se mantiene constante durante un determinado tiempo, ó</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Una eventual variación de caudal no se mantiene más de 20 segundos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Se trata de un </a:t>
            </a:r>
            <a:r>
              <a:rPr b="1" lang="es-ES" sz="1600" spc="-1" strike="noStrike">
                <a:solidFill>
                  <a:srgbClr val="000000"/>
                </a:solidFill>
                <a:latin typeface="Arial"/>
                <a:ea typeface="DejaVu Sans"/>
              </a:rPr>
              <a:t>cambio de evento</a:t>
            </a:r>
            <a:r>
              <a:rPr b="0" lang="es-ES" sz="1600" spc="-1" strike="noStrike">
                <a:solidFill>
                  <a:srgbClr val="000000"/>
                </a:solidFill>
                <a:latin typeface="Arial"/>
                <a:ea typeface="DejaVu Sans"/>
              </a:rPr>
              <a:t> si…</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Se produce un cambio a un nuevo caudal que se mantiene, al menos, durante 20 segundos</a:t>
            </a:r>
            <a:endParaRPr b="0" lang="es-ES" sz="16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Identificación de eventos</a:t>
            </a:r>
            <a:endParaRPr b="0" lang="es-ES" sz="3200" spc="-1" strike="noStrike">
              <a:latin typeface="Arial"/>
            </a:endParaRPr>
          </a:p>
        </p:txBody>
      </p:sp>
      <p:sp>
        <p:nvSpPr>
          <p:cNvPr id="329"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Preprocesado de Datos</a:t>
            </a:r>
            <a:endParaRPr b="0" lang="es-ES" sz="1000" spc="-1" strike="noStrike">
              <a:latin typeface="Arial"/>
            </a:endParaRPr>
          </a:p>
        </p:txBody>
      </p:sp>
      <p:pic>
        <p:nvPicPr>
          <p:cNvPr id="330" name="5 Imagen" descr=""/>
          <p:cNvPicPr/>
          <p:nvPr/>
        </p:nvPicPr>
        <p:blipFill>
          <a:blip r:embed="rId1"/>
          <a:stretch/>
        </p:blipFill>
        <p:spPr>
          <a:xfrm>
            <a:off x="1496520" y="1772640"/>
            <a:ext cx="6984000" cy="453564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145440" y="2396520"/>
            <a:ext cx="1785600" cy="1751760"/>
          </a:xfrm>
          <a:prstGeom prst="rect">
            <a:avLst/>
          </a:prstGeom>
          <a:noFill/>
          <a:ln>
            <a:noFill/>
          </a:ln>
        </p:spPr>
        <p:style>
          <a:lnRef idx="0"/>
          <a:fillRef idx="0"/>
          <a:effectRef idx="0"/>
          <a:fontRef idx="minor"/>
        </p:style>
        <p:txBody>
          <a:bodyPr lIns="90000" rIns="90000" tIns="45000" bIns="45000"/>
          <a:p>
            <a:pPr algn="r">
              <a:lnSpc>
                <a:spcPct val="100000"/>
              </a:lnSpc>
            </a:pPr>
            <a:r>
              <a:rPr b="1" lang="es-ES" sz="9000" spc="-1" strike="noStrike">
                <a:solidFill>
                  <a:srgbClr val="d84519"/>
                </a:solidFill>
                <a:latin typeface="Arial"/>
                <a:ea typeface="DejaVu Sans"/>
              </a:rPr>
              <a:t>4.4</a:t>
            </a:r>
            <a:endParaRPr b="0" lang="es-ES" sz="9000" spc="-1" strike="noStrike">
              <a:latin typeface="Arial"/>
            </a:endParaRPr>
          </a:p>
        </p:txBody>
      </p:sp>
      <p:sp>
        <p:nvSpPr>
          <p:cNvPr id="332" name="CustomShape 2"/>
          <p:cNvSpPr/>
          <p:nvPr/>
        </p:nvSpPr>
        <p:spPr>
          <a:xfrm>
            <a:off x="1640520" y="2493000"/>
            <a:ext cx="7344000" cy="1109160"/>
          </a:xfrm>
          <a:prstGeom prst="rect">
            <a:avLst/>
          </a:prstGeom>
          <a:noFill/>
          <a:ln>
            <a:noFill/>
          </a:ln>
        </p:spPr>
        <p:style>
          <a:lnRef idx="0"/>
          <a:fillRef idx="0"/>
          <a:effectRef idx="0"/>
          <a:fontRef idx="minor"/>
        </p:style>
        <p:txBody>
          <a:bodyPr lIns="90000" rIns="90000" tIns="45000" bIns="45000"/>
          <a:p>
            <a:pPr>
              <a:lnSpc>
                <a:spcPct val="100000"/>
              </a:lnSpc>
            </a:pPr>
            <a:r>
              <a:rPr b="0" lang="es-ES" sz="4000" spc="-1" strike="noStrike">
                <a:solidFill>
                  <a:srgbClr val="d84519"/>
                </a:solidFill>
                <a:latin typeface="Arial"/>
                <a:ea typeface="DejaVu Sans"/>
              </a:rPr>
              <a:t>Aprendizaje automático: Familias de algoritmos</a:t>
            </a:r>
            <a:endParaRPr b="0" lang="es-ES" sz="40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Modelos lineales</a:t>
            </a:r>
            <a:endParaRPr b="0" lang="es-ES" sz="3200" spc="-1" strike="noStrike">
              <a:latin typeface="Arial"/>
            </a:endParaRPr>
          </a:p>
        </p:txBody>
      </p:sp>
      <p:sp>
        <p:nvSpPr>
          <p:cNvPr id="334"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Aprendizaje automático: Selección de algoritmos</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335" name="CustomShape 3"/>
          <p:cNvSpPr/>
          <p:nvPr/>
        </p:nvSpPr>
        <p:spPr>
          <a:xfrm>
            <a:off x="344520" y="2133000"/>
            <a:ext cx="9072360" cy="3095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Modelos lineales: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La salida es una combinación lineal de los datos de entrada.</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Son algoritmos muy rápidos.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Su entrenamiento se puede paralelizar de forma sencilla.</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Se utilizan cuando hay muchas variables que aportan información muy diferente.</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No convienen en problemas complejos en los que hay pocas variables.</a:t>
            </a:r>
            <a:endParaRPr b="0" lang="es-ES" sz="1600" spc="-1" strike="noStrike">
              <a:latin typeface="Arial"/>
            </a:endParaRPr>
          </a:p>
        </p:txBody>
      </p:sp>
      <p:pic>
        <p:nvPicPr>
          <p:cNvPr id="336" name="Imagen 3" descr=""/>
          <p:cNvPicPr/>
          <p:nvPr/>
        </p:nvPicPr>
        <p:blipFill>
          <a:blip r:embed="rId1"/>
          <a:stretch/>
        </p:blipFill>
        <p:spPr>
          <a:xfrm>
            <a:off x="1856520" y="4514040"/>
            <a:ext cx="2313720" cy="896040"/>
          </a:xfrm>
          <a:prstGeom prst="rect">
            <a:avLst/>
          </a:prstGeom>
          <a:ln>
            <a:noFill/>
          </a:ln>
        </p:spPr>
      </p:pic>
      <p:pic>
        <p:nvPicPr>
          <p:cNvPr id="337" name="Picture 6" descr=""/>
          <p:cNvPicPr/>
          <p:nvPr/>
        </p:nvPicPr>
        <p:blipFill>
          <a:blip r:embed="rId2"/>
          <a:stretch/>
        </p:blipFill>
        <p:spPr>
          <a:xfrm>
            <a:off x="4857840" y="4077000"/>
            <a:ext cx="2550240" cy="191052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Métodos de núcleo</a:t>
            </a:r>
            <a:endParaRPr b="0" lang="es-ES" sz="3200" spc="-1" strike="noStrike">
              <a:latin typeface="Arial"/>
            </a:endParaRPr>
          </a:p>
        </p:txBody>
      </p:sp>
      <p:sp>
        <p:nvSpPr>
          <p:cNvPr id="339"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Aprendizaje automático: Selección de algoritmos</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340" name="CustomShape 3"/>
          <p:cNvSpPr/>
          <p:nvPr/>
        </p:nvSpPr>
        <p:spPr>
          <a:xfrm>
            <a:off x="344520" y="2133000"/>
            <a:ext cx="6692760" cy="4319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Utilizan funciones de núcleo para crear soluciones no lineales.</a:t>
            </a: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Una función de núcleo representa similitud entre dos datos.</a:t>
            </a: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La función de clasificación es una combinación lineal de funciones de núcleo.</a:t>
            </a: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No escalan correctamente con el número de datos de entrenamiento O(n^3)</a:t>
            </a: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p:txBody>
      </p:sp>
      <p:pic>
        <p:nvPicPr>
          <p:cNvPr id="341" name="Picture 2" descr=""/>
          <p:cNvPicPr/>
          <p:nvPr/>
        </p:nvPicPr>
        <p:blipFill>
          <a:blip r:embed="rId1"/>
          <a:stretch/>
        </p:blipFill>
        <p:spPr>
          <a:xfrm>
            <a:off x="1190160" y="2968560"/>
            <a:ext cx="2941200" cy="970920"/>
          </a:xfrm>
          <a:prstGeom prst="rect">
            <a:avLst/>
          </a:prstGeom>
          <a:ln>
            <a:noFill/>
          </a:ln>
        </p:spPr>
      </p:pic>
      <p:pic>
        <p:nvPicPr>
          <p:cNvPr id="342" name="Imagen 3" descr=""/>
          <p:cNvPicPr/>
          <p:nvPr/>
        </p:nvPicPr>
        <p:blipFill>
          <a:blip r:embed="rId2"/>
          <a:stretch/>
        </p:blipFill>
        <p:spPr>
          <a:xfrm>
            <a:off x="7077600" y="1797480"/>
            <a:ext cx="2228040" cy="4583160"/>
          </a:xfrm>
          <a:prstGeom prst="rect">
            <a:avLst/>
          </a:prstGeom>
          <a:ln>
            <a:noFill/>
          </a:ln>
        </p:spPr>
      </p:pic>
      <p:pic>
        <p:nvPicPr>
          <p:cNvPr id="343" name="Imagen 4" descr=""/>
          <p:cNvPicPr/>
          <p:nvPr/>
        </p:nvPicPr>
        <p:blipFill>
          <a:blip r:embed="rId3"/>
          <a:stretch/>
        </p:blipFill>
        <p:spPr>
          <a:xfrm>
            <a:off x="1352520" y="5033520"/>
            <a:ext cx="2932920" cy="33264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Estructuras tipo árbol</a:t>
            </a:r>
            <a:endParaRPr b="0" lang="es-ES" sz="3200" spc="-1" strike="noStrike">
              <a:latin typeface="Arial"/>
            </a:endParaRPr>
          </a:p>
        </p:txBody>
      </p:sp>
      <p:sp>
        <p:nvSpPr>
          <p:cNvPr id="345"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Aprendizaje automático: Selección de algoritmos</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346" name="CustomShape 3"/>
          <p:cNvSpPr/>
          <p:nvPr/>
        </p:nvSpPr>
        <p:spPr>
          <a:xfrm>
            <a:off x="344520" y="2133000"/>
            <a:ext cx="8784360" cy="4319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Los datos recorren una o más estructuras tipo árbol. La clasificación vendrá dada por la hoja de salida.</a:t>
            </a: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Modelan muy bien problemas no lineales cuando se tiene muchos datos de entrenamiento.</a:t>
            </a: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Escalan bien con el número de datos.</a:t>
            </a: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p:txBody>
      </p:sp>
      <p:pic>
        <p:nvPicPr>
          <p:cNvPr id="347" name="Imagen 3" descr=""/>
          <p:cNvPicPr/>
          <p:nvPr/>
        </p:nvPicPr>
        <p:blipFill>
          <a:blip r:embed="rId1"/>
          <a:stretch/>
        </p:blipFill>
        <p:spPr>
          <a:xfrm>
            <a:off x="3029760" y="2706120"/>
            <a:ext cx="3774240" cy="219636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Redes Neuronales</a:t>
            </a:r>
            <a:endParaRPr b="0" lang="es-ES" sz="3200" spc="-1" strike="noStrike">
              <a:latin typeface="Arial"/>
            </a:endParaRPr>
          </a:p>
        </p:txBody>
      </p:sp>
      <p:sp>
        <p:nvSpPr>
          <p:cNvPr id="349"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Aprendizaje automático: Selección de algoritmos</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350" name="CustomShape 3"/>
          <p:cNvSpPr/>
          <p:nvPr/>
        </p:nvSpPr>
        <p:spPr>
          <a:xfrm>
            <a:off x="344520" y="2133000"/>
            <a:ext cx="8784360" cy="4319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Utilizan unidades de procesamiento no lineal organizadas por capas.</a:t>
            </a: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Muy potentes, puedes solucionar tareas muy complejas.</a:t>
            </a: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Requieren muchos datos de entrenamiento.</a:t>
            </a: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Muy compleja su paralelización.</a:t>
            </a: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p:txBody>
      </p:sp>
      <p:pic>
        <p:nvPicPr>
          <p:cNvPr id="351" name="Imagen 3" descr=""/>
          <p:cNvPicPr/>
          <p:nvPr/>
        </p:nvPicPr>
        <p:blipFill>
          <a:blip r:embed="rId1"/>
          <a:stretch/>
        </p:blipFill>
        <p:spPr>
          <a:xfrm>
            <a:off x="3584880" y="2549160"/>
            <a:ext cx="1996920" cy="174312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87200" y="2396520"/>
            <a:ext cx="1827360" cy="1751760"/>
          </a:xfrm>
          <a:prstGeom prst="rect">
            <a:avLst/>
          </a:prstGeom>
          <a:noFill/>
          <a:ln>
            <a:noFill/>
          </a:ln>
        </p:spPr>
        <p:style>
          <a:lnRef idx="0"/>
          <a:fillRef idx="0"/>
          <a:effectRef idx="0"/>
          <a:fontRef idx="minor"/>
        </p:style>
        <p:txBody>
          <a:bodyPr lIns="90000" rIns="90000" tIns="45000" bIns="45000"/>
          <a:p>
            <a:pPr algn="r">
              <a:lnSpc>
                <a:spcPct val="100000"/>
              </a:lnSpc>
            </a:pPr>
            <a:r>
              <a:rPr b="1" lang="es-ES" sz="9000" spc="-1" strike="noStrike">
                <a:solidFill>
                  <a:srgbClr val="d84519"/>
                </a:solidFill>
                <a:latin typeface="Arial"/>
                <a:ea typeface="DejaVu Sans"/>
              </a:rPr>
              <a:t>3.5</a:t>
            </a:r>
            <a:endParaRPr b="0" lang="es-ES" sz="9000" spc="-1" strike="noStrike">
              <a:latin typeface="Arial"/>
            </a:endParaRPr>
          </a:p>
        </p:txBody>
      </p:sp>
      <p:sp>
        <p:nvSpPr>
          <p:cNvPr id="353" name="CustomShape 2"/>
          <p:cNvSpPr/>
          <p:nvPr/>
        </p:nvSpPr>
        <p:spPr>
          <a:xfrm>
            <a:off x="1640520" y="2493000"/>
            <a:ext cx="7344000" cy="1109160"/>
          </a:xfrm>
          <a:prstGeom prst="rect">
            <a:avLst/>
          </a:prstGeom>
          <a:noFill/>
          <a:ln>
            <a:noFill/>
          </a:ln>
        </p:spPr>
        <p:style>
          <a:lnRef idx="0"/>
          <a:fillRef idx="0"/>
          <a:effectRef idx="0"/>
          <a:fontRef idx="minor"/>
        </p:style>
        <p:txBody>
          <a:bodyPr lIns="90000" rIns="90000" tIns="45000" bIns="45000"/>
          <a:p>
            <a:pPr>
              <a:lnSpc>
                <a:spcPct val="100000"/>
              </a:lnSpc>
            </a:pPr>
            <a:r>
              <a:rPr b="0" lang="es-ES" sz="4000" spc="-1" strike="noStrike">
                <a:solidFill>
                  <a:srgbClr val="d84519"/>
                </a:solidFill>
                <a:latin typeface="Arial"/>
                <a:ea typeface="DejaVu Sans"/>
              </a:rPr>
              <a:t>Extracción y Selección de nuevas características</a:t>
            </a:r>
            <a:endParaRPr b="0" lang="es-ES" sz="40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Variables de Evento</a:t>
            </a:r>
            <a:endParaRPr b="0" lang="es-ES" sz="3200" spc="-1" strike="noStrike">
              <a:latin typeface="Arial"/>
            </a:endParaRPr>
          </a:p>
        </p:txBody>
      </p:sp>
      <p:sp>
        <p:nvSpPr>
          <p:cNvPr id="355"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Extracción y selección de nuevas características</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356" name="CustomShape 3"/>
          <p:cNvSpPr/>
          <p:nvPr/>
        </p:nvSpPr>
        <p:spPr>
          <a:xfrm>
            <a:off x="344520" y="2133000"/>
            <a:ext cx="9072360" cy="3095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De cada evento se han extraído una serie de variables básicas: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Duración del evento.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Duración y pendiente del inicio del evento.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Duración y pendiente del final del evento.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Volumen total.</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Caudal máximo.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Caudal Base</a:t>
            </a:r>
            <a:endParaRPr b="0" lang="es-ES" sz="16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Variables de Evento</a:t>
            </a:r>
            <a:endParaRPr b="0" lang="es-ES" sz="3200" spc="-1" strike="noStrike">
              <a:latin typeface="Arial"/>
            </a:endParaRPr>
          </a:p>
        </p:txBody>
      </p:sp>
      <p:sp>
        <p:nvSpPr>
          <p:cNvPr id="358"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Extracción y selección de nuevas características</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359" name="CustomShape 3"/>
          <p:cNvSpPr/>
          <p:nvPr/>
        </p:nvSpPr>
        <p:spPr>
          <a:xfrm>
            <a:off x="344520" y="2133000"/>
            <a:ext cx="9072360" cy="3095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De cada evento se han extraído una serie de variables básicas: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Duración del evento.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Duración y pendiente del inicio del evento.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Duración y pendiente del final del evento.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Volumen total.</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Caudal máximo.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Caudal Base</a:t>
            </a:r>
            <a:endParaRPr b="0" lang="es-ES" sz="16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0" y="2396520"/>
            <a:ext cx="1351800" cy="1751760"/>
          </a:xfrm>
          <a:prstGeom prst="rect">
            <a:avLst/>
          </a:prstGeom>
          <a:noFill/>
          <a:ln>
            <a:noFill/>
          </a:ln>
        </p:spPr>
        <p:style>
          <a:lnRef idx="0"/>
          <a:fillRef idx="0"/>
          <a:effectRef idx="0"/>
          <a:fontRef idx="minor"/>
        </p:style>
        <p:txBody>
          <a:bodyPr lIns="90000" rIns="90000" tIns="45000" bIns="45000"/>
          <a:p>
            <a:pPr algn="r">
              <a:lnSpc>
                <a:spcPct val="100000"/>
              </a:lnSpc>
            </a:pPr>
            <a:r>
              <a:rPr b="1" lang="es-ES" sz="9000" spc="-1" strike="noStrike">
                <a:solidFill>
                  <a:srgbClr val="d84519"/>
                </a:solidFill>
                <a:latin typeface="Arial"/>
                <a:ea typeface="DejaVu Sans"/>
              </a:rPr>
              <a:t>1</a:t>
            </a:r>
            <a:endParaRPr b="0" lang="es-ES" sz="9000" spc="-1" strike="noStrike">
              <a:latin typeface="Arial"/>
            </a:endParaRPr>
          </a:p>
        </p:txBody>
      </p:sp>
      <p:sp>
        <p:nvSpPr>
          <p:cNvPr id="252" name="CustomShape 2"/>
          <p:cNvSpPr/>
          <p:nvPr/>
        </p:nvSpPr>
        <p:spPr>
          <a:xfrm>
            <a:off x="1640520" y="2493000"/>
            <a:ext cx="7344000" cy="1109160"/>
          </a:xfrm>
          <a:prstGeom prst="rect">
            <a:avLst/>
          </a:prstGeom>
          <a:noFill/>
          <a:ln>
            <a:noFill/>
          </a:ln>
        </p:spPr>
        <p:style>
          <a:lnRef idx="0"/>
          <a:fillRef idx="0"/>
          <a:effectRef idx="0"/>
          <a:fontRef idx="minor"/>
        </p:style>
        <p:txBody>
          <a:bodyPr lIns="90000" rIns="90000" tIns="45000" bIns="45000"/>
          <a:p>
            <a:pPr>
              <a:lnSpc>
                <a:spcPct val="100000"/>
              </a:lnSpc>
            </a:pPr>
            <a:r>
              <a:rPr b="0" lang="es-ES" sz="4000" spc="-1" strike="noStrike">
                <a:solidFill>
                  <a:srgbClr val="d84519"/>
                </a:solidFill>
                <a:latin typeface="Arial"/>
                <a:ea typeface="DejaVu Sans"/>
              </a:rPr>
              <a:t>Internet of Things</a:t>
            </a:r>
            <a:endParaRPr b="0" lang="es-ES" sz="4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Variables de su entorno</a:t>
            </a:r>
            <a:endParaRPr b="0" lang="es-ES" sz="3200" spc="-1" strike="noStrike">
              <a:latin typeface="Arial"/>
            </a:endParaRPr>
          </a:p>
        </p:txBody>
      </p:sp>
      <p:sp>
        <p:nvSpPr>
          <p:cNvPr id="361"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Extracción y selección de nuevas características</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362" name="CustomShape 3"/>
          <p:cNvSpPr/>
          <p:nvPr/>
        </p:nvSpPr>
        <p:spPr>
          <a:xfrm>
            <a:off x="344520" y="2133000"/>
            <a:ext cx="9072360" cy="3095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Un evento aislado no tiene la información suficiente para poderse clasificar correctamente. Son necesarias otras variables que recojan información de qué pasa a su alrededor :</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Hora del día.</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Volumen y duración de su episodio.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Volumen, duración y distancia de los 4 episodios anteriores.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Volumen, duración y distancia de los 4 episodios posteriores.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Distancia y volumen del episodio de gran volumen más cercano.</a:t>
            </a:r>
            <a:endParaRPr b="0" lang="es-ES" sz="16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Selección de Variables</a:t>
            </a:r>
            <a:endParaRPr b="0" lang="es-ES" sz="3200" spc="-1" strike="noStrike">
              <a:latin typeface="Arial"/>
            </a:endParaRPr>
          </a:p>
        </p:txBody>
      </p:sp>
      <p:sp>
        <p:nvSpPr>
          <p:cNvPr id="364"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Extracción y selección de nuevas características</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365" name="CustomShape 3"/>
          <p:cNvSpPr/>
          <p:nvPr/>
        </p:nvSpPr>
        <p:spPr>
          <a:xfrm>
            <a:off x="344520" y="2133000"/>
            <a:ext cx="9072360" cy="3095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Se tiene un total de 37 variables: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En los métodos de núcleo es muy importante una correcta selección de variables.</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Al estar basados en funciones de similitud entre elementos es importante eliminar variables que no aporten información relativa a la clasificación.</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Probar todas las posibles combinaciones de variables de entrada no es viable computacionalmente.</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La selección “Greedy” de variables permite ir seleccionando las variables 1 a 1 de forma iterativa.</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En el caso de algoritmos como clasificadores lineales o redes neuronales:</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Se puede recurrir a técnicas como PCA (Principal Component Analysis), OPLS (Orthogonal Projections to Latent Structures) para seleccionar variables útiles.</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Si se tiene un número muy elevado de datos de entrenamiento en relación a variables este paso es menos crucial ya que los modelos aprenden de forma innata a discriminar variables de poca o nula utilidad.</a:t>
            </a:r>
            <a:endParaRPr b="0" lang="es-ES" sz="16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270000" y="2396520"/>
            <a:ext cx="1910160" cy="1751760"/>
          </a:xfrm>
          <a:prstGeom prst="rect">
            <a:avLst/>
          </a:prstGeom>
          <a:noFill/>
          <a:ln>
            <a:noFill/>
          </a:ln>
        </p:spPr>
        <p:style>
          <a:lnRef idx="0"/>
          <a:fillRef idx="0"/>
          <a:effectRef idx="0"/>
          <a:fontRef idx="minor"/>
        </p:style>
        <p:txBody>
          <a:bodyPr lIns="90000" rIns="90000" tIns="45000" bIns="45000"/>
          <a:p>
            <a:pPr algn="r">
              <a:lnSpc>
                <a:spcPct val="100000"/>
              </a:lnSpc>
            </a:pPr>
            <a:r>
              <a:rPr b="1" lang="es-ES" sz="9000" spc="-1" strike="noStrike">
                <a:solidFill>
                  <a:srgbClr val="d84519"/>
                </a:solidFill>
                <a:latin typeface="Arial"/>
                <a:ea typeface="DejaVu Sans"/>
              </a:rPr>
              <a:t>3.6</a:t>
            </a:r>
            <a:endParaRPr b="0" lang="es-ES" sz="9000" spc="-1" strike="noStrike">
              <a:latin typeface="Arial"/>
            </a:endParaRPr>
          </a:p>
        </p:txBody>
      </p:sp>
      <p:sp>
        <p:nvSpPr>
          <p:cNvPr id="367" name="CustomShape 2"/>
          <p:cNvSpPr/>
          <p:nvPr/>
        </p:nvSpPr>
        <p:spPr>
          <a:xfrm>
            <a:off x="1640520" y="2493000"/>
            <a:ext cx="7344000" cy="1109160"/>
          </a:xfrm>
          <a:prstGeom prst="rect">
            <a:avLst/>
          </a:prstGeom>
          <a:noFill/>
          <a:ln>
            <a:noFill/>
          </a:ln>
        </p:spPr>
        <p:style>
          <a:lnRef idx="0"/>
          <a:fillRef idx="0"/>
          <a:effectRef idx="0"/>
          <a:fontRef idx="minor"/>
        </p:style>
        <p:txBody>
          <a:bodyPr lIns="90000" rIns="90000" tIns="45000" bIns="45000"/>
          <a:p>
            <a:pPr>
              <a:lnSpc>
                <a:spcPct val="100000"/>
              </a:lnSpc>
            </a:pPr>
            <a:r>
              <a:rPr b="0" lang="es-ES" sz="4000" spc="-1" strike="noStrike">
                <a:solidFill>
                  <a:srgbClr val="d84519"/>
                </a:solidFill>
                <a:latin typeface="Arial"/>
                <a:ea typeface="DejaVu Sans"/>
              </a:rPr>
              <a:t>Criterios de Entrenamiento, Validación y Test</a:t>
            </a:r>
            <a:endParaRPr b="0" lang="es-ES" sz="40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Criterios de Test</a:t>
            </a:r>
            <a:endParaRPr b="0" lang="es-ES" sz="3200" spc="-1" strike="noStrike">
              <a:latin typeface="Arial"/>
            </a:endParaRPr>
          </a:p>
        </p:txBody>
      </p:sp>
      <p:sp>
        <p:nvSpPr>
          <p:cNvPr id="369"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Criterios de Entrenamiento, Validación y Test</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370" name="CustomShape 3"/>
          <p:cNvSpPr/>
          <p:nvPr/>
        </p:nvSpPr>
        <p:spPr>
          <a:xfrm>
            <a:off x="344520" y="2133000"/>
            <a:ext cx="9072360" cy="3095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Se fijó un número máximo de datos de entrenamiento en cada algoritmo: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10.000 en el caso de las SVM.</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100.000 en el caso de las Redes Neuronales.</a:t>
            </a:r>
            <a:endParaRPr b="0" lang="es-ES" sz="1600" spc="-1" strike="noStrike">
              <a:latin typeface="Arial"/>
            </a:endParaRPr>
          </a:p>
          <a:p>
            <a:pPr>
              <a:lnSpc>
                <a:spcPct val="100000"/>
              </a:lnSpc>
            </a:pP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Las prestaciones finales se deben medir sobre un subconjunto de datos no visto durante el entrenamiento: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Entrenamiento 70%</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Test 30%</a:t>
            </a:r>
            <a:endParaRPr b="0" lang="es-ES" sz="16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Criterios de Validación</a:t>
            </a:r>
            <a:endParaRPr b="0" lang="es-ES" sz="3200" spc="-1" strike="noStrike">
              <a:latin typeface="Arial"/>
            </a:endParaRPr>
          </a:p>
        </p:txBody>
      </p:sp>
      <p:sp>
        <p:nvSpPr>
          <p:cNvPr id="372"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Criterios de Entrenamiento, Validación y Test</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373" name="CustomShape 3"/>
          <p:cNvSpPr/>
          <p:nvPr/>
        </p:nvSpPr>
        <p:spPr>
          <a:xfrm>
            <a:off x="344520" y="2133000"/>
            <a:ext cx="9072360" cy="3095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Cada algoritmo tiene una serie de hiperparámetros: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En el caso de los modelos lineales el término de regularización.</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En los métodos de núcleo regularización y parámetros de la función de núcleo.</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En los algoritmos de árboles el número de árboles, de niveles, …</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En las redes neuronales el número de capas, tipo de neuronas, …</a:t>
            </a:r>
            <a:endParaRPr b="0" lang="es-ES" sz="1600" spc="-1" strike="noStrike">
              <a:latin typeface="Arial"/>
            </a:endParaRPr>
          </a:p>
          <a:p>
            <a:pPr>
              <a:lnSpc>
                <a:spcPct val="100000"/>
              </a:lnSpc>
            </a:pP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Dicha elección debe tomarse evaluando sobre datos no vistos en el entrenamiento y en un conjunto diferente al de test, para ello se ha subdividido el conjunto de entrenamiento en:</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Entrenamiento 75%</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Validación 25%</a:t>
            </a:r>
            <a:endParaRPr b="0" lang="es-ES" sz="1600" spc="-1" strike="noStrike">
              <a:latin typeface="Arial"/>
            </a:endParaRPr>
          </a:p>
          <a:p>
            <a:pPr>
              <a:lnSpc>
                <a:spcPct val="100000"/>
              </a:lnSpc>
            </a:pP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Una vez seleccionados los parámetros se utiliza el 100% de los datos de entrenamiento para entrenar y se evalúan las prestaciones en el conjunto de test.</a:t>
            </a:r>
            <a:endParaRPr b="0" lang="es-ES" sz="16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270000" y="2493000"/>
            <a:ext cx="1910160" cy="1751760"/>
          </a:xfrm>
          <a:prstGeom prst="rect">
            <a:avLst/>
          </a:prstGeom>
          <a:noFill/>
          <a:ln>
            <a:noFill/>
          </a:ln>
        </p:spPr>
        <p:style>
          <a:lnRef idx="0"/>
          <a:fillRef idx="0"/>
          <a:effectRef idx="0"/>
          <a:fontRef idx="minor"/>
        </p:style>
        <p:txBody>
          <a:bodyPr lIns="90000" rIns="90000" tIns="45000" bIns="45000"/>
          <a:p>
            <a:pPr algn="r">
              <a:lnSpc>
                <a:spcPct val="100000"/>
              </a:lnSpc>
            </a:pPr>
            <a:r>
              <a:rPr b="1" lang="es-ES" sz="9000" spc="-1" strike="noStrike">
                <a:solidFill>
                  <a:srgbClr val="d84519"/>
                </a:solidFill>
                <a:latin typeface="Arial"/>
                <a:ea typeface="DejaVu Sans"/>
              </a:rPr>
              <a:t>3.7</a:t>
            </a:r>
            <a:endParaRPr b="0" lang="es-ES" sz="9000" spc="-1" strike="noStrike">
              <a:latin typeface="Arial"/>
            </a:endParaRPr>
          </a:p>
        </p:txBody>
      </p:sp>
      <p:sp>
        <p:nvSpPr>
          <p:cNvPr id="375" name="CustomShape 2"/>
          <p:cNvSpPr/>
          <p:nvPr/>
        </p:nvSpPr>
        <p:spPr>
          <a:xfrm>
            <a:off x="1640520" y="2493000"/>
            <a:ext cx="7344000" cy="1109160"/>
          </a:xfrm>
          <a:prstGeom prst="rect">
            <a:avLst/>
          </a:prstGeom>
          <a:noFill/>
          <a:ln>
            <a:noFill/>
          </a:ln>
        </p:spPr>
        <p:style>
          <a:lnRef idx="0"/>
          <a:fillRef idx="0"/>
          <a:effectRef idx="0"/>
          <a:fontRef idx="minor"/>
        </p:style>
        <p:txBody>
          <a:bodyPr lIns="90000" rIns="90000" tIns="45000" bIns="45000"/>
          <a:p>
            <a:pPr>
              <a:lnSpc>
                <a:spcPct val="100000"/>
              </a:lnSpc>
            </a:pPr>
            <a:r>
              <a:rPr b="0" lang="es-ES" sz="4000" spc="-1" strike="noStrike">
                <a:solidFill>
                  <a:srgbClr val="d84519"/>
                </a:solidFill>
                <a:latin typeface="Arial"/>
                <a:ea typeface="DejaVu Sans"/>
              </a:rPr>
              <a:t>Resultados y Mejor Modelo de clasificación</a:t>
            </a:r>
            <a:endParaRPr b="0" lang="es-ES" sz="40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Mejor Modelo Predictivo</a:t>
            </a:r>
            <a:endParaRPr b="0" lang="es-ES" sz="3200" spc="-1" strike="noStrike">
              <a:latin typeface="Arial"/>
            </a:endParaRPr>
          </a:p>
        </p:txBody>
      </p:sp>
      <p:sp>
        <p:nvSpPr>
          <p:cNvPr id="377"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Resultados y Mejor Modelo de clasificación</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pic>
        <p:nvPicPr>
          <p:cNvPr id="378" name="6 Imagen" descr=""/>
          <p:cNvPicPr/>
          <p:nvPr/>
        </p:nvPicPr>
        <p:blipFill>
          <a:blip r:embed="rId1"/>
          <a:stretch/>
        </p:blipFill>
        <p:spPr>
          <a:xfrm>
            <a:off x="1548720" y="2033640"/>
            <a:ext cx="6572160" cy="3915000"/>
          </a:xfrm>
          <a:prstGeom prst="rect">
            <a:avLst/>
          </a:prstGeom>
          <a:ln>
            <a:noFill/>
          </a:ln>
        </p:spPr>
      </p:pic>
    </p:spTree>
  </p:cSld>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Resultados Finales</a:t>
            </a:r>
            <a:endParaRPr b="0" lang="es-ES" sz="3200" spc="-1" strike="noStrike">
              <a:latin typeface="Arial"/>
            </a:endParaRPr>
          </a:p>
        </p:txBody>
      </p:sp>
      <p:sp>
        <p:nvSpPr>
          <p:cNvPr id="380"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Resultados y Mejor Modelo de clasificación</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381" name="CustomShape 3"/>
          <p:cNvSpPr/>
          <p:nvPr/>
        </p:nvSpPr>
        <p:spPr>
          <a:xfrm>
            <a:off x="344520" y="2133000"/>
            <a:ext cx="9072360" cy="30956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s-ES" sz="1600" spc="-1" strike="noStrike">
                <a:solidFill>
                  <a:srgbClr val="000000"/>
                </a:solidFill>
                <a:latin typeface="Arial"/>
                <a:ea typeface="DejaVu Sans"/>
              </a:rPr>
              <a:t>Modelos Individuales: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Contadores 0.1 litros:</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SVM: 64% Precisión Media en Litros</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RNA: 84% Precisión Media en Litros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Contadores 1 litros:</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SVM: 74% Precisión Media en Litros</a:t>
            </a:r>
            <a:endParaRPr b="0" lang="es-ES" sz="1600" spc="-1" strike="noStrike">
              <a:latin typeface="Arial"/>
            </a:endParaRPr>
          </a:p>
          <a:p>
            <a:pPr lvl="2" marL="914400" indent="-216000">
              <a:lnSpc>
                <a:spcPct val="100000"/>
              </a:lnSpc>
              <a:buClr>
                <a:srgbClr val="000000"/>
              </a:buClr>
              <a:buFont typeface="Arial"/>
              <a:buChar char="•"/>
            </a:pPr>
            <a:r>
              <a:rPr b="0" lang="es-ES" sz="1600" spc="-1" strike="noStrike">
                <a:solidFill>
                  <a:srgbClr val="000000"/>
                </a:solidFill>
                <a:latin typeface="Arial"/>
                <a:ea typeface="DejaVu Sans"/>
              </a:rPr>
              <a:t>RNA: 86% Precisión Media en Litros</a:t>
            </a:r>
            <a:endParaRPr b="0" lang="es-ES" sz="1600" spc="-1" strike="noStrike">
              <a:latin typeface="Arial"/>
            </a:endParaRPr>
          </a:p>
          <a:p>
            <a:pPr indent="-216000">
              <a:lnSpc>
                <a:spcPct val="100000"/>
              </a:lnSpc>
              <a:buClr>
                <a:srgbClr val="000000"/>
              </a:buClr>
              <a:buFont typeface="Arial"/>
              <a:buChar char="•"/>
            </a:pPr>
            <a:r>
              <a:rPr b="0" lang="es-ES" sz="1600" spc="-1" strike="noStrike">
                <a:solidFill>
                  <a:srgbClr val="000000"/>
                </a:solidFill>
                <a:latin typeface="Arial"/>
                <a:ea typeface="DejaVu Sans"/>
              </a:rPr>
              <a:t>Modelos Generales: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SVM: 76% Precisión Media en Litros</a:t>
            </a:r>
            <a:endParaRPr b="0" lang="es-ES" sz="1600" spc="-1" strike="noStrike">
              <a:latin typeface="Arial"/>
            </a:endParaRPr>
          </a:p>
          <a:p>
            <a:pPr lvl="1" marL="457200" indent="-216000">
              <a:lnSpc>
                <a:spcPct val="100000"/>
              </a:lnSpc>
              <a:buClr>
                <a:srgbClr val="000000"/>
              </a:buClr>
              <a:buFont typeface="Arial"/>
              <a:buChar char="•"/>
            </a:pPr>
            <a:r>
              <a:rPr b="0" lang="es-ES" sz="1600" spc="-1" strike="noStrike">
                <a:solidFill>
                  <a:srgbClr val="000000"/>
                </a:solidFill>
                <a:latin typeface="Arial"/>
                <a:ea typeface="DejaVu Sans"/>
              </a:rPr>
              <a:t>RNA: 82% Precisión Media en Litros</a:t>
            </a:r>
            <a:endParaRPr b="0" lang="es-ES" sz="16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IoT: Internet of Things</a:t>
            </a:r>
            <a:endParaRPr b="0" lang="es-ES" sz="3200" spc="-1" strike="noStrike">
              <a:latin typeface="Arial"/>
            </a:endParaRPr>
          </a:p>
        </p:txBody>
      </p:sp>
      <p:sp>
        <p:nvSpPr>
          <p:cNvPr id="254"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Caracterización de Usos Finales del Agua</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255" name="CustomShape 3"/>
          <p:cNvSpPr/>
          <p:nvPr/>
        </p:nvSpPr>
        <p:spPr>
          <a:xfrm>
            <a:off x="344520" y="2133000"/>
            <a:ext cx="9072360" cy="4175640"/>
          </a:xfrm>
          <a:prstGeom prst="rect">
            <a:avLst/>
          </a:prstGeom>
          <a:noFill/>
          <a:ln>
            <a:noFill/>
          </a:ln>
        </p:spPr>
        <p:style>
          <a:lnRef idx="0"/>
          <a:fillRef idx="0"/>
          <a:effectRef idx="0"/>
          <a:fontRef idx="minor"/>
        </p:style>
        <p:txBody>
          <a:bodyPr lIns="90000" rIns="90000" tIns="45000" bIns="45000"/>
          <a:p>
            <a:pPr indent="-216000">
              <a:lnSpc>
                <a:spcPct val="150000"/>
              </a:lnSpc>
              <a:buClr>
                <a:srgbClr val="000000"/>
              </a:buClr>
              <a:buFont typeface="Arial"/>
              <a:buChar char="•"/>
            </a:pPr>
            <a:r>
              <a:rPr b="0" lang="es-ES" sz="1600" spc="-1" strike="noStrike">
                <a:solidFill>
                  <a:srgbClr val="000000"/>
                </a:solidFill>
                <a:latin typeface="Arial"/>
                <a:ea typeface="DejaVu Sans"/>
              </a:rPr>
              <a:t>El término hace referencia a dispositivos diferentes a computadoras que están conectados a Internet y pueden enviar y recibir datos.</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El término surgió hace ya 15 años, pero recientemente las empresas han empezado a preguntarse qué valor de negocio puede tener.</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El teléfono móvil es el primer gran ejemplo de lo que el IoT puede ofrecer.</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Lo primero que hay que preguntarse es qué dispositivos generan datos que puedan tengan un nuevo valor.</a:t>
            </a:r>
            <a:endParaRPr b="0" lang="es-ES" sz="1600" spc="-1" strike="noStrike">
              <a:latin typeface="Arial"/>
            </a:endParaRPr>
          </a:p>
          <a:p>
            <a:pPr>
              <a:lnSpc>
                <a:spcPct val="150000"/>
              </a:lnSpc>
            </a:pPr>
            <a:endParaRPr b="0" lang="es-ES" sz="1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Qué servicios puede ofrecer</a:t>
            </a:r>
            <a:endParaRPr b="0" lang="es-ES" sz="3200" spc="-1" strike="noStrike">
              <a:latin typeface="Arial"/>
            </a:endParaRPr>
          </a:p>
        </p:txBody>
      </p:sp>
      <p:sp>
        <p:nvSpPr>
          <p:cNvPr id="257"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Caracterización de Usos Finales del Agua</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258" name="CustomShape 3"/>
          <p:cNvSpPr/>
          <p:nvPr/>
        </p:nvSpPr>
        <p:spPr>
          <a:xfrm>
            <a:off x="344520" y="2133000"/>
            <a:ext cx="9072360" cy="4175640"/>
          </a:xfrm>
          <a:prstGeom prst="rect">
            <a:avLst/>
          </a:prstGeom>
          <a:noFill/>
          <a:ln>
            <a:noFill/>
          </a:ln>
        </p:spPr>
        <p:style>
          <a:lnRef idx="0"/>
          <a:fillRef idx="0"/>
          <a:effectRef idx="0"/>
          <a:fontRef idx="minor"/>
        </p:style>
        <p:txBody>
          <a:bodyPr lIns="90000" rIns="90000" tIns="45000" bIns="45000"/>
          <a:p>
            <a:pPr>
              <a:lnSpc>
                <a:spcPct val="150000"/>
              </a:lnSpc>
            </a:pPr>
            <a:endParaRPr b="0" lang="es-ES" sz="18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Hay una infinidad de posibilidades: Termostatos, neveras, lámparas, coches, …</a:t>
            </a:r>
            <a:endParaRPr b="0" lang="es-ES" sz="1600" spc="-1" strike="noStrike">
              <a:latin typeface="Arial"/>
            </a:endParaRPr>
          </a:p>
          <a:p>
            <a:pPr indent="-216000">
              <a:lnSpc>
                <a:spcPct val="150000"/>
              </a:lnSpc>
              <a:buClr>
                <a:srgbClr val="000000"/>
              </a:buClr>
              <a:buFont typeface="Arial"/>
              <a:buChar char="•"/>
            </a:pPr>
            <a:r>
              <a:rPr b="0" lang="es-ES" sz="1600" spc="-1" strike="noStrike">
                <a:solidFill>
                  <a:srgbClr val="000000"/>
                </a:solidFill>
                <a:latin typeface="Arial"/>
                <a:ea typeface="DejaVu Sans"/>
              </a:rPr>
              <a:t>Cuales son las principales áreas qué se están explotando:</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Los weareables son otro ejemplo: Los relojes o las pulseras ahora pueden proporcionar nuevos servicios conectándose a internet e intercambiando datos con servidores externos.</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La domótica se está extendiendo mucho gracias a dispositivos como Amazon Echo.</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Los Smart Meters permiten una gestión más eficiente de los recursos de las viviendas.</a:t>
            </a:r>
            <a:endParaRPr b="0" lang="es-ES" sz="1600" spc="-1" strike="noStrike">
              <a:latin typeface="Arial"/>
            </a:endParaRPr>
          </a:p>
          <a:p>
            <a:pPr lvl="1" marL="457200" indent="-216000">
              <a:lnSpc>
                <a:spcPct val="150000"/>
              </a:lnSpc>
              <a:buClr>
                <a:srgbClr val="000000"/>
              </a:buClr>
              <a:buFont typeface="Arial"/>
              <a:buChar char="•"/>
            </a:pPr>
            <a:r>
              <a:rPr b="0" lang="es-ES" sz="1600" spc="-1" strike="noStrike">
                <a:solidFill>
                  <a:srgbClr val="000000"/>
                </a:solidFill>
                <a:latin typeface="Arial"/>
                <a:ea typeface="DejaVu Sans"/>
              </a:rPr>
              <a:t>Las fabricas pueden ahora monitorizar mucho mejor lo que ocurre en una planta industrial y se pueden mejorar los controles de calidad.</a:t>
            </a:r>
            <a:endParaRPr b="0" lang="es-ES" sz="1600" spc="-1" strike="noStrike">
              <a:latin typeface="Arial"/>
            </a:endParaRPr>
          </a:p>
          <a:p>
            <a:pPr>
              <a:lnSpc>
                <a:spcPct val="150000"/>
              </a:lnSpc>
            </a:pPr>
            <a:endParaRPr b="0" lang="es-ES" sz="1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0" y="2396520"/>
            <a:ext cx="1351800" cy="1751760"/>
          </a:xfrm>
          <a:prstGeom prst="rect">
            <a:avLst/>
          </a:prstGeom>
          <a:noFill/>
          <a:ln>
            <a:noFill/>
          </a:ln>
        </p:spPr>
        <p:style>
          <a:lnRef idx="0"/>
          <a:fillRef idx="0"/>
          <a:effectRef idx="0"/>
          <a:fontRef idx="minor"/>
        </p:style>
        <p:txBody>
          <a:bodyPr lIns="90000" rIns="90000" tIns="45000" bIns="45000"/>
          <a:p>
            <a:pPr algn="r">
              <a:lnSpc>
                <a:spcPct val="100000"/>
              </a:lnSpc>
            </a:pPr>
            <a:r>
              <a:rPr b="1" lang="es-ES" sz="9000" spc="-1" strike="noStrike">
                <a:solidFill>
                  <a:srgbClr val="d84519"/>
                </a:solidFill>
                <a:latin typeface="Arial"/>
                <a:ea typeface="DejaVu Sans"/>
              </a:rPr>
              <a:t>2</a:t>
            </a:r>
            <a:endParaRPr b="0" lang="es-ES" sz="9000" spc="-1" strike="noStrike">
              <a:latin typeface="Arial"/>
            </a:endParaRPr>
          </a:p>
        </p:txBody>
      </p:sp>
      <p:sp>
        <p:nvSpPr>
          <p:cNvPr id="260" name="CustomShape 2"/>
          <p:cNvSpPr/>
          <p:nvPr/>
        </p:nvSpPr>
        <p:spPr>
          <a:xfrm>
            <a:off x="1640520" y="2493000"/>
            <a:ext cx="7344000" cy="1109160"/>
          </a:xfrm>
          <a:prstGeom prst="rect">
            <a:avLst/>
          </a:prstGeom>
          <a:noFill/>
          <a:ln>
            <a:noFill/>
          </a:ln>
        </p:spPr>
        <p:style>
          <a:lnRef idx="0"/>
          <a:fillRef idx="0"/>
          <a:effectRef idx="0"/>
          <a:fontRef idx="minor"/>
        </p:style>
        <p:txBody>
          <a:bodyPr lIns="90000" rIns="90000" tIns="45000" bIns="45000"/>
          <a:p>
            <a:pPr>
              <a:lnSpc>
                <a:spcPct val="100000"/>
              </a:lnSpc>
            </a:pPr>
            <a:r>
              <a:rPr b="0" lang="es-ES" sz="4000" spc="-1" strike="noStrike">
                <a:solidFill>
                  <a:srgbClr val="d84519"/>
                </a:solidFill>
                <a:latin typeface="Arial"/>
                <a:ea typeface="DejaVu Sans"/>
              </a:rPr>
              <a:t>Arquitecturas IoT</a:t>
            </a:r>
            <a:endParaRPr b="0" lang="es-ES" sz="4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488520" y="1052640"/>
            <a:ext cx="8856360" cy="935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d84519"/>
                </a:solidFill>
                <a:latin typeface="Arial"/>
                <a:ea typeface="DejaVu Sans"/>
              </a:rPr>
              <a:t>Una nueva capa de procesamiento</a:t>
            </a:r>
            <a:endParaRPr b="0" lang="es-ES" sz="3200" spc="-1" strike="noStrike">
              <a:latin typeface="Arial"/>
            </a:endParaRPr>
          </a:p>
        </p:txBody>
      </p:sp>
      <p:sp>
        <p:nvSpPr>
          <p:cNvPr id="262" name="CustomShape 2"/>
          <p:cNvSpPr/>
          <p:nvPr/>
        </p:nvSpPr>
        <p:spPr>
          <a:xfrm>
            <a:off x="488520" y="692640"/>
            <a:ext cx="8856360" cy="35856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a:solidFill>
                  <a:srgbClr val="000000"/>
                </a:solidFill>
                <a:latin typeface="Arial"/>
                <a:ea typeface="DejaVu Sans"/>
              </a:rPr>
              <a:t>Caracterización de Usos Finales del Agua</a:t>
            </a: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a:p>
            <a:pPr>
              <a:lnSpc>
                <a:spcPct val="100000"/>
              </a:lnSpc>
            </a:pPr>
            <a:endParaRPr b="0" lang="es-ES" sz="1000" spc="-1" strike="noStrike">
              <a:latin typeface="Arial"/>
            </a:endParaRPr>
          </a:p>
        </p:txBody>
      </p:sp>
      <p:sp>
        <p:nvSpPr>
          <p:cNvPr id="263" name="CustomShape 3"/>
          <p:cNvSpPr/>
          <p:nvPr/>
        </p:nvSpPr>
        <p:spPr>
          <a:xfrm>
            <a:off x="363240" y="2133000"/>
            <a:ext cx="9072360" cy="4175640"/>
          </a:xfrm>
          <a:prstGeom prst="rect">
            <a:avLst/>
          </a:prstGeom>
          <a:noFill/>
          <a:ln>
            <a:noFill/>
          </a:ln>
        </p:spPr>
        <p:style>
          <a:lnRef idx="0"/>
          <a:fillRef idx="0"/>
          <a:effectRef idx="0"/>
          <a:fontRef idx="minor"/>
        </p:style>
        <p:txBody>
          <a:bodyPr lIns="90000" rIns="90000" tIns="45000" bIns="45000"/>
          <a:p>
            <a:pPr indent="-216000">
              <a:lnSpc>
                <a:spcPct val="150000"/>
              </a:lnSpc>
              <a:buClr>
                <a:srgbClr val="000000"/>
              </a:buClr>
              <a:buFont typeface="Arial"/>
              <a:buChar char="•"/>
            </a:pPr>
            <a:r>
              <a:rPr b="0" lang="es-ES" sz="1800" spc="-1" strike="noStrike">
                <a:solidFill>
                  <a:srgbClr val="000000"/>
                </a:solidFill>
                <a:latin typeface="Arial"/>
                <a:ea typeface="DejaVu Sans"/>
              </a:rPr>
              <a:t>Las nuevas necesidad dan lugar a nuevas arquitecturas: Los dispositivos embebidos aparte de coexistir con arquitecturas en la nube tienen una capa intermedia llamada niebla (fog).</a:t>
            </a:r>
            <a:endParaRPr b="0" lang="es-ES" sz="1800" spc="-1" strike="noStrike">
              <a:latin typeface="Arial"/>
            </a:endParaRPr>
          </a:p>
          <a:p>
            <a:pPr indent="-216000">
              <a:lnSpc>
                <a:spcPct val="150000"/>
              </a:lnSpc>
              <a:buClr>
                <a:srgbClr val="000000"/>
              </a:buClr>
              <a:buFont typeface="Arial"/>
              <a:buChar char="•"/>
            </a:pPr>
            <a:r>
              <a:rPr b="0" lang="es-ES" sz="1800" spc="-1" strike="noStrike">
                <a:solidFill>
                  <a:srgbClr val="000000"/>
                </a:solidFill>
                <a:latin typeface="Arial"/>
                <a:ea typeface="DejaVu Sans"/>
              </a:rPr>
              <a:t>Esta nueva capa se encarga principalmente de:</a:t>
            </a:r>
            <a:endParaRPr b="0" lang="es-ES" sz="1800" spc="-1" strike="noStrike">
              <a:latin typeface="Arial"/>
            </a:endParaRPr>
          </a:p>
          <a:p>
            <a:pPr lvl="1" marL="457200" indent="-216000">
              <a:lnSpc>
                <a:spcPct val="150000"/>
              </a:lnSpc>
              <a:buClr>
                <a:srgbClr val="000000"/>
              </a:buClr>
              <a:buFont typeface="Arial"/>
              <a:buChar char="•"/>
            </a:pPr>
            <a:r>
              <a:rPr b="0" lang="es-ES" sz="1800" spc="-1" strike="noStrike">
                <a:solidFill>
                  <a:srgbClr val="000000"/>
                </a:solidFill>
                <a:latin typeface="Arial"/>
                <a:ea typeface="DejaVu Sans"/>
              </a:rPr>
              <a:t>Pre procesar los datos y la información transmitida.</a:t>
            </a:r>
            <a:endParaRPr b="0" lang="es-ES" sz="1800" spc="-1" strike="noStrike">
              <a:latin typeface="Arial"/>
            </a:endParaRPr>
          </a:p>
          <a:p>
            <a:pPr lvl="1" marL="457200" indent="-216000">
              <a:lnSpc>
                <a:spcPct val="150000"/>
              </a:lnSpc>
              <a:buClr>
                <a:srgbClr val="000000"/>
              </a:buClr>
              <a:buFont typeface="Arial"/>
              <a:buChar char="•"/>
            </a:pPr>
            <a:r>
              <a:rPr b="0" lang="es-ES" sz="1800" spc="-1" strike="noStrike">
                <a:solidFill>
                  <a:srgbClr val="000000"/>
                </a:solidFill>
                <a:latin typeface="Arial"/>
                <a:ea typeface="DejaVu Sans"/>
              </a:rPr>
              <a:t>Enrutar los datos de los dispositivos a la nube.</a:t>
            </a:r>
            <a:endParaRPr b="0" lang="es-E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4" name="Imagen 249" descr=""/>
          <p:cNvPicPr/>
          <p:nvPr/>
        </p:nvPicPr>
        <p:blipFill>
          <a:blip r:embed="rId1"/>
          <a:stretch/>
        </p:blipFill>
        <p:spPr>
          <a:xfrm>
            <a:off x="43200" y="667800"/>
            <a:ext cx="9905400" cy="5582160"/>
          </a:xfrm>
          <a:prstGeom prst="rect">
            <a:avLst/>
          </a:prstGeom>
          <a:ln>
            <a:noFill/>
          </a:ln>
        </p:spPr>
      </p:pic>
      <p:pic>
        <p:nvPicPr>
          <p:cNvPr id="265" name="Picture 2" descr=""/>
          <p:cNvPicPr/>
          <p:nvPr/>
        </p:nvPicPr>
        <p:blipFill>
          <a:blip r:embed="rId2"/>
          <a:stretch/>
        </p:blipFill>
        <p:spPr>
          <a:xfrm>
            <a:off x="622080" y="924840"/>
            <a:ext cx="7821360" cy="50680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136</TotalTime>
  <Application>LibreOffice/6.0.7.3$Linux_X86_64 LibreOffice_project/00m0$Build-3</Application>
  <Words>3095</Words>
  <Paragraphs>495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2020-01-17T16:18:55Z</dcterms:modified>
  <cp:revision>19</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A4 (210 x 297 mm)</vt:lpwstr>
  </property>
  <property fmtid="{D5CDD505-2E9C-101B-9397-08002B2CF9AE}" pid="9" name="ScaleCrop">
    <vt:bool>0</vt:bool>
  </property>
  <property fmtid="{D5CDD505-2E9C-101B-9397-08002B2CF9AE}" pid="10" name="ShareDoc">
    <vt:bool>0</vt:bool>
  </property>
  <property fmtid="{D5CDD505-2E9C-101B-9397-08002B2CF9AE}" pid="11" name="Slides">
    <vt:i4>68</vt:i4>
  </property>
</Properties>
</file>