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10" r:id="rId6"/>
    <p:sldId id="287" r:id="rId7"/>
    <p:sldId id="320" r:id="rId8"/>
    <p:sldId id="283" r:id="rId9"/>
    <p:sldId id="284" r:id="rId10"/>
    <p:sldId id="290" r:id="rId11"/>
    <p:sldId id="322" r:id="rId12"/>
    <p:sldId id="292" r:id="rId13"/>
    <p:sldId id="321" r:id="rId14"/>
    <p:sldId id="314" r:id="rId15"/>
    <p:sldId id="323" r:id="rId16"/>
    <p:sldId id="311" r:id="rId17"/>
    <p:sldId id="312" r:id="rId18"/>
    <p:sldId id="324" r:id="rId19"/>
    <p:sldId id="313" r:id="rId20"/>
    <p:sldId id="316" r:id="rId21"/>
    <p:sldId id="319" r:id="rId2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7" autoAdjust="0"/>
    <p:restoredTop sz="96072" autoAdjust="0"/>
  </p:normalViewPr>
  <p:slideViewPr>
    <p:cSldViewPr snapToGrid="0" snapToObjects="1">
      <p:cViewPr varScale="1">
        <p:scale>
          <a:sx n="109" d="100"/>
          <a:sy n="109" d="100"/>
        </p:scale>
        <p:origin x="84" y="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4D34-4354-4152-B846-7FC02870B42A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00D9FA40-113B-434D-AB68-233134F2E72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Scenario Generation</a:t>
          </a:r>
        </a:p>
      </dgm:t>
    </dgm:pt>
    <dgm:pt modelId="{7C6FE90A-AA79-4C4C-AEDF-6602A311EEC4}" type="parTrans" cxnId="{9403B3C1-A847-4BFC-BEA0-ABB9080F06E1}">
      <dgm:prSet/>
      <dgm:spPr/>
      <dgm:t>
        <a:bodyPr/>
        <a:lstStyle/>
        <a:p>
          <a:endParaRPr lang="en-US"/>
        </a:p>
      </dgm:t>
    </dgm:pt>
    <dgm:pt modelId="{1D03E61D-C7AC-4363-8BC1-10BC0E2DCC3E}" type="sibTrans" cxnId="{9403B3C1-A847-4BFC-BEA0-ABB9080F06E1}">
      <dgm:prSet/>
      <dgm:spPr/>
      <dgm:t>
        <a:bodyPr/>
        <a:lstStyle/>
        <a:p>
          <a:endParaRPr lang="en-US"/>
        </a:p>
      </dgm:t>
    </dgm:pt>
    <dgm:pt modelId="{F75B994D-40FE-478A-BEEA-00A2A4E7A97A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System Constraints</a:t>
          </a:r>
        </a:p>
      </dgm:t>
    </dgm:pt>
    <dgm:pt modelId="{3D5C8722-0B61-4098-8AA7-835ABAFBF450}" type="parTrans" cxnId="{D31C6672-D90F-4735-ADD9-A2201F7667E3}">
      <dgm:prSet/>
      <dgm:spPr/>
      <dgm:t>
        <a:bodyPr/>
        <a:lstStyle/>
        <a:p>
          <a:endParaRPr lang="en-US"/>
        </a:p>
      </dgm:t>
    </dgm:pt>
    <dgm:pt modelId="{74E68318-51AF-4081-9C24-145193BCB0C0}" type="sibTrans" cxnId="{D31C6672-D90F-4735-ADD9-A2201F7667E3}">
      <dgm:prSet/>
      <dgm:spPr/>
      <dgm:t>
        <a:bodyPr/>
        <a:lstStyle/>
        <a:p>
          <a:endParaRPr lang="en-US"/>
        </a:p>
      </dgm:t>
    </dgm:pt>
    <dgm:pt modelId="{24051F54-4427-42D4-9DE4-3EDDC73084D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Analysis &amp; Optimization </a:t>
          </a:r>
        </a:p>
      </dgm:t>
    </dgm:pt>
    <dgm:pt modelId="{2A2001F9-CFDE-40F1-B8A1-687FABE0D988}" type="parTrans" cxnId="{CC7D4EA0-DC01-4C00-BA0D-EBF4D27DDA0C}">
      <dgm:prSet/>
      <dgm:spPr/>
      <dgm:t>
        <a:bodyPr/>
        <a:lstStyle/>
        <a:p>
          <a:endParaRPr lang="en-US"/>
        </a:p>
      </dgm:t>
    </dgm:pt>
    <dgm:pt modelId="{B13CAF08-373B-4532-82E4-CA383E38FD12}" type="sibTrans" cxnId="{CC7D4EA0-DC01-4C00-BA0D-EBF4D27DDA0C}">
      <dgm:prSet/>
      <dgm:spPr/>
      <dgm:t>
        <a:bodyPr/>
        <a:lstStyle/>
        <a:p>
          <a:endParaRPr lang="en-US"/>
        </a:p>
      </dgm:t>
    </dgm:pt>
    <dgm:pt modelId="{D7362012-7DBF-4414-AD68-CB685FA29DB1}" type="pres">
      <dgm:prSet presAssocID="{8A914D34-4354-4152-B846-7FC02870B42A}" presName="Name0" presStyleCnt="0">
        <dgm:presLayoutVars>
          <dgm:dir/>
          <dgm:animLvl val="lvl"/>
          <dgm:resizeHandles val="exact"/>
        </dgm:presLayoutVars>
      </dgm:prSet>
      <dgm:spPr/>
    </dgm:pt>
    <dgm:pt modelId="{36D19A32-ACBE-4D89-BF53-F7501A4E8275}" type="pres">
      <dgm:prSet presAssocID="{00D9FA40-113B-434D-AB68-233134F2E72B}" presName="Name8" presStyleCnt="0"/>
      <dgm:spPr/>
    </dgm:pt>
    <dgm:pt modelId="{C6F2CCC0-E8A2-4A1E-A232-C20ECE34EB85}" type="pres">
      <dgm:prSet presAssocID="{00D9FA40-113B-434D-AB68-233134F2E72B}" presName="level" presStyleLbl="node1" presStyleIdx="0" presStyleCnt="3">
        <dgm:presLayoutVars>
          <dgm:chMax val="1"/>
          <dgm:bulletEnabled val="1"/>
        </dgm:presLayoutVars>
      </dgm:prSet>
      <dgm:spPr/>
    </dgm:pt>
    <dgm:pt modelId="{1A87FA53-4886-4150-AB19-E95C6829D857}" type="pres">
      <dgm:prSet presAssocID="{00D9FA40-113B-434D-AB68-233134F2E72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16FBD47-8925-49F3-9B27-E426D247DF23}" type="pres">
      <dgm:prSet presAssocID="{F75B994D-40FE-478A-BEEA-00A2A4E7A97A}" presName="Name8" presStyleCnt="0"/>
      <dgm:spPr/>
    </dgm:pt>
    <dgm:pt modelId="{1C77B445-2DE1-477C-B9AD-D6BB7E44B5DD}" type="pres">
      <dgm:prSet presAssocID="{F75B994D-40FE-478A-BEEA-00A2A4E7A97A}" presName="level" presStyleLbl="node1" presStyleIdx="1" presStyleCnt="3" custLinFactNeighborX="499">
        <dgm:presLayoutVars>
          <dgm:chMax val="1"/>
          <dgm:bulletEnabled val="1"/>
        </dgm:presLayoutVars>
      </dgm:prSet>
      <dgm:spPr/>
    </dgm:pt>
    <dgm:pt modelId="{F47F98C4-962F-4EA6-9A60-D993E723C410}" type="pres">
      <dgm:prSet presAssocID="{F75B994D-40FE-478A-BEEA-00A2A4E7A9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F193E5C-156C-4138-87F1-AE0355F7C77D}" type="pres">
      <dgm:prSet presAssocID="{24051F54-4427-42D4-9DE4-3EDDC73084D8}" presName="Name8" presStyleCnt="0"/>
      <dgm:spPr/>
    </dgm:pt>
    <dgm:pt modelId="{26096037-A7D4-4AB1-A1CA-BE4EB2B090AF}" type="pres">
      <dgm:prSet presAssocID="{24051F54-4427-42D4-9DE4-3EDDC73084D8}" presName="level" presStyleLbl="node1" presStyleIdx="2" presStyleCnt="3">
        <dgm:presLayoutVars>
          <dgm:chMax val="1"/>
          <dgm:bulletEnabled val="1"/>
        </dgm:presLayoutVars>
      </dgm:prSet>
      <dgm:spPr/>
    </dgm:pt>
    <dgm:pt modelId="{D9DB451C-1E29-4C6C-921C-7AB7FA6ED835}" type="pres">
      <dgm:prSet presAssocID="{24051F54-4427-42D4-9DE4-3EDDC73084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E4ACF18-DC01-4103-A111-99593DAF836A}" type="presOf" srcId="{F75B994D-40FE-478A-BEEA-00A2A4E7A97A}" destId="{F47F98C4-962F-4EA6-9A60-D993E723C410}" srcOrd="1" destOrd="0" presId="urn:microsoft.com/office/officeart/2005/8/layout/pyramid3"/>
    <dgm:cxn modelId="{DDFAAC3D-36ED-4708-83D6-31C69EC10E9C}" type="presOf" srcId="{00D9FA40-113B-434D-AB68-233134F2E72B}" destId="{1A87FA53-4886-4150-AB19-E95C6829D857}" srcOrd="1" destOrd="0" presId="urn:microsoft.com/office/officeart/2005/8/layout/pyramid3"/>
    <dgm:cxn modelId="{8D2EDE5D-E20D-4D46-A67C-7A9FA2F0EAE9}" type="presOf" srcId="{00D9FA40-113B-434D-AB68-233134F2E72B}" destId="{C6F2CCC0-E8A2-4A1E-A232-C20ECE34EB85}" srcOrd="0" destOrd="0" presId="urn:microsoft.com/office/officeart/2005/8/layout/pyramid3"/>
    <dgm:cxn modelId="{0A4BB147-D9F6-49CB-8F52-D51F40ACEFB7}" type="presOf" srcId="{24051F54-4427-42D4-9DE4-3EDDC73084D8}" destId="{26096037-A7D4-4AB1-A1CA-BE4EB2B090AF}" srcOrd="0" destOrd="0" presId="urn:microsoft.com/office/officeart/2005/8/layout/pyramid3"/>
    <dgm:cxn modelId="{D31C6672-D90F-4735-ADD9-A2201F7667E3}" srcId="{8A914D34-4354-4152-B846-7FC02870B42A}" destId="{F75B994D-40FE-478A-BEEA-00A2A4E7A97A}" srcOrd="1" destOrd="0" parTransId="{3D5C8722-0B61-4098-8AA7-835ABAFBF450}" sibTransId="{74E68318-51AF-4081-9C24-145193BCB0C0}"/>
    <dgm:cxn modelId="{CC7D4EA0-DC01-4C00-BA0D-EBF4D27DDA0C}" srcId="{8A914D34-4354-4152-B846-7FC02870B42A}" destId="{24051F54-4427-42D4-9DE4-3EDDC73084D8}" srcOrd="2" destOrd="0" parTransId="{2A2001F9-CFDE-40F1-B8A1-687FABE0D988}" sibTransId="{B13CAF08-373B-4532-82E4-CA383E38FD12}"/>
    <dgm:cxn modelId="{048BEEA8-0D06-46BE-9D5D-8DFAD8BD399B}" type="presOf" srcId="{F75B994D-40FE-478A-BEEA-00A2A4E7A97A}" destId="{1C77B445-2DE1-477C-B9AD-D6BB7E44B5DD}" srcOrd="0" destOrd="0" presId="urn:microsoft.com/office/officeart/2005/8/layout/pyramid3"/>
    <dgm:cxn modelId="{2880AFBD-1A6B-4A60-B3AC-DF59C3AB2AED}" type="presOf" srcId="{24051F54-4427-42D4-9DE4-3EDDC73084D8}" destId="{D9DB451C-1E29-4C6C-921C-7AB7FA6ED835}" srcOrd="1" destOrd="0" presId="urn:microsoft.com/office/officeart/2005/8/layout/pyramid3"/>
    <dgm:cxn modelId="{9403B3C1-A847-4BFC-BEA0-ABB9080F06E1}" srcId="{8A914D34-4354-4152-B846-7FC02870B42A}" destId="{00D9FA40-113B-434D-AB68-233134F2E72B}" srcOrd="0" destOrd="0" parTransId="{7C6FE90A-AA79-4C4C-AEDF-6602A311EEC4}" sibTransId="{1D03E61D-C7AC-4363-8BC1-10BC0E2DCC3E}"/>
    <dgm:cxn modelId="{91AE29E1-7B2F-45F6-BD13-6FBEF9D1A753}" type="presOf" srcId="{8A914D34-4354-4152-B846-7FC02870B42A}" destId="{D7362012-7DBF-4414-AD68-CB685FA29DB1}" srcOrd="0" destOrd="0" presId="urn:microsoft.com/office/officeart/2005/8/layout/pyramid3"/>
    <dgm:cxn modelId="{7D686E1C-1EE7-4E41-A12E-1CD27319AB8F}" type="presParOf" srcId="{D7362012-7DBF-4414-AD68-CB685FA29DB1}" destId="{36D19A32-ACBE-4D89-BF53-F7501A4E8275}" srcOrd="0" destOrd="0" presId="urn:microsoft.com/office/officeart/2005/8/layout/pyramid3"/>
    <dgm:cxn modelId="{B9961CDA-F096-4BA1-BE90-9A7924D36756}" type="presParOf" srcId="{36D19A32-ACBE-4D89-BF53-F7501A4E8275}" destId="{C6F2CCC0-E8A2-4A1E-A232-C20ECE34EB85}" srcOrd="0" destOrd="0" presId="urn:microsoft.com/office/officeart/2005/8/layout/pyramid3"/>
    <dgm:cxn modelId="{3B7DB3E6-D8AD-4BE9-A7F0-47F2966C9B52}" type="presParOf" srcId="{36D19A32-ACBE-4D89-BF53-F7501A4E8275}" destId="{1A87FA53-4886-4150-AB19-E95C6829D857}" srcOrd="1" destOrd="0" presId="urn:microsoft.com/office/officeart/2005/8/layout/pyramid3"/>
    <dgm:cxn modelId="{ED62C67E-E561-4114-BB0E-1FC9D2E13BD9}" type="presParOf" srcId="{D7362012-7DBF-4414-AD68-CB685FA29DB1}" destId="{216FBD47-8925-49F3-9B27-E426D247DF23}" srcOrd="1" destOrd="0" presId="urn:microsoft.com/office/officeart/2005/8/layout/pyramid3"/>
    <dgm:cxn modelId="{84354DC2-EA7F-4F63-A730-FB81275DC6E7}" type="presParOf" srcId="{216FBD47-8925-49F3-9B27-E426D247DF23}" destId="{1C77B445-2DE1-477C-B9AD-D6BB7E44B5DD}" srcOrd="0" destOrd="0" presId="urn:microsoft.com/office/officeart/2005/8/layout/pyramid3"/>
    <dgm:cxn modelId="{F16354DE-2B5C-4233-B141-94A0D0FA25B1}" type="presParOf" srcId="{216FBD47-8925-49F3-9B27-E426D247DF23}" destId="{F47F98C4-962F-4EA6-9A60-D993E723C410}" srcOrd="1" destOrd="0" presId="urn:microsoft.com/office/officeart/2005/8/layout/pyramid3"/>
    <dgm:cxn modelId="{17065DFF-74B6-44FB-96D6-75C24288F340}" type="presParOf" srcId="{D7362012-7DBF-4414-AD68-CB685FA29DB1}" destId="{1F193E5C-156C-4138-87F1-AE0355F7C77D}" srcOrd="2" destOrd="0" presId="urn:microsoft.com/office/officeart/2005/8/layout/pyramid3"/>
    <dgm:cxn modelId="{A76E1E1D-93FE-4802-8E65-5D497930326C}" type="presParOf" srcId="{1F193E5C-156C-4138-87F1-AE0355F7C77D}" destId="{26096037-A7D4-4AB1-A1CA-BE4EB2B090AF}" srcOrd="0" destOrd="0" presId="urn:microsoft.com/office/officeart/2005/8/layout/pyramid3"/>
    <dgm:cxn modelId="{6D265D0A-324F-4FEE-87A7-F6450E25B3AF}" type="presParOf" srcId="{1F193E5C-156C-4138-87F1-AE0355F7C77D}" destId="{D9DB451C-1E29-4C6C-921C-7AB7FA6ED83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2CCC0-E8A2-4A1E-A232-C20ECE34EB85}">
      <dsp:nvSpPr>
        <dsp:cNvPr id="0" name=""/>
        <dsp:cNvSpPr/>
      </dsp:nvSpPr>
      <dsp:spPr>
        <a:xfrm rot="10800000">
          <a:off x="0" y="0"/>
          <a:ext cx="4289612" cy="987951"/>
        </a:xfrm>
        <a:prstGeom prst="trapezoid">
          <a:avLst>
            <a:gd name="adj" fmla="val 7236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Scenario Generation</a:t>
          </a:r>
        </a:p>
      </dsp:txBody>
      <dsp:txXfrm rot="-10800000">
        <a:off x="750682" y="0"/>
        <a:ext cx="2788247" cy="987951"/>
      </dsp:txXfrm>
    </dsp:sp>
    <dsp:sp modelId="{1C77B445-2DE1-477C-B9AD-D6BB7E44B5DD}">
      <dsp:nvSpPr>
        <dsp:cNvPr id="0" name=""/>
        <dsp:cNvSpPr/>
      </dsp:nvSpPr>
      <dsp:spPr>
        <a:xfrm rot="10800000">
          <a:off x="729205" y="987951"/>
          <a:ext cx="2859741" cy="987951"/>
        </a:xfrm>
        <a:prstGeom prst="trapezoid">
          <a:avLst>
            <a:gd name="adj" fmla="val 7236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System Constraints</a:t>
          </a:r>
        </a:p>
      </dsp:txBody>
      <dsp:txXfrm rot="-10800000">
        <a:off x="1229660" y="987951"/>
        <a:ext cx="1858831" cy="987951"/>
      </dsp:txXfrm>
    </dsp:sp>
    <dsp:sp modelId="{26096037-A7D4-4AB1-A1CA-BE4EB2B090AF}">
      <dsp:nvSpPr>
        <dsp:cNvPr id="0" name=""/>
        <dsp:cNvSpPr/>
      </dsp:nvSpPr>
      <dsp:spPr>
        <a:xfrm rot="10800000">
          <a:off x="1429870" y="1975902"/>
          <a:ext cx="1429870" cy="987951"/>
        </a:xfrm>
        <a:prstGeom prst="trapezoid">
          <a:avLst>
            <a:gd name="adj" fmla="val 7236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Analysis &amp; Optimization </a:t>
          </a:r>
        </a:p>
      </dsp:txBody>
      <dsp:txXfrm rot="-10800000">
        <a:off x="1429870" y="1975902"/>
        <a:ext cx="1429870" cy="98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675821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Fully integrated model of the HES-OFF hybrid system </a:t>
            </a: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4" y="217094"/>
            <a:ext cx="238448" cy="41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00545"/>
              </p:ext>
            </p:extLst>
          </p:nvPr>
        </p:nvGraphicFramePr>
        <p:xfrm>
          <a:off x="655641" y="1332544"/>
          <a:ext cx="6206789" cy="28422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51750365"/>
                    </a:ext>
                  </a:extLst>
                </a:gridCol>
                <a:gridCol w="482481">
                  <a:extLst>
                    <a:ext uri="{9D8B030D-6E8A-4147-A177-3AD203B41FA5}">
                      <a16:colId xmlns:a16="http://schemas.microsoft.com/office/drawing/2014/main" val="3860194168"/>
                    </a:ext>
                  </a:extLst>
                </a:gridCol>
                <a:gridCol w="672452">
                  <a:extLst>
                    <a:ext uri="{9D8B030D-6E8A-4147-A177-3AD203B41FA5}">
                      <a16:colId xmlns:a16="http://schemas.microsoft.com/office/drawing/2014/main" val="2655276416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5150582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252942214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187373353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1244670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2544597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2872115918"/>
                    </a:ext>
                  </a:extLst>
                </a:gridCol>
              </a:tblGrid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INPUTS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Only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 + EN STORAGE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2219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2431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 load limits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1270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max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339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min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1643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Wind  power capacity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871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</a:t>
                      </a:r>
                      <a:r>
                        <a:rPr lang="en-US" sz="1050" b="1" u="none" strike="noStrike" dirty="0" err="1">
                          <a:effectLst/>
                        </a:rPr>
                        <a:t>electrolyser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51436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fuel cell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5152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934964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OUTPUTS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4444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Max frequency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 err="1">
                          <a:effectLst/>
                        </a:rPr>
                        <a:t>Hz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2467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Min frequency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 err="1">
                          <a:effectLst/>
                        </a:rPr>
                        <a:t>Hz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58.69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1822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GT max </a:t>
                      </a:r>
                      <a:r>
                        <a:rPr lang="en-US" sz="1050" b="1" u="none" strike="noStrike" dirty="0" err="1">
                          <a:effectLst/>
                        </a:rPr>
                        <a:t>dP</a:t>
                      </a:r>
                      <a:r>
                        <a:rPr lang="en-US" sz="1050" b="1" u="none" strike="noStrike" dirty="0">
                          <a:effectLst/>
                        </a:rPr>
                        <a:t>/dt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% / s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3595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Pass NORSOK E-001?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 err="1">
                          <a:effectLst/>
                        </a:rPr>
                        <a:t>Yes</a:t>
                      </a:r>
                      <a:r>
                        <a:rPr lang="nb-NO" sz="1050" u="none" strike="noStrike" dirty="0">
                          <a:effectLst/>
                        </a:rPr>
                        <a:t> / No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2268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749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r>
                        <a:rPr lang="nb-NO" sz="1000" b="1" i="1" u="none" strike="noStrike" dirty="0">
                          <a:effectLst/>
                        </a:rPr>
                        <a:t>compared to </a:t>
                      </a:r>
                      <a:r>
                        <a:rPr lang="nb-NO" sz="1000" b="1" i="1" u="none" strike="noStrike" dirty="0" err="1">
                          <a:effectLst/>
                        </a:rPr>
                        <a:t>rated</a:t>
                      </a:r>
                      <a:r>
                        <a:rPr lang="nb-NO" sz="1000" b="1" i="1" u="none" strike="noStrike" dirty="0">
                          <a:effectLst/>
                        </a:rPr>
                        <a:t> </a:t>
                      </a:r>
                      <a:r>
                        <a:rPr lang="nb-NO" sz="1000" b="1" i="1" u="none" strike="noStrike" dirty="0" err="1">
                          <a:effectLst/>
                        </a:rPr>
                        <a:t>values</a:t>
                      </a:r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1" u="none" strike="noStrike" dirty="0" err="1">
                          <a:effectLst/>
                        </a:rPr>
                        <a:t>f</a:t>
                      </a:r>
                      <a:r>
                        <a:rPr lang="nb-NO" sz="900" b="1" u="none" strike="noStrike" baseline="-25000" dirty="0" err="1">
                          <a:effectLst/>
                        </a:rPr>
                        <a:t>max</a:t>
                      </a:r>
                      <a:endParaRPr lang="nb-NO" sz="9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+0.0 %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+0.3 %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+0.4 %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+0.6 %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+0.2 %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+0.3 %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6145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1" u="none" strike="noStrike" dirty="0" err="1">
                          <a:effectLst/>
                        </a:rPr>
                        <a:t>f</a:t>
                      </a:r>
                      <a:r>
                        <a:rPr lang="nb-NO" sz="900" b="1" u="none" strike="noStrike" baseline="-25000" dirty="0" err="1">
                          <a:effectLst/>
                        </a:rPr>
                        <a:t>min</a:t>
                      </a:r>
                      <a:endParaRPr lang="nb-N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-1.3 %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-1,7%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-1.9 %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-2.2 %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-1.6 %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-1.7 %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-1.9%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4608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8579328-5C72-4B63-AC1B-43FA244F1FBE}"/>
              </a:ext>
            </a:extLst>
          </p:cNvPr>
          <p:cNvSpPr txBox="1">
            <a:spLocks/>
          </p:cNvSpPr>
          <p:nvPr/>
        </p:nvSpPr>
        <p:spPr>
          <a:xfrm>
            <a:off x="7023591" y="1326967"/>
            <a:ext cx="2058993" cy="260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dirty="0"/>
              <a:t>Small GT case</a:t>
            </a:r>
            <a:r>
              <a:rPr lang="en-US" sz="1200" dirty="0"/>
              <a:t>:</a:t>
            </a:r>
          </a:p>
          <a:p>
            <a:pPr marL="177800" indent="-177800"/>
            <a:r>
              <a:rPr lang="en-US" sz="1200" dirty="0"/>
              <a:t>Up to 3 WTs without Storage</a:t>
            </a:r>
          </a:p>
          <a:p>
            <a:pPr marL="177800" indent="-177800"/>
            <a:r>
              <a:rPr lang="en-US" sz="1200" dirty="0"/>
              <a:t>Fuel cell allows one additional WT</a:t>
            </a:r>
          </a:p>
          <a:p>
            <a:pPr marL="177800" indent="-177800"/>
            <a:r>
              <a:rPr lang="en-US" sz="1200" dirty="0"/>
              <a:t>Reduced range of operation requires 3 GTs to cover spinning reserve and n-1 criteria </a:t>
            </a:r>
          </a:p>
          <a:p>
            <a:pPr marL="177800" indent="-177800"/>
            <a:r>
              <a:rPr lang="en-US" sz="1200" dirty="0"/>
              <a:t>When wind power is high, one GT can be left in cold-standby</a:t>
            </a:r>
          </a:p>
          <a:p>
            <a:pPr marL="177800" indent="-177800"/>
            <a:endParaRPr lang="en-US" sz="1200" dirty="0"/>
          </a:p>
          <a:p>
            <a:pPr marL="177800" indent="-17780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031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69000"/>
              </p:ext>
            </p:extLst>
          </p:nvPr>
        </p:nvGraphicFramePr>
        <p:xfrm>
          <a:off x="655641" y="1332544"/>
          <a:ext cx="6206789" cy="2651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51750365"/>
                    </a:ext>
                  </a:extLst>
                </a:gridCol>
                <a:gridCol w="482481">
                  <a:extLst>
                    <a:ext uri="{9D8B030D-6E8A-4147-A177-3AD203B41FA5}">
                      <a16:colId xmlns:a16="http://schemas.microsoft.com/office/drawing/2014/main" val="3860194168"/>
                    </a:ext>
                  </a:extLst>
                </a:gridCol>
                <a:gridCol w="672452">
                  <a:extLst>
                    <a:ext uri="{9D8B030D-6E8A-4147-A177-3AD203B41FA5}">
                      <a16:colId xmlns:a16="http://schemas.microsoft.com/office/drawing/2014/main" val="2655276416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5150582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252942214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187373353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1244670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2544597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2872115918"/>
                    </a:ext>
                  </a:extLst>
                </a:gridCol>
              </a:tblGrid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INPUTS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Only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 + EN STORAGE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2219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2431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 load limits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1270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max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339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min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1643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Wind  power capacity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871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max H2 in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51436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934964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OUTPUTS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4444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H2 storage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kg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2467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</a:t>
                      </a:r>
                      <a:r>
                        <a:rPr lang="en-US" sz="1050" b="1" u="none" strike="noStrike" dirty="0" err="1">
                          <a:effectLst/>
                        </a:rPr>
                        <a:t>electrolyser</a:t>
                      </a:r>
                      <a:r>
                        <a:rPr lang="en-US" sz="1050" b="1" u="none" strike="noStrike" dirty="0">
                          <a:effectLst/>
                        </a:rPr>
                        <a:t> stack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1822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fuel cell stack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3595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CO2 emissions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Mt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2268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749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r>
                        <a:rPr lang="nb-NO" sz="1000" b="1" i="1" u="none" strike="noStrike" dirty="0">
                          <a:effectLst/>
                        </a:rPr>
                        <a:t>compared to only GT</a:t>
                      </a:r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dirty="0">
                          <a:effectLst/>
                        </a:rPr>
                        <a:t>-</a:t>
                      </a:r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-16.3 %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-20.8 %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-24.4 %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6145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r>
                        <a:rPr lang="nb-NO" sz="1000" b="1" i="1" u="none" strike="noStrike" dirty="0">
                          <a:effectLst/>
                        </a:rPr>
                        <a:t>compared to GT+wind</a:t>
                      </a:r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dirty="0">
                          <a:effectLst/>
                        </a:rPr>
                        <a:t>-</a:t>
                      </a:r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46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25242" y="3650775"/>
            <a:ext cx="1609886" cy="16377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5225242" y="3814548"/>
            <a:ext cx="1609886" cy="16377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94DE117-E5D3-4BDA-97FF-246A41CFEF3D}"/>
              </a:ext>
            </a:extLst>
          </p:cNvPr>
          <p:cNvSpPr txBox="1">
            <a:spLocks/>
          </p:cNvSpPr>
          <p:nvPr/>
        </p:nvSpPr>
        <p:spPr>
          <a:xfrm>
            <a:off x="7023591" y="1332543"/>
            <a:ext cx="2058993" cy="227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dirty="0"/>
              <a:t>Big GT case</a:t>
            </a:r>
            <a:r>
              <a:rPr lang="en-US" sz="1200" dirty="0"/>
              <a:t>:</a:t>
            </a:r>
          </a:p>
          <a:p>
            <a:pPr marL="177800" indent="-177800"/>
            <a:r>
              <a:rPr lang="en-US" sz="1200" dirty="0"/>
              <a:t>More limited emissions reduction</a:t>
            </a:r>
          </a:p>
          <a:p>
            <a:pPr marL="177800" indent="-177800"/>
            <a:r>
              <a:rPr lang="en-US" sz="1200" dirty="0"/>
              <a:t>Single GT with HES-OFF concept</a:t>
            </a:r>
          </a:p>
          <a:p>
            <a:pPr marL="177800" indent="-177800"/>
            <a:r>
              <a:rPr lang="en-US" sz="1200" dirty="0"/>
              <a:t>Feasible size H2 storage</a:t>
            </a:r>
          </a:p>
        </p:txBody>
      </p:sp>
    </p:spTree>
    <p:extLst>
      <p:ext uri="{BB962C8B-B14F-4D97-AF65-F5344CB8AC3E}">
        <p14:creationId xmlns:p14="http://schemas.microsoft.com/office/powerpoint/2010/main" val="22333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results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EA67AC-63D9-4B4D-B775-3219B1681339}"/>
              </a:ext>
            </a:extLst>
          </p:cNvPr>
          <p:cNvSpPr txBox="1">
            <a:spLocks/>
          </p:cNvSpPr>
          <p:nvPr/>
        </p:nvSpPr>
        <p:spPr>
          <a:xfrm>
            <a:off x="7023591" y="1326967"/>
            <a:ext cx="2058993" cy="260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dirty="0"/>
              <a:t>Big GT case</a:t>
            </a:r>
            <a:r>
              <a:rPr lang="en-US" sz="1200" dirty="0"/>
              <a:t>:</a:t>
            </a:r>
          </a:p>
          <a:p>
            <a:pPr marL="177800" indent="-177800"/>
            <a:r>
              <a:rPr lang="en-US" sz="1200" dirty="0"/>
              <a:t>Up to 3 WTs without Storage</a:t>
            </a:r>
          </a:p>
          <a:p>
            <a:pPr marL="177800" indent="-177800"/>
            <a:r>
              <a:rPr lang="en-US" sz="1200" dirty="0"/>
              <a:t>A larger fuel cell allows one additional WT</a:t>
            </a:r>
          </a:p>
          <a:p>
            <a:pPr marL="177800" indent="-177800"/>
            <a:r>
              <a:rPr lang="en-US" sz="1200" dirty="0"/>
              <a:t>Increased range of operation requires 2 GTs to cover spinning reserve and n-1 criteria</a:t>
            </a:r>
          </a:p>
          <a:p>
            <a:pPr marL="177800" indent="-177800"/>
            <a:r>
              <a:rPr lang="en-US" sz="1200" dirty="0"/>
              <a:t>When wind power is high, one GT can be left in cold-standby</a:t>
            </a:r>
          </a:p>
          <a:p>
            <a:pPr marL="177800" indent="-177800"/>
            <a:endParaRPr lang="en-US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47B1B2-5A58-4053-B074-5587F6B76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01066"/>
              </p:ext>
            </p:extLst>
          </p:nvPr>
        </p:nvGraphicFramePr>
        <p:xfrm>
          <a:off x="655641" y="1332544"/>
          <a:ext cx="6206789" cy="28422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51750365"/>
                    </a:ext>
                  </a:extLst>
                </a:gridCol>
                <a:gridCol w="482481">
                  <a:extLst>
                    <a:ext uri="{9D8B030D-6E8A-4147-A177-3AD203B41FA5}">
                      <a16:colId xmlns:a16="http://schemas.microsoft.com/office/drawing/2014/main" val="3860194168"/>
                    </a:ext>
                  </a:extLst>
                </a:gridCol>
                <a:gridCol w="672452">
                  <a:extLst>
                    <a:ext uri="{9D8B030D-6E8A-4147-A177-3AD203B41FA5}">
                      <a16:colId xmlns:a16="http://schemas.microsoft.com/office/drawing/2014/main" val="2655276416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5150582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252942214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187373353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1244670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2544597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2872115918"/>
                    </a:ext>
                  </a:extLst>
                </a:gridCol>
              </a:tblGrid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INPUTS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Only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 + EN STORAGE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2219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2431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 load limits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1270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max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339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min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1643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Wind  power capacity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871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</a:t>
                      </a:r>
                      <a:r>
                        <a:rPr lang="en-US" sz="1050" b="1" u="none" strike="noStrike" dirty="0" err="1">
                          <a:effectLst/>
                        </a:rPr>
                        <a:t>electrolyser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51436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fuel cell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03616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934964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OUTPUTS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4444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Max frequency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 err="1">
                          <a:effectLst/>
                        </a:rPr>
                        <a:t>Hz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2467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Min frequency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 err="1">
                          <a:effectLst/>
                        </a:rPr>
                        <a:t>Hz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58.68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1822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GT max </a:t>
                      </a:r>
                      <a:r>
                        <a:rPr lang="en-US" sz="1050" b="1" u="none" strike="noStrike" dirty="0" err="1">
                          <a:effectLst/>
                        </a:rPr>
                        <a:t>dP</a:t>
                      </a:r>
                      <a:r>
                        <a:rPr lang="en-US" sz="1050" b="1" u="none" strike="noStrike" dirty="0">
                          <a:effectLst/>
                        </a:rPr>
                        <a:t>/dt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% / s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3595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Pass NORSOK E-001?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 err="1">
                          <a:effectLst/>
                        </a:rPr>
                        <a:t>Yes</a:t>
                      </a:r>
                      <a:r>
                        <a:rPr lang="nb-NO" sz="1050" u="none" strike="noStrike" dirty="0">
                          <a:effectLst/>
                        </a:rPr>
                        <a:t> / No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2268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749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r>
                        <a:rPr lang="nb-NO" sz="1000" b="1" i="1" u="none" strike="noStrike" dirty="0">
                          <a:effectLst/>
                        </a:rPr>
                        <a:t>compared to </a:t>
                      </a:r>
                      <a:r>
                        <a:rPr lang="nb-NO" sz="1000" b="1" i="1" u="none" strike="noStrike" dirty="0" err="1">
                          <a:effectLst/>
                        </a:rPr>
                        <a:t>rated</a:t>
                      </a:r>
                      <a:r>
                        <a:rPr lang="nb-NO" sz="1000" b="1" i="1" u="none" strike="noStrike" dirty="0">
                          <a:effectLst/>
                        </a:rPr>
                        <a:t> </a:t>
                      </a:r>
                      <a:r>
                        <a:rPr lang="nb-NO" sz="1000" b="1" i="1" u="none" strike="noStrike" dirty="0" err="1">
                          <a:effectLst/>
                        </a:rPr>
                        <a:t>values</a:t>
                      </a:r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1" u="none" strike="noStrike" dirty="0" err="1">
                          <a:effectLst/>
                        </a:rPr>
                        <a:t>f</a:t>
                      </a:r>
                      <a:r>
                        <a:rPr lang="nb-NO" sz="900" b="1" u="none" strike="noStrike" baseline="-25000" dirty="0" err="1">
                          <a:effectLst/>
                        </a:rPr>
                        <a:t>max</a:t>
                      </a:r>
                      <a:endParaRPr lang="nb-NO" sz="9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+0.0 %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+0.3 %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+0.4 %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+0.6 %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+0.2 %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+0.4 %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+0.5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6145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b="1" u="none" strike="noStrike" dirty="0" err="1">
                          <a:effectLst/>
                        </a:rPr>
                        <a:t>f</a:t>
                      </a:r>
                      <a:r>
                        <a:rPr lang="nb-NO" sz="900" b="1" u="none" strike="noStrike" baseline="-25000" dirty="0" err="1">
                          <a:effectLst/>
                        </a:rPr>
                        <a:t>min</a:t>
                      </a:r>
                      <a:endParaRPr lang="nb-N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-1.4 %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-1,7%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-1.9 %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-2.2 %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-1.6 %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-1.8 %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nb-N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-2.0%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08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Fuel cell and </a:t>
            </a:r>
            <a:r>
              <a:rPr lang="en-US" noProof="0" dirty="0" err="1"/>
              <a:t>electrolyser</a:t>
            </a:r>
            <a:r>
              <a:rPr lang="en-US" noProof="0" dirty="0"/>
              <a:t> performance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8919"/>
            <a:ext cx="8461612" cy="3039433"/>
          </a:xfrm>
        </p:spPr>
        <p:txBody>
          <a:bodyPr>
            <a:normAutofit/>
          </a:bodyPr>
          <a:lstStyle/>
          <a:p>
            <a:r>
              <a:rPr lang="en-US" sz="1600" noProof="0" dirty="0"/>
              <a:t>In the first simulations, constant values of fuel cell and </a:t>
            </a:r>
            <a:r>
              <a:rPr lang="en-US" sz="1600" noProof="0" dirty="0" err="1"/>
              <a:t>electroyser</a:t>
            </a:r>
            <a:r>
              <a:rPr lang="en-US" sz="1600" noProof="0" dirty="0"/>
              <a:t> efficiency were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/>
              <a:t>Performance </a:t>
            </a:r>
            <a:r>
              <a:rPr lang="en-US" sz="1200" noProof="0" dirty="0" err="1"/>
              <a:t>electrolyser</a:t>
            </a:r>
            <a:r>
              <a:rPr lang="en-US" sz="1200" noProof="0" dirty="0"/>
              <a:t>: 0.007 kg/MJ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/>
              <a:t>Performance fuel cell: 66 MJ/kg</a:t>
            </a:r>
          </a:p>
          <a:p>
            <a:pPr marL="457200" lvl="1" indent="0">
              <a:buNone/>
            </a:pPr>
            <a:endParaRPr lang="en-US" sz="1200" noProof="0" dirty="0"/>
          </a:p>
          <a:p>
            <a:r>
              <a:rPr lang="en-US" sz="1600" noProof="0" dirty="0"/>
              <a:t>Models for the fuel cell and for the </a:t>
            </a:r>
            <a:r>
              <a:rPr lang="en-US" sz="1600" noProof="0" dirty="0" err="1"/>
              <a:t>electrolyser</a:t>
            </a:r>
            <a:r>
              <a:rPr lang="en-US" sz="1600" noProof="0" dirty="0"/>
              <a:t> were developed and integrated to the main model for the HES-OFF design</a:t>
            </a:r>
          </a:p>
          <a:p>
            <a:r>
              <a:rPr lang="en-US" sz="1600" noProof="0" dirty="0"/>
              <a:t>The models return the performance of the fuel cell and of the </a:t>
            </a:r>
            <a:r>
              <a:rPr lang="en-US" sz="1600" noProof="0" dirty="0" err="1"/>
              <a:t>electrolyser</a:t>
            </a:r>
            <a:r>
              <a:rPr lang="en-US" sz="1600" noProof="0" dirty="0"/>
              <a:t> at the specific conditions tested</a:t>
            </a:r>
          </a:p>
          <a:p>
            <a:r>
              <a:rPr lang="en-US" sz="1600" noProof="0" dirty="0"/>
              <a:t>The stacks are not always run at optimal conditions, thus lower performances are obtained. What is the influence on the design?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98255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Fuel cell and </a:t>
            </a:r>
            <a:r>
              <a:rPr lang="en-US" noProof="0" dirty="0" err="1"/>
              <a:t>electrolyser</a:t>
            </a:r>
            <a:r>
              <a:rPr lang="en-US" noProof="0" dirty="0"/>
              <a:t> performance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91681"/>
              </p:ext>
            </p:extLst>
          </p:nvPr>
        </p:nvGraphicFramePr>
        <p:xfrm>
          <a:off x="655641" y="1535744"/>
          <a:ext cx="7832717" cy="24612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51750365"/>
                    </a:ext>
                  </a:extLst>
                </a:gridCol>
                <a:gridCol w="482481">
                  <a:extLst>
                    <a:ext uri="{9D8B030D-6E8A-4147-A177-3AD203B41FA5}">
                      <a16:colId xmlns:a16="http://schemas.microsoft.com/office/drawing/2014/main" val="3860194168"/>
                    </a:ext>
                  </a:extLst>
                </a:gridCol>
                <a:gridCol w="672452">
                  <a:extLst>
                    <a:ext uri="{9D8B030D-6E8A-4147-A177-3AD203B41FA5}">
                      <a16:colId xmlns:a16="http://schemas.microsoft.com/office/drawing/2014/main" val="2655276416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5150582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252942214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187373353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815710770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23367321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309066929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1244670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2544597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2872115918"/>
                    </a:ext>
                  </a:extLst>
                </a:gridCol>
              </a:tblGrid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INPUTS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Only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 + EN STORAGE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 + EN STORAGE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2219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LM6000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2431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 load limits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1270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max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339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min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1643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Wind  power capacity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871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max H2 in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51436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 and EL efficiency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7531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934964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OUTPUTS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-52.5 %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4444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H2 storage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kg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5876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2467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</a:t>
                      </a:r>
                      <a:r>
                        <a:rPr lang="en-US" sz="1050" b="1" u="none" strike="noStrike" dirty="0" err="1">
                          <a:effectLst/>
                        </a:rPr>
                        <a:t>electrolyser</a:t>
                      </a:r>
                      <a:r>
                        <a:rPr lang="en-US" sz="1050" b="1" u="none" strike="noStrike" dirty="0">
                          <a:effectLst/>
                        </a:rPr>
                        <a:t> stack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1822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fuel cell stack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3595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CO2 emissions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Mt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2268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74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95331" y="4120123"/>
            <a:ext cx="3295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600" dirty="0">
                <a:solidFill>
                  <a:srgbClr val="C00000"/>
                </a:solidFill>
              </a:rPr>
              <a:t>Need to find a compromise between emission reduction and storage size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78473" y="2961564"/>
            <a:ext cx="1609886" cy="1637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6878472" y="3833231"/>
            <a:ext cx="1609886" cy="1637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5295882" y="2640986"/>
            <a:ext cx="3158908" cy="19745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81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Fuel cell and </a:t>
            </a:r>
            <a:r>
              <a:rPr lang="en-US" noProof="0" dirty="0" err="1"/>
              <a:t>electrolyser</a:t>
            </a:r>
            <a:r>
              <a:rPr lang="en-US" noProof="0" dirty="0"/>
              <a:t> performance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noProof="0" dirty="0"/>
              <a:t>Electrical grid model is not considering restrictions in the operation of fuel cells and </a:t>
            </a:r>
            <a:r>
              <a:rPr lang="en-US" sz="1600" noProof="0" dirty="0" err="1"/>
              <a:t>electrolysers</a:t>
            </a:r>
            <a:endParaRPr lang="en-US" sz="1200" noProof="0" dirty="0"/>
          </a:p>
          <a:p>
            <a:r>
              <a:rPr lang="en-US" sz="1600" noProof="0" dirty="0"/>
              <a:t>However, wind power production might change very fast in low wind speeds</a:t>
            </a:r>
          </a:p>
          <a:p>
            <a:r>
              <a:rPr lang="en-US" sz="1600" noProof="0" dirty="0"/>
              <a:t>This requires the energy storage system to quickly inject or absorb power to keep a stable grid frequency</a:t>
            </a:r>
          </a:p>
          <a:p>
            <a:r>
              <a:rPr lang="en-US" sz="1600" dirty="0"/>
              <a:t>A realistic solution must consider an alternative short-term storage</a:t>
            </a:r>
          </a:p>
          <a:p>
            <a:pPr lvl="1"/>
            <a:r>
              <a:rPr lang="en-US" sz="1400" dirty="0"/>
              <a:t>Supercapacitors</a:t>
            </a:r>
          </a:p>
          <a:p>
            <a:pPr lvl="1"/>
            <a:r>
              <a:rPr lang="en-US" sz="1400" dirty="0"/>
              <a:t>Variable pressure of reservoir</a:t>
            </a:r>
          </a:p>
          <a:p>
            <a:pPr lvl="1"/>
            <a:r>
              <a:rPr lang="en-US" sz="1400" dirty="0"/>
              <a:t>Inertia of motors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E77C5B-D5F9-471E-9CA2-8985C06B98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1999" y="1227635"/>
            <a:ext cx="4375433" cy="14738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B2EE-67AA-485C-99C7-95E69660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4715"/>
            <a:ext cx="4349262" cy="14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Way forward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6908"/>
            <a:ext cx="8461612" cy="3039433"/>
          </a:xfrm>
        </p:spPr>
        <p:txBody>
          <a:bodyPr>
            <a:normAutofit/>
          </a:bodyPr>
          <a:lstStyle/>
          <a:p>
            <a:r>
              <a:rPr lang="en-US" sz="1600" noProof="0" dirty="0"/>
              <a:t>Refine the integrated model</a:t>
            </a:r>
          </a:p>
          <a:p>
            <a:r>
              <a:rPr lang="en-US" sz="1600" noProof="0" dirty="0"/>
              <a:t>Develop optimization procedure</a:t>
            </a:r>
          </a:p>
          <a:p>
            <a:r>
              <a:rPr lang="en-US" sz="1600" noProof="0" dirty="0"/>
              <a:t>Introduce weight and footprint considerations</a:t>
            </a:r>
          </a:p>
          <a:p>
            <a:pPr marL="0" indent="0">
              <a:buNone/>
            </a:pPr>
            <a:endParaRPr lang="en-US" sz="1600" noProof="0" dirty="0"/>
          </a:p>
          <a:p>
            <a:r>
              <a:rPr lang="en-US" sz="1600" noProof="0" dirty="0"/>
              <a:t>Constraint the H2 storage size by allowing to waste some wind power</a:t>
            </a:r>
          </a:p>
          <a:p>
            <a:r>
              <a:rPr lang="en-US" sz="1600" noProof="0" dirty="0"/>
              <a:t>Testing HES-OFF as a short-term energy storage concept (smoothing wind power contribution rather than substituting a GT)</a:t>
            </a:r>
          </a:p>
          <a:p>
            <a:endParaRPr lang="en-US" sz="1600" noProof="0" dirty="0"/>
          </a:p>
          <a:p>
            <a:r>
              <a:rPr lang="en-US" sz="1600" noProof="0" dirty="0"/>
              <a:t>Further develop fuel cell and </a:t>
            </a:r>
            <a:r>
              <a:rPr lang="en-US" sz="1600" noProof="0" dirty="0" err="1"/>
              <a:t>electrolyser</a:t>
            </a:r>
            <a:r>
              <a:rPr lang="en-US" sz="1600" noProof="0" dirty="0"/>
              <a:t> model (Fredrik’s master’s thesis)</a:t>
            </a:r>
          </a:p>
          <a:p>
            <a:r>
              <a:rPr lang="en-US" sz="1600" noProof="0" dirty="0"/>
              <a:t>Investigate wind data influence on design (</a:t>
            </a:r>
            <a:r>
              <a:rPr lang="en-US" sz="1600" noProof="0" dirty="0" err="1"/>
              <a:t>Åsmund’s</a:t>
            </a:r>
            <a:r>
              <a:rPr lang="en-US" sz="1600" noProof="0" dirty="0"/>
              <a:t> project + additional analyses)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384805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Way forward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6908"/>
            <a:ext cx="3800901" cy="1906668"/>
          </a:xfrm>
        </p:spPr>
        <p:txBody>
          <a:bodyPr>
            <a:normAutofit/>
          </a:bodyPr>
          <a:lstStyle/>
          <a:p>
            <a:r>
              <a:rPr lang="en-US" sz="1600" noProof="0" dirty="0"/>
              <a:t>Wind data influence: an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/>
              <a:t>LM2500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/>
              <a:t>Wind farm 18 MW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 err="1"/>
              <a:t>Sleipner</a:t>
            </a:r>
            <a:r>
              <a:rPr lang="en-US" sz="1200" noProof="0" dirty="0"/>
              <a:t> wind data set</a:t>
            </a:r>
          </a:p>
          <a:p>
            <a:r>
              <a:rPr lang="en-US" sz="1600" noProof="0" dirty="0"/>
              <a:t>H2 storage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/>
              <a:t>55388 kg</a:t>
            </a:r>
            <a:r>
              <a:rPr lang="en-US" sz="1200" baseline="-25000" noProof="0" dirty="0"/>
              <a:t>H2</a:t>
            </a:r>
          </a:p>
          <a:p>
            <a:pPr marL="457200" lvl="1" indent="0">
              <a:buNone/>
            </a:pPr>
            <a:endParaRPr lang="en-US" sz="1200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09" y="634604"/>
            <a:ext cx="4351991" cy="26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Way forward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6908"/>
            <a:ext cx="3800901" cy="1906668"/>
          </a:xfrm>
        </p:spPr>
        <p:txBody>
          <a:bodyPr>
            <a:normAutofit/>
          </a:bodyPr>
          <a:lstStyle/>
          <a:p>
            <a:r>
              <a:rPr lang="en-US" sz="1600" noProof="0" dirty="0"/>
              <a:t>Wind data influence: an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/>
              <a:t>LM2500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/>
              <a:t>Wind farm 18 MW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 err="1"/>
              <a:t>Sleipner</a:t>
            </a:r>
            <a:r>
              <a:rPr lang="en-US" sz="1200" noProof="0" dirty="0"/>
              <a:t> wind data set</a:t>
            </a:r>
          </a:p>
          <a:p>
            <a:r>
              <a:rPr lang="en-US" sz="1600" noProof="0" dirty="0"/>
              <a:t>H2 storage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rgbClr val="C00000"/>
                </a:solidFill>
              </a:rPr>
              <a:t>55388 kg</a:t>
            </a:r>
            <a:r>
              <a:rPr lang="en-US" sz="1200" baseline="-25000" noProof="0" dirty="0">
                <a:solidFill>
                  <a:srgbClr val="C00000"/>
                </a:solidFill>
              </a:rPr>
              <a:t>H2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09" y="634604"/>
            <a:ext cx="4351991" cy="26558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5960010" y="1736032"/>
            <a:ext cx="1761860" cy="4162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5882184" y="3384720"/>
            <a:ext cx="249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>
                <a:solidFill>
                  <a:srgbClr val="C00000"/>
                </a:solidFill>
              </a:rPr>
              <a:t>Several consecutive hours with low wind  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115742"/>
            <a:ext cx="3800901" cy="1206622"/>
          </a:xfrm>
        </p:spPr>
        <p:txBody>
          <a:bodyPr>
            <a:normAutofit/>
          </a:bodyPr>
          <a:lstStyle/>
          <a:p>
            <a:r>
              <a:rPr lang="en-US" sz="1600" noProof="0" dirty="0"/>
              <a:t>Wind data set used is characterized by an uneven distribution of high wind speed instances and low wind speed instances during the year</a:t>
            </a:r>
            <a:endParaRPr lang="en-US" sz="1200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1108878" y="4299497"/>
            <a:ext cx="2497541" cy="33855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accent1"/>
                </a:solidFill>
              </a:rPr>
              <a:t>HES-OFF design </a:t>
            </a:r>
            <a:r>
              <a:rPr lang="nb-NO" sz="1600" b="1" dirty="0" err="1">
                <a:solidFill>
                  <a:schemeClr val="accent1"/>
                </a:solidFill>
              </a:rPr>
              <a:t>challenge</a:t>
            </a:r>
            <a:endParaRPr lang="nb-NO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7E6E-A5C1-411C-B037-AA1095D7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Integrated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785FEE-7305-4214-BEB5-58492455AA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949554"/>
              </p:ext>
            </p:extLst>
          </p:nvPr>
        </p:nvGraphicFramePr>
        <p:xfrm>
          <a:off x="286870" y="974572"/>
          <a:ext cx="4289612" cy="296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B54918-0D87-456F-B8AF-1E854BC7CFCB}"/>
              </a:ext>
            </a:extLst>
          </p:cNvPr>
          <p:cNvSpPr txBox="1"/>
          <p:nvPr/>
        </p:nvSpPr>
        <p:spPr>
          <a:xfrm>
            <a:off x="4648200" y="1002491"/>
            <a:ext cx="40386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Gas Turbine</a:t>
            </a:r>
            <a:r>
              <a:rPr lang="en-US" dirty="0"/>
              <a:t>: type, #, </a:t>
            </a:r>
            <a:r>
              <a:rPr lang="en-US" dirty="0" err="1"/>
              <a:t>MinSP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Wind Turbine</a:t>
            </a:r>
            <a:r>
              <a:rPr lang="en-US" dirty="0"/>
              <a:t>: type, #, </a:t>
            </a:r>
            <a:r>
              <a:rPr lang="en-US" dirty="0" err="1"/>
              <a:t>MaxCurtail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Storage</a:t>
            </a:r>
            <a:r>
              <a:rPr lang="en-US" dirty="0"/>
              <a:t>: </a:t>
            </a:r>
            <a:r>
              <a:rPr lang="en-US" dirty="0" err="1"/>
              <a:t>electrolyzer</a:t>
            </a:r>
            <a:r>
              <a:rPr lang="en-US" dirty="0"/>
              <a:t> and fuel cell sizes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FC5CF-15D7-4736-B59C-93F9B8811AFE}"/>
              </a:ext>
            </a:extLst>
          </p:cNvPr>
          <p:cNvSpPr txBox="1"/>
          <p:nvPr/>
        </p:nvSpPr>
        <p:spPr>
          <a:xfrm>
            <a:off x="4648200" y="1985085"/>
            <a:ext cx="4038600" cy="92333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Physical</a:t>
            </a:r>
            <a:r>
              <a:rPr lang="en-US" dirty="0"/>
              <a:t>: footprint,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Power</a:t>
            </a:r>
            <a:r>
              <a:rPr lang="en-US" dirty="0"/>
              <a:t>: electrical, thermal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Operational</a:t>
            </a:r>
            <a:r>
              <a:rPr lang="en-US" dirty="0"/>
              <a:t>: peak vs. tail, availability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32A2B-AC73-4626-ADD1-3C7F7EED7272}"/>
              </a:ext>
            </a:extLst>
          </p:cNvPr>
          <p:cNvSpPr txBox="1"/>
          <p:nvPr/>
        </p:nvSpPr>
        <p:spPr>
          <a:xfrm>
            <a:off x="4648200" y="2967956"/>
            <a:ext cx="4038600" cy="92333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Emissions</a:t>
            </a:r>
            <a:r>
              <a:rPr lang="en-US" dirty="0"/>
              <a:t>: CO</a:t>
            </a:r>
            <a:r>
              <a:rPr lang="en-US" baseline="-25000" dirty="0"/>
              <a:t>2</a:t>
            </a:r>
            <a:r>
              <a:rPr lang="en-US" dirty="0"/>
              <a:t>, NO</a:t>
            </a:r>
            <a:r>
              <a:rPr lang="en-US" baseline="-25000" dirty="0"/>
              <a:t>x</a:t>
            </a:r>
            <a:r>
              <a:rPr lang="en-US" dirty="0"/>
              <a:t>,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Storage</a:t>
            </a:r>
            <a:r>
              <a:rPr lang="en-US" dirty="0"/>
              <a:t>: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Operational</a:t>
            </a:r>
            <a:r>
              <a:rPr lang="en-US" dirty="0"/>
              <a:t>: H</a:t>
            </a:r>
            <a:r>
              <a:rPr lang="en-US" baseline="-25000" dirty="0"/>
              <a:t>2</a:t>
            </a:r>
            <a:r>
              <a:rPr lang="en-US" dirty="0"/>
              <a:t> to GT, curtailed load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938C6-7102-4E57-B57F-2E4C8A1BB0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197"/>
          <a:stretch/>
        </p:blipFill>
        <p:spPr>
          <a:xfrm>
            <a:off x="83584" y="3928177"/>
            <a:ext cx="4488416" cy="7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7823200" cy="2764524"/>
          </a:xfrm>
        </p:spPr>
        <p:txBody>
          <a:bodyPr>
            <a:normAutofit/>
          </a:bodyPr>
          <a:lstStyle/>
          <a:p>
            <a:r>
              <a:rPr lang="en-US" sz="1600" noProof="0" dirty="0"/>
              <a:t>The process model (</a:t>
            </a:r>
            <a:r>
              <a:rPr lang="en-US" sz="1600" noProof="0" dirty="0" err="1"/>
              <a:t>matlab</a:t>
            </a:r>
            <a:r>
              <a:rPr lang="en-US" sz="1600" noProof="0" dirty="0"/>
              <a:t>) was </a:t>
            </a:r>
            <a:r>
              <a:rPr lang="en-US" sz="1600" noProof="0" dirty="0" err="1"/>
              <a:t>succesfully</a:t>
            </a:r>
            <a:r>
              <a:rPr lang="en-US" sz="1600" noProof="0" dirty="0"/>
              <a:t> integrated with the offshore grid model (</a:t>
            </a:r>
            <a:r>
              <a:rPr lang="en-US" sz="1600" noProof="0" dirty="0" err="1"/>
              <a:t>simulink</a:t>
            </a:r>
            <a:r>
              <a:rPr lang="en-US" sz="1600" noProof="0" dirty="0"/>
              <a:t>)</a:t>
            </a:r>
          </a:p>
          <a:p>
            <a:r>
              <a:rPr lang="en-US" sz="1600" noProof="0" dirty="0"/>
              <a:t>The integrated model allows to screen designs in terms of both</a:t>
            </a:r>
          </a:p>
          <a:p>
            <a:pPr lvl="1"/>
            <a:r>
              <a:rPr lang="en-US" sz="1400" noProof="0" dirty="0"/>
              <a:t>Process performance</a:t>
            </a:r>
          </a:p>
          <a:p>
            <a:pPr lvl="1"/>
            <a:r>
              <a:rPr lang="en-US" sz="1400" noProof="0" dirty="0"/>
              <a:t>Grid stability</a:t>
            </a:r>
          </a:p>
          <a:p>
            <a:r>
              <a:rPr lang="en-US" sz="1600" noProof="0" dirty="0"/>
              <a:t>The next step is the design optimization of the HES-OFF concept guided by the dynamic performance of the grid</a:t>
            </a:r>
          </a:p>
          <a:p>
            <a:pPr marL="457200" lvl="1" indent="0">
              <a:buNone/>
            </a:pP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34118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354830" cy="857250"/>
          </a:xfrm>
        </p:spPr>
        <p:txBody>
          <a:bodyPr/>
          <a:lstStyle/>
          <a:p>
            <a:r>
              <a:rPr lang="en-US" noProof="0" dirty="0"/>
              <a:t>Models integration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47" y="1378232"/>
            <a:ext cx="1249034" cy="552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11" y="1378232"/>
            <a:ext cx="593594" cy="14554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73882" y="2170736"/>
            <a:ext cx="707003" cy="368949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30000">
                <a:schemeClr val="bg1"/>
              </a:gs>
            </a:gsLst>
            <a:lin ang="16200000" scaled="0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algn="ctr"/>
            <a:r>
              <a:rPr lang="nb-NO" sz="1200" b="1" dirty="0">
                <a:solidFill>
                  <a:schemeClr val="tx1"/>
                </a:solidFill>
              </a:rPr>
              <a:t>Energy storage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05286" y="1323113"/>
            <a:ext cx="2302431" cy="1363631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94638" y="1068086"/>
            <a:ext cx="1767840" cy="33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200" b="1" dirty="0">
                <a:solidFill>
                  <a:srgbClr val="0070C0"/>
                </a:solidFill>
              </a:rPr>
              <a:t>Proposed design</a:t>
            </a:r>
            <a:endParaRPr lang="nb-NO" sz="900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57" y="205979"/>
            <a:ext cx="1117134" cy="1117134"/>
          </a:xfrm>
          <a:prstGeom prst="rect">
            <a:avLst/>
          </a:prstGeom>
        </p:spPr>
      </p:pic>
      <p:sp>
        <p:nvSpPr>
          <p:cNvPr id="12" name="Curved Down Arrow 11"/>
          <p:cNvSpPr/>
          <p:nvPr/>
        </p:nvSpPr>
        <p:spPr>
          <a:xfrm rot="19089161">
            <a:off x="5452328" y="645243"/>
            <a:ext cx="1011211" cy="29067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3466871">
            <a:off x="7186738" y="902566"/>
            <a:ext cx="1011211" cy="29067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85094" y="1446148"/>
            <a:ext cx="1767840" cy="31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200" b="1" dirty="0">
                <a:solidFill>
                  <a:srgbClr val="0070C0"/>
                </a:solidFill>
              </a:rPr>
              <a:t>Design outputs</a:t>
            </a:r>
            <a:endParaRPr lang="nb-NO" sz="900" dirty="0">
              <a:solidFill>
                <a:srgbClr val="0070C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59133" y="1688280"/>
            <a:ext cx="2302431" cy="1765738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484333" y="176925"/>
            <a:ext cx="1126296" cy="336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000" i="1" dirty="0"/>
              <a:t>Run long-term design model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64780" y="711752"/>
            <a:ext cx="960581" cy="336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000" i="1" dirty="0"/>
              <a:t>Process the results</a:t>
            </a:r>
          </a:p>
        </p:txBody>
      </p:sp>
      <p:sp>
        <p:nvSpPr>
          <p:cNvPr id="21" name="Curved Down Arrow 20"/>
          <p:cNvSpPr/>
          <p:nvPr/>
        </p:nvSpPr>
        <p:spPr>
          <a:xfrm rot="8048513">
            <a:off x="7183045" y="3833127"/>
            <a:ext cx="1011211" cy="29067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36048" y="3740424"/>
            <a:ext cx="960581" cy="46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000" i="1" dirty="0"/>
              <a:t>Test grid stability with the given design</a:t>
            </a:r>
          </a:p>
        </p:txBody>
      </p:sp>
      <p:sp>
        <p:nvSpPr>
          <p:cNvPr id="23" name="Curved Down Arrow 22"/>
          <p:cNvSpPr/>
          <p:nvPr/>
        </p:nvSpPr>
        <p:spPr>
          <a:xfrm rot="15479024">
            <a:off x="3666157" y="3170374"/>
            <a:ext cx="1013148" cy="29067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091050" y="2928076"/>
            <a:ext cx="960581" cy="37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sz="1000" i="1" dirty="0"/>
              <a:t>Inputs to modify the design</a:t>
            </a:r>
          </a:p>
        </p:txBody>
      </p:sp>
      <p:sp>
        <p:nvSpPr>
          <p:cNvPr id="25" name="Curved Down Arrow 24"/>
          <p:cNvSpPr/>
          <p:nvPr/>
        </p:nvSpPr>
        <p:spPr>
          <a:xfrm rot="11518095">
            <a:off x="1861056" y="3615237"/>
            <a:ext cx="2621637" cy="34087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911511" y="3240726"/>
            <a:ext cx="502663" cy="20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000" i="1" dirty="0"/>
              <a:t>NO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408848" y="3817835"/>
            <a:ext cx="502663" cy="20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000" i="1" dirty="0"/>
              <a:t>YES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02996" y="3097832"/>
            <a:ext cx="2137014" cy="336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200" b="1" dirty="0">
                <a:solidFill>
                  <a:srgbClr val="0070C0"/>
                </a:solidFill>
              </a:rPr>
              <a:t>Feasible HES-OFF design</a:t>
            </a:r>
            <a:endParaRPr lang="nb-NO" sz="1200" dirty="0">
              <a:solidFill>
                <a:srgbClr val="0070C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4" y="1565599"/>
            <a:ext cx="3108614" cy="14939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144" y="3645329"/>
            <a:ext cx="2166386" cy="107455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409510" y="4334837"/>
            <a:ext cx="960581" cy="336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000" b="1" dirty="0"/>
              <a:t>SIMULINK MODEL</a:t>
            </a:r>
            <a:endParaRPr lang="nb-NO" sz="8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282573" y="3432997"/>
            <a:ext cx="960581" cy="578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000" i="1" dirty="0" err="1"/>
              <a:t>Dynamic</a:t>
            </a:r>
            <a:r>
              <a:rPr lang="nb-NO" sz="1000" i="1" dirty="0"/>
              <a:t> constraints satisfied?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066" y="1787698"/>
            <a:ext cx="1939558" cy="899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7823" y="2656603"/>
            <a:ext cx="1742276" cy="7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7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Hybrid system – long-term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1647"/>
            <a:ext cx="4038600" cy="2764524"/>
          </a:xfrm>
        </p:spPr>
        <p:txBody>
          <a:bodyPr>
            <a:normAutofit/>
          </a:bodyPr>
          <a:lstStyle/>
          <a:p>
            <a:r>
              <a:rPr lang="en-US" sz="1400" b="1" noProof="0" dirty="0"/>
              <a:t>Inputs to the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Power demand during lifetime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Heat demand during lifetime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GT (LM2500 vs LM6000)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GT operation (max/min load)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Fraction of H</a:t>
            </a:r>
            <a:r>
              <a:rPr lang="en-US" sz="1200" baseline="-25000" noProof="0" dirty="0"/>
              <a:t>2</a:t>
            </a:r>
            <a:r>
              <a:rPr lang="en-US" sz="1200" noProof="0" dirty="0"/>
              <a:t> in GT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Wind speed data series for North Sea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Wind turbine (NREL vs </a:t>
            </a:r>
            <a:r>
              <a:rPr lang="en-US" sz="1200" noProof="0" dirty="0" err="1"/>
              <a:t>Hywind</a:t>
            </a:r>
            <a:r>
              <a:rPr lang="en-US" sz="1200" noProof="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Fuel cell and </a:t>
            </a:r>
            <a:r>
              <a:rPr lang="en-US" sz="1200" noProof="0" dirty="0" err="1"/>
              <a:t>electrolyser</a:t>
            </a:r>
            <a:r>
              <a:rPr lang="en-US" sz="1200" noProof="0" dirty="0"/>
              <a:t> stacks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H2 storage method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61648"/>
            <a:ext cx="4038600" cy="1717616"/>
          </a:xfrm>
        </p:spPr>
        <p:txBody>
          <a:bodyPr>
            <a:normAutofit/>
          </a:bodyPr>
          <a:lstStyle/>
          <a:p>
            <a:r>
              <a:rPr lang="en-US" sz="1400" b="1" noProof="0" dirty="0"/>
              <a:t>Outputs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Size of H</a:t>
            </a:r>
            <a:r>
              <a:rPr lang="en-US" sz="1200" baseline="-25000" noProof="0" dirty="0"/>
              <a:t>2</a:t>
            </a:r>
            <a:r>
              <a:rPr lang="en-US" sz="1200" noProof="0" dirty="0"/>
              <a:t> storage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Size of </a:t>
            </a:r>
            <a:r>
              <a:rPr lang="en-US" sz="1200" noProof="0" dirty="0" err="1"/>
              <a:t>electrolyser</a:t>
            </a:r>
            <a:r>
              <a:rPr lang="en-US" sz="1200" noProof="0" dirty="0"/>
              <a:t>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Size of fuel cell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CO</a:t>
            </a:r>
            <a:r>
              <a:rPr lang="en-US" sz="1200" baseline="-25000" noProof="0" dirty="0"/>
              <a:t>2</a:t>
            </a:r>
            <a:r>
              <a:rPr lang="en-US" sz="1200" noProof="0" dirty="0"/>
              <a:t> emissions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>
                <a:solidFill>
                  <a:schemeClr val="bg1">
                    <a:lumMod val="50000"/>
                  </a:schemeClr>
                </a:solidFill>
              </a:rPr>
              <a:t>Weights and footprints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>
                <a:solidFill>
                  <a:schemeClr val="bg1">
                    <a:lumMod val="50000"/>
                  </a:schemeClr>
                </a:solidFill>
              </a:rPr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342957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Hybrid system – long-term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191000" cy="3542447"/>
          </a:xfrm>
        </p:spPr>
        <p:txBody>
          <a:bodyPr>
            <a:normAutofit fontScale="92500" lnSpcReduction="20000"/>
          </a:bodyPr>
          <a:lstStyle/>
          <a:p>
            <a:r>
              <a:rPr lang="en-US" sz="1500" b="1" noProof="0" dirty="0"/>
              <a:t>Inputs to the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Power demand during lifetime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>
                <a:solidFill>
                  <a:srgbClr val="0070C0"/>
                </a:solidFill>
              </a:rPr>
              <a:t>43.6/ 35.2/32.9 MW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Heat demand during lifetime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>
                <a:solidFill>
                  <a:srgbClr val="0070C0"/>
                </a:solidFill>
              </a:rPr>
              <a:t>15 MW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GT (LM2500 vs LM6000)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>
                <a:solidFill>
                  <a:srgbClr val="0070C0"/>
                </a:solidFill>
              </a:rPr>
              <a:t>Both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GT operation (max/min load)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>
                <a:solidFill>
                  <a:srgbClr val="0070C0"/>
                </a:solidFill>
              </a:rPr>
              <a:t>95%/40%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Fraction of H</a:t>
            </a:r>
            <a:r>
              <a:rPr lang="en-US" sz="1300" baseline="-25000" noProof="0" dirty="0"/>
              <a:t>2</a:t>
            </a:r>
            <a:r>
              <a:rPr lang="en-US" sz="1300" noProof="0" dirty="0"/>
              <a:t> in GT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>
                <a:solidFill>
                  <a:srgbClr val="0070C0"/>
                </a:solidFill>
              </a:rPr>
              <a:t>20% vol.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Wind speed data series for North Sea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 err="1">
                <a:solidFill>
                  <a:srgbClr val="0070C0"/>
                </a:solidFill>
              </a:rPr>
              <a:t>Sleipner</a:t>
            </a:r>
            <a:r>
              <a:rPr lang="en-US" sz="1100" noProof="0" dirty="0">
                <a:solidFill>
                  <a:srgbClr val="0070C0"/>
                </a:solidFill>
              </a:rPr>
              <a:t> data from the Norwegian Meteorological Institute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Wind turbine (NREL vs </a:t>
            </a:r>
            <a:r>
              <a:rPr lang="en-US" sz="1300" noProof="0" dirty="0" err="1"/>
              <a:t>Hywind</a:t>
            </a:r>
            <a:r>
              <a:rPr lang="en-US" sz="1300" noProof="0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 err="1">
                <a:solidFill>
                  <a:srgbClr val="0070C0"/>
                </a:solidFill>
              </a:rPr>
              <a:t>Hywind</a:t>
            </a:r>
            <a:endParaRPr lang="en-US" sz="1100" noProof="0" dirty="0">
              <a:solidFill>
                <a:srgbClr val="0070C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Fuel cell and </a:t>
            </a:r>
            <a:r>
              <a:rPr lang="en-US" sz="1300" noProof="0" dirty="0" err="1"/>
              <a:t>electrolyser</a:t>
            </a:r>
            <a:r>
              <a:rPr lang="en-US" sz="1300" noProof="0" dirty="0"/>
              <a:t> stacks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>
                <a:solidFill>
                  <a:srgbClr val="0070C0"/>
                </a:solidFill>
              </a:rPr>
              <a:t>Modelled (see Marcin’s presentation)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H2 storage 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100" noProof="0" dirty="0">
                <a:solidFill>
                  <a:srgbClr val="0070C0"/>
                </a:solidFill>
              </a:rPr>
              <a:t>Gaseous H2 subsea (see </a:t>
            </a:r>
            <a:r>
              <a:rPr lang="en-US" sz="1100" noProof="0" dirty="0" err="1">
                <a:solidFill>
                  <a:srgbClr val="0070C0"/>
                </a:solidFill>
              </a:rPr>
              <a:t>Prototech’s</a:t>
            </a:r>
            <a:r>
              <a:rPr lang="en-US" sz="1100" noProof="0" dirty="0">
                <a:solidFill>
                  <a:srgbClr val="0070C0"/>
                </a:solidFill>
              </a:rPr>
              <a:t> presentation)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1717616"/>
          </a:xfrm>
        </p:spPr>
        <p:txBody>
          <a:bodyPr>
            <a:normAutofit fontScale="92500" lnSpcReduction="20000"/>
          </a:bodyPr>
          <a:lstStyle/>
          <a:p>
            <a:r>
              <a:rPr lang="en-US" sz="1500" b="1" noProof="0" dirty="0"/>
              <a:t>Outputs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Size of H</a:t>
            </a:r>
            <a:r>
              <a:rPr lang="en-US" sz="1300" baseline="-25000" noProof="0" dirty="0"/>
              <a:t>2</a:t>
            </a:r>
            <a:r>
              <a:rPr lang="en-US" sz="1300" noProof="0" dirty="0"/>
              <a:t> storage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Size of </a:t>
            </a:r>
            <a:r>
              <a:rPr lang="en-US" sz="1300" noProof="0" dirty="0" err="1"/>
              <a:t>electrolyser</a:t>
            </a:r>
            <a:r>
              <a:rPr lang="en-US" sz="1300" noProof="0" dirty="0"/>
              <a:t>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Size of fuel cell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/>
              <a:t>CO</a:t>
            </a:r>
            <a:r>
              <a:rPr lang="en-US" sz="1300" baseline="-25000" noProof="0" dirty="0"/>
              <a:t>2</a:t>
            </a:r>
            <a:r>
              <a:rPr lang="en-US" sz="1300" noProof="0" dirty="0"/>
              <a:t> emissions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>
                <a:solidFill>
                  <a:schemeClr val="bg1">
                    <a:lumMod val="50000"/>
                  </a:schemeClr>
                </a:solidFill>
              </a:rPr>
              <a:t>Weights and footprints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noProof="0" dirty="0">
                <a:solidFill>
                  <a:schemeClr val="bg1">
                    <a:lumMod val="50000"/>
                  </a:schemeClr>
                </a:solidFill>
              </a:rPr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143591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Storage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noProof="0" dirty="0"/>
              <a:t>Deficit of power (peak years)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noProof="0" dirty="0"/>
              <a:t>Evaluate total H2 needed to be used as fuel in the fuel cells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noProof="0" dirty="0"/>
              <a:t>Whenever possible increase GT load and use extra power to produce H2 in </a:t>
            </a:r>
            <a:r>
              <a:rPr lang="en-US" sz="1400" noProof="0" dirty="0" err="1"/>
              <a:t>electrolyser</a:t>
            </a:r>
            <a:endParaRPr lang="en-US" sz="1400" noProof="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noProof="0" dirty="0"/>
              <a:t>Stop when reaching a maximum storage level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noProof="0" dirty="0"/>
              <a:t>Stop when reaching overall H2 needed </a:t>
            </a:r>
          </a:p>
          <a:p>
            <a:endParaRPr lang="en-US" sz="1800" b="1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495800" cy="3394472"/>
          </a:xfrm>
        </p:spPr>
        <p:txBody>
          <a:bodyPr>
            <a:normAutofit/>
          </a:bodyPr>
          <a:lstStyle/>
          <a:p>
            <a:r>
              <a:rPr lang="en-US" sz="1800" b="1" noProof="0" dirty="0"/>
              <a:t>Surplus of power (tail years)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noProof="0" dirty="0"/>
              <a:t>Evaluate H2 produced due to surplus power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noProof="0" dirty="0"/>
              <a:t>Whenever possible use fuel cells instead of GT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noProof="0" dirty="0"/>
              <a:t>When the level of storage reaches a maximum, max H2 used in GT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noProof="0" dirty="0"/>
              <a:t>If not all H2 used, some H2 sent </a:t>
            </a:r>
            <a:r>
              <a:rPr lang="en-US" sz="1400" noProof="0" dirty="0" err="1"/>
              <a:t>continously</a:t>
            </a:r>
            <a:r>
              <a:rPr lang="en-US" sz="1400" noProof="0" dirty="0"/>
              <a:t> to GT during year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noProof="0" dirty="0"/>
          </a:p>
        </p:txBody>
      </p:sp>
    </p:spTree>
    <p:extLst>
      <p:ext uri="{BB962C8B-B14F-4D97-AF65-F5344CB8AC3E}">
        <p14:creationId xmlns:p14="http://schemas.microsoft.com/office/powerpoint/2010/main" val="408696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Hybrid system – short-term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025340"/>
          </a:xfrm>
        </p:spPr>
        <p:txBody>
          <a:bodyPr>
            <a:normAutofit/>
          </a:bodyPr>
          <a:lstStyle/>
          <a:p>
            <a:r>
              <a:rPr lang="en-US" sz="1400" b="1" noProof="0" dirty="0"/>
              <a:t>Inputs to the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>
                <a:solidFill>
                  <a:srgbClr val="0070C0"/>
                </a:solidFill>
              </a:rPr>
              <a:t>GT (LM2500 vs LM6000)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>
                <a:solidFill>
                  <a:srgbClr val="0070C0"/>
                </a:solidFill>
              </a:rPr>
              <a:t>GT operation (max/min load)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>
                <a:solidFill>
                  <a:srgbClr val="0070C0"/>
                </a:solidFill>
              </a:rPr>
              <a:t>Wind turbine (NREL vs </a:t>
            </a:r>
            <a:r>
              <a:rPr lang="en-US" sz="1200" noProof="0" dirty="0" err="1">
                <a:solidFill>
                  <a:srgbClr val="0070C0"/>
                </a:solidFill>
              </a:rPr>
              <a:t>Hywind</a:t>
            </a:r>
            <a:r>
              <a:rPr lang="en-US" sz="1200" noProof="0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>
                <a:solidFill>
                  <a:srgbClr val="0070C0"/>
                </a:solidFill>
              </a:rPr>
              <a:t>Fuel cell and </a:t>
            </a:r>
            <a:r>
              <a:rPr lang="en-US" sz="1200" noProof="0" dirty="0" err="1">
                <a:solidFill>
                  <a:srgbClr val="0070C0"/>
                </a:solidFill>
              </a:rPr>
              <a:t>electrolyser</a:t>
            </a:r>
            <a:r>
              <a:rPr lang="en-US" sz="1200" noProof="0" dirty="0">
                <a:solidFill>
                  <a:srgbClr val="0070C0"/>
                </a:solidFill>
              </a:rPr>
              <a:t> sizes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noProof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Wind speed variation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noProof="0" dirty="0"/>
              <a:t>MET Norway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dirty="0" err="1"/>
              <a:t>Kaimal</a:t>
            </a:r>
            <a:r>
              <a:rPr lang="en-US" sz="1000" dirty="0"/>
              <a:t> spectrum</a:t>
            </a:r>
            <a:endParaRPr lang="en-US" sz="1000" noProof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noProof="0" dirty="0"/>
              <a:t>Power demand variation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noProof="0" dirty="0"/>
              <a:t>SCADA data Edvard Grieg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dirty="0"/>
              <a:t>Max load variation = 5.3 MW</a:t>
            </a:r>
            <a:endParaRPr lang="en-US" sz="1000" noProof="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000" noProof="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100" noProof="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100" noProof="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1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00151"/>
                <a:ext cx="4038600" cy="3395911"/>
              </a:xfrm>
            </p:spPr>
            <p:txBody>
              <a:bodyPr>
                <a:normAutofit/>
              </a:bodyPr>
              <a:lstStyle/>
              <a:p>
                <a:r>
                  <a:rPr lang="en-US" sz="1400" b="1" noProof="0" dirty="0"/>
                  <a:t>Parameters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noProof="0" dirty="0"/>
                  <a:t>GT parameters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000" noProof="0" dirty="0"/>
                  <a:t>Datasheet from Edvard Grieg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WT parameters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000" dirty="0"/>
                  <a:t>Publicly available documents</a:t>
                </a:r>
                <a:endParaRPr lang="en-US" sz="1000" noProof="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noProof="0" dirty="0">
                    <a:solidFill>
                      <a:srgbClr val="C00000"/>
                    </a:solidFill>
                  </a:rPr>
                  <a:t>GT controllers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000" noProof="0" dirty="0">
                    <a:solidFill>
                      <a:srgbClr val="C00000"/>
                    </a:solidFill>
                  </a:rPr>
                  <a:t>Validated with SCADA data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noProof="0" dirty="0">
                    <a:solidFill>
                      <a:srgbClr val="C00000"/>
                    </a:solidFill>
                  </a:rPr>
                  <a:t>ES controllers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000" noProof="0" dirty="0">
                    <a:solidFill>
                      <a:srgbClr val="C00000"/>
                    </a:solidFill>
                  </a:rPr>
                  <a:t>Tuned up following best-practices</a:t>
                </a:r>
                <a:endParaRPr lang="en-US" sz="1800" noProof="0" dirty="0">
                  <a:solidFill>
                    <a:srgbClr val="C00000"/>
                  </a:solidFill>
                </a:endParaRPr>
              </a:p>
              <a:p>
                <a:endParaRPr lang="en-US" sz="1400" b="1" noProof="0" dirty="0"/>
              </a:p>
              <a:p>
                <a:r>
                  <a:rPr lang="en-US" sz="1400" b="1" noProof="0" dirty="0"/>
                  <a:t>Outputs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100" noProof="0" dirty="0"/>
                  <a:t>Max frequency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100" dirty="0"/>
                  <a:t>Min frequency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100" dirty="0"/>
                  <a:t>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b-NO" sz="1100" b="0" i="1" smtClean="0"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sub>
                        </m:sSub>
                      </m:num>
                      <m:den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b-NO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11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100" dirty="0"/>
                  <a:t>Data series of power (GT, WT, ES) and frequency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1100" noProof="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00151"/>
                <a:ext cx="4038600" cy="3395911"/>
              </a:xfrm>
              <a:blipFill>
                <a:blip r:embed="rId2"/>
                <a:stretch>
                  <a:fillRect l="-302" t="-35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17E93DF-C12A-4734-99FE-42BF90696999}"/>
              </a:ext>
            </a:extLst>
          </p:cNvPr>
          <p:cNvSpPr/>
          <p:nvPr/>
        </p:nvSpPr>
        <p:spPr>
          <a:xfrm>
            <a:off x="3421781" y="1506354"/>
            <a:ext cx="195714" cy="8229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8C274-3366-45F5-AF8A-1384C646C16C}"/>
              </a:ext>
            </a:extLst>
          </p:cNvPr>
          <p:cNvSpPr txBox="1"/>
          <p:nvPr/>
        </p:nvSpPr>
        <p:spPr>
          <a:xfrm>
            <a:off x="3643965" y="1689581"/>
            <a:ext cx="100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0070C0"/>
                </a:solidFill>
                <a:latin typeface="Arial"/>
                <a:cs typeface="Arial"/>
              </a:rPr>
              <a:t>Long-term design</a:t>
            </a:r>
            <a:endParaRPr lang="nb-NO" b="1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FDE0BA0-CF52-4872-9C8B-62A96F1ADFC3}"/>
              </a:ext>
            </a:extLst>
          </p:cNvPr>
          <p:cNvSpPr/>
          <p:nvPr/>
        </p:nvSpPr>
        <p:spPr>
          <a:xfrm>
            <a:off x="3421781" y="2635516"/>
            <a:ext cx="195714" cy="10722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72811-9CBA-44E6-BFFD-5CEB357EF909}"/>
              </a:ext>
            </a:extLst>
          </p:cNvPr>
          <p:cNvSpPr txBox="1"/>
          <p:nvPr/>
        </p:nvSpPr>
        <p:spPr>
          <a:xfrm>
            <a:off x="3643965" y="2948289"/>
            <a:ext cx="92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latin typeface="Arial"/>
                <a:cs typeface="Arial"/>
              </a:rPr>
              <a:t>Statistical </a:t>
            </a:r>
            <a:r>
              <a:rPr lang="nb-NO" sz="1200" b="1" dirty="0" err="1">
                <a:latin typeface="Arial"/>
                <a:cs typeface="Arial"/>
              </a:rPr>
              <a:t>analysis</a:t>
            </a:r>
            <a:endParaRPr lang="nb-NO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BE79791-7C24-42A8-8AC8-47FEE9293397}"/>
              </a:ext>
            </a:extLst>
          </p:cNvPr>
          <p:cNvSpPr/>
          <p:nvPr/>
        </p:nvSpPr>
        <p:spPr>
          <a:xfrm>
            <a:off x="7791650" y="2377986"/>
            <a:ext cx="195714" cy="69963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051BE-478A-40DA-8CBC-10E70A4358A0}"/>
              </a:ext>
            </a:extLst>
          </p:cNvPr>
          <p:cNvSpPr txBox="1"/>
          <p:nvPr/>
        </p:nvSpPr>
        <p:spPr>
          <a:xfrm>
            <a:off x="7962499" y="2589304"/>
            <a:ext cx="118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err="1">
                <a:solidFill>
                  <a:srgbClr val="C00000"/>
                </a:solidFill>
                <a:latin typeface="Arial"/>
                <a:cs typeface="Arial"/>
              </a:rPr>
              <a:t>Assumptions</a:t>
            </a:r>
            <a:endParaRPr lang="nb-NO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3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91030"/>
              </p:ext>
            </p:extLst>
          </p:nvPr>
        </p:nvGraphicFramePr>
        <p:xfrm>
          <a:off x="655641" y="1332544"/>
          <a:ext cx="6206789" cy="2651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51750365"/>
                    </a:ext>
                  </a:extLst>
                </a:gridCol>
                <a:gridCol w="482481">
                  <a:extLst>
                    <a:ext uri="{9D8B030D-6E8A-4147-A177-3AD203B41FA5}">
                      <a16:colId xmlns:a16="http://schemas.microsoft.com/office/drawing/2014/main" val="3860194168"/>
                    </a:ext>
                  </a:extLst>
                </a:gridCol>
                <a:gridCol w="672452">
                  <a:extLst>
                    <a:ext uri="{9D8B030D-6E8A-4147-A177-3AD203B41FA5}">
                      <a16:colId xmlns:a16="http://schemas.microsoft.com/office/drawing/2014/main" val="2655276416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5150582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252942214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1873733532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1244670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4082544597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2872115918"/>
                    </a:ext>
                  </a:extLst>
                </a:gridCol>
              </a:tblGrid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INPUTS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Only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b-NO" sz="1050" b="1" u="none" strike="noStrike" dirty="0">
                          <a:effectLst/>
                        </a:rPr>
                        <a:t>GT + WIND + EN STORAGE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2219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LM2500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2431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GT load limits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1270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max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3395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1" u="none" strike="noStrike" dirty="0">
                          <a:effectLst/>
                        </a:rPr>
                        <a:t>min GT load</a:t>
                      </a:r>
                      <a:endParaRPr lang="nb-NO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>
                          <a:effectLst/>
                        </a:rPr>
                        <a:t>%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40 %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1643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Wind  power capacity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871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max H2 in GT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51436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934964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OUTPUTS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4444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H2 storage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kg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55388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24670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</a:t>
                      </a:r>
                      <a:r>
                        <a:rPr lang="en-US" sz="1050" b="1" u="none" strike="noStrike" dirty="0" err="1">
                          <a:effectLst/>
                        </a:rPr>
                        <a:t>electrolyser</a:t>
                      </a:r>
                      <a:r>
                        <a:rPr lang="en-US" sz="1050" b="1" u="none" strike="noStrike" dirty="0">
                          <a:effectLst/>
                        </a:rPr>
                        <a:t> stack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1822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Size of the fuel cell stack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MW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3595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b="1" u="none" strike="noStrike" dirty="0">
                          <a:effectLst/>
                        </a:rPr>
                        <a:t>CO2 emissions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50" u="none" strike="noStrike" dirty="0">
                          <a:effectLst/>
                        </a:rPr>
                        <a:t>Mt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22683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l" fontAlgn="ctr"/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749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r>
                        <a:rPr lang="nb-NO" sz="1000" b="1" i="1" u="none" strike="noStrike" dirty="0">
                          <a:effectLst/>
                        </a:rPr>
                        <a:t>compared to only GT</a:t>
                      </a:r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dirty="0">
                          <a:effectLst/>
                        </a:rPr>
                        <a:t>-</a:t>
                      </a:r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-29.2 %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-35.7 %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-40.9 %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61458"/>
                  </a:ext>
                </a:extLst>
              </a:tr>
              <a:tr h="126205">
                <a:tc>
                  <a:txBody>
                    <a:bodyPr/>
                    <a:lstStyle/>
                    <a:p>
                      <a:pPr algn="r" fontAlgn="ctr"/>
                      <a:r>
                        <a:rPr lang="nb-NO" sz="1000" b="1" i="1" u="none" strike="noStrike" dirty="0">
                          <a:effectLst/>
                        </a:rPr>
                        <a:t>compared to GT+wind</a:t>
                      </a:r>
                      <a:endParaRPr lang="nb-NO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 dirty="0">
                          <a:effectLst/>
                        </a:rPr>
                        <a:t>-</a:t>
                      </a:r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-6.9 %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-8.0 %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46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2544" y="3656758"/>
            <a:ext cx="1609886" cy="16377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5252544" y="3820531"/>
            <a:ext cx="1609886" cy="16377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5252544" y="2811193"/>
            <a:ext cx="1609886" cy="1637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73DC7EB-B8D4-44E2-96BE-6BEDFEA0AFE3}"/>
              </a:ext>
            </a:extLst>
          </p:cNvPr>
          <p:cNvSpPr txBox="1">
            <a:spLocks/>
          </p:cNvSpPr>
          <p:nvPr/>
        </p:nvSpPr>
        <p:spPr>
          <a:xfrm>
            <a:off x="7023591" y="1332543"/>
            <a:ext cx="2058993" cy="227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/>
              <a:t>Small GT case</a:t>
            </a:r>
            <a:r>
              <a:rPr lang="en-US" sz="1200"/>
              <a:t>:</a:t>
            </a:r>
          </a:p>
          <a:p>
            <a:pPr marL="177800" indent="-177800"/>
            <a:r>
              <a:rPr lang="en-US" sz="1200"/>
              <a:t>Good emissions reduction potential</a:t>
            </a:r>
          </a:p>
          <a:p>
            <a:pPr marL="177800" indent="-177800"/>
            <a:r>
              <a:rPr lang="en-US" sz="1200"/>
              <a:t>Two GTs with HES-OFF concept</a:t>
            </a:r>
          </a:p>
          <a:p>
            <a:pPr marL="177800" indent="-177800"/>
            <a:r>
              <a:rPr lang="en-US" sz="1200"/>
              <a:t>Unfeasible size H2 storage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85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Category xmlns="a2282bd8-9123-47a6-b261-385c11328855"/>
    <DocumentType xmlns="d59fd956-a2bc-4edf-baac-53d24ae3ef9a" xsi:nil="true"/>
    <AgendaItem xmlns="02155572-362E-45BF-A4CB-6573DF3CB2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TNU Document" ma:contentTypeID="0x010100B34B2E5B049ADE438CC980FB8FD73EA3009346C08182E3F54481BF28E434755830" ma:contentTypeVersion="1" ma:contentTypeDescription="" ma:contentTypeScope="" ma:versionID="246b48304f7949e5f280bc432a74899a">
  <xsd:schema xmlns:xsd="http://www.w3.org/2001/XMLSchema" xmlns:xs="http://www.w3.org/2001/XMLSchema" xmlns:p="http://schemas.microsoft.com/office/2006/metadata/properties" xmlns:ns2="d59fd956-a2bc-4edf-baac-53d24ae3ef9a" xmlns:ns3="02155572-362E-45BF-A4CB-6573DF3CB236" xmlns:ns4="a2282bd8-9123-47a6-b261-385c11328855" xmlns:ns5="b75e08a3-3f1a-40b6-8f7a-71f7606cf64d" targetNamespace="http://schemas.microsoft.com/office/2006/metadata/properties" ma:root="true" ma:fieldsID="f39fc5e110a7c4fe4c753dff291b48c0" ns2:_="" ns3:_="" ns4:_="" ns5:_="">
    <xsd:import namespace="d59fd956-a2bc-4edf-baac-53d24ae3ef9a"/>
    <xsd:import namespace="02155572-362E-45BF-A4CB-6573DF3CB236"/>
    <xsd:import namespace="a2282bd8-9123-47a6-b261-385c11328855"/>
    <xsd:import namespace="b75e08a3-3f1a-40b6-8f7a-71f7606cf64d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3:AgendaItem" minOccurs="0"/>
                <xsd:element ref="ns4:DocumentCategory" minOccurs="0"/>
                <xsd:element ref="ns5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fd956-a2bc-4edf-baac-53d24ae3ef9a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format="Dropdown" ma:internalName="DocumentType">
      <xsd:simpleType>
        <xsd:restriction base="dms:Choice">
          <xsd:enumeration value="Budget"/>
          <xsd:enumeration value="Contract"/>
          <xsd:enumeration value="Documentation"/>
          <xsd:enumeration value="Letter"/>
          <xsd:enumeration value="Memo"/>
          <xsd:enumeration value="Minutes of meeting"/>
          <xsd:enumeration value="Presentation"/>
          <xsd:enumeration value="Report"/>
          <xsd:enumeration value="User manu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55572-362E-45BF-A4CB-6573DF3CB236" elementFormDefault="qualified">
    <xsd:import namespace="http://schemas.microsoft.com/office/2006/documentManagement/types"/>
    <xsd:import namespace="http://schemas.microsoft.com/office/infopath/2007/PartnerControls"/>
    <xsd:element name="AgendaItem" ma:index="9" nillable="true" ma:displayName="Agenda Item" ma:list="{C0726124-B68F-4E5E-BD06-EB6FF0E7E8C3}" ma:internalName="AgendaItem" ma:showField="AgendaItem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82bd8-9123-47a6-b261-385c11328855" elementFormDefault="qualified">
    <xsd:import namespace="http://schemas.microsoft.com/office/2006/documentManagement/types"/>
    <xsd:import namespace="http://schemas.microsoft.com/office/infopath/2007/PartnerControls"/>
    <xsd:element name="DocumentCategory" ma:index="10" nillable="true" ma:displayName="Document Category" ma:list="{4BAEB9C7-7D88-4C57-996F-3D6C8180851B}" ma:internalName="DocumentCategory" ma:showField="Title" ma:web="{b75e08a3-3f1a-40b6-8f7a-71f7606cf64d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e08a3-3f1a-40b6-8f7a-71f7606cf64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2CA3C-B9EB-4A79-BA2A-87854A56B0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78877A-5EB8-45B5-B6AD-149A5CD2C679}">
  <ds:schemaRefs>
    <ds:schemaRef ds:uri="a2282bd8-9123-47a6-b261-385c1132885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75e08a3-3f1a-40b6-8f7a-71f7606cf64d"/>
    <ds:schemaRef ds:uri="http://purl.org/dc/elements/1.1/"/>
    <ds:schemaRef ds:uri="d59fd956-a2bc-4edf-baac-53d24ae3ef9a"/>
    <ds:schemaRef ds:uri="02155572-362E-45BF-A4CB-6573DF3CB236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2F9CED-3190-4603-92D5-1FEF7037B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9fd956-a2bc-4edf-baac-53d24ae3ef9a"/>
    <ds:schemaRef ds:uri="02155572-362E-45BF-A4CB-6573DF3CB236"/>
    <ds:schemaRef ds:uri="a2282bd8-9123-47a6-b261-385c11328855"/>
    <ds:schemaRef ds:uri="b75e08a3-3f1a-40b6-8f7a-71f7606cf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ntnu_blaa_stripe_bunn_eng_16_9</Template>
  <TotalTime>0</TotalTime>
  <Words>1949</Words>
  <Application>Microsoft Office PowerPoint</Application>
  <PresentationFormat>On-screen Show (16:9)</PresentationFormat>
  <Paragraphs>758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Office-tema</vt:lpstr>
      <vt:lpstr>Fully integrated model of the HES-OFF hybrid system </vt:lpstr>
      <vt:lpstr>Integrated Analysis</vt:lpstr>
      <vt:lpstr>Models integration</vt:lpstr>
      <vt:lpstr>Models integration</vt:lpstr>
      <vt:lpstr>Hybrid system – long-term design</vt:lpstr>
      <vt:lpstr>Hybrid system – long-term design</vt:lpstr>
      <vt:lpstr>Storage strategy</vt:lpstr>
      <vt:lpstr>Hybrid system – short-term analysis</vt:lpstr>
      <vt:lpstr>Some results</vt:lpstr>
      <vt:lpstr>Some results</vt:lpstr>
      <vt:lpstr>Some results</vt:lpstr>
      <vt:lpstr>Some results</vt:lpstr>
      <vt:lpstr>Fuel cell and electrolyser performance</vt:lpstr>
      <vt:lpstr>Fuel cell and electrolyser performance</vt:lpstr>
      <vt:lpstr>Fuel cell and electrolyser performance</vt:lpstr>
      <vt:lpstr>Way forward</vt:lpstr>
      <vt:lpstr>Way forward</vt:lpstr>
      <vt:lpstr>Way forward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HES-OFF</dc:title>
  <dc:creator>Erick Fernando Alves</dc:creator>
  <cp:lastModifiedBy>Erick Fernando Alves</cp:lastModifiedBy>
  <cp:revision>150</cp:revision>
  <dcterms:created xsi:type="dcterms:W3CDTF">2019-05-21T11:33:07Z</dcterms:created>
  <dcterms:modified xsi:type="dcterms:W3CDTF">2019-11-10T16:21:44Z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0x010100B34B2E5B049ADE438CC980FB8FD73EA3009346C08182E3F54481BF28E434755830</vt:lpwstr>
  </property>
</Properties>
</file>