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09" r:id="rId2"/>
    <p:sldId id="310" r:id="rId3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78838" autoAdjust="0"/>
  </p:normalViewPr>
  <p:slideViewPr>
    <p:cSldViewPr snapToGrid="0" snapToObjects="1">
      <p:cViewPr varScale="1">
        <p:scale>
          <a:sx n="85" d="100"/>
          <a:sy n="85" d="100"/>
        </p:scale>
        <p:origin x="1320" y="4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14D34-4354-4152-B846-7FC02870B42A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 phldr="1"/>
      <dgm:spPr/>
    </dgm:pt>
    <dgm:pt modelId="{00D9FA40-113B-434D-AB68-233134F2E72B}">
      <dgm:prSet phldrT="[Text]"/>
      <dgm:spPr/>
      <dgm:t>
        <a:bodyPr/>
        <a:lstStyle/>
        <a:p>
          <a:r>
            <a:rPr lang="en-US" dirty="0"/>
            <a:t>Scenario Generation</a:t>
          </a:r>
        </a:p>
      </dgm:t>
    </dgm:pt>
    <dgm:pt modelId="{7C6FE90A-AA79-4C4C-AEDF-6602A311EEC4}" type="parTrans" cxnId="{9403B3C1-A847-4BFC-BEA0-ABB9080F06E1}">
      <dgm:prSet/>
      <dgm:spPr/>
      <dgm:t>
        <a:bodyPr/>
        <a:lstStyle/>
        <a:p>
          <a:endParaRPr lang="en-US"/>
        </a:p>
      </dgm:t>
    </dgm:pt>
    <dgm:pt modelId="{1D03E61D-C7AC-4363-8BC1-10BC0E2DCC3E}" type="sibTrans" cxnId="{9403B3C1-A847-4BFC-BEA0-ABB9080F06E1}">
      <dgm:prSet/>
      <dgm:spPr/>
      <dgm:t>
        <a:bodyPr/>
        <a:lstStyle/>
        <a:p>
          <a:endParaRPr lang="en-US"/>
        </a:p>
      </dgm:t>
    </dgm:pt>
    <dgm:pt modelId="{F75B994D-40FE-478A-BEEA-00A2A4E7A97A}">
      <dgm:prSet phldrT="[Text]"/>
      <dgm:spPr/>
      <dgm:t>
        <a:bodyPr/>
        <a:lstStyle/>
        <a:p>
          <a:r>
            <a:rPr lang="en-US" dirty="0"/>
            <a:t>System Constraints</a:t>
          </a:r>
        </a:p>
      </dgm:t>
    </dgm:pt>
    <dgm:pt modelId="{3D5C8722-0B61-4098-8AA7-835ABAFBF450}" type="parTrans" cxnId="{D31C6672-D90F-4735-ADD9-A2201F7667E3}">
      <dgm:prSet/>
      <dgm:spPr/>
      <dgm:t>
        <a:bodyPr/>
        <a:lstStyle/>
        <a:p>
          <a:endParaRPr lang="en-US"/>
        </a:p>
      </dgm:t>
    </dgm:pt>
    <dgm:pt modelId="{74E68318-51AF-4081-9C24-145193BCB0C0}" type="sibTrans" cxnId="{D31C6672-D90F-4735-ADD9-A2201F7667E3}">
      <dgm:prSet/>
      <dgm:spPr/>
      <dgm:t>
        <a:bodyPr/>
        <a:lstStyle/>
        <a:p>
          <a:endParaRPr lang="en-US"/>
        </a:p>
      </dgm:t>
    </dgm:pt>
    <dgm:pt modelId="{24051F54-4427-42D4-9DE4-3EDDC73084D8}">
      <dgm:prSet phldrT="[Text]"/>
      <dgm:spPr/>
      <dgm:t>
        <a:bodyPr/>
        <a:lstStyle/>
        <a:p>
          <a:r>
            <a:rPr lang="en-US" dirty="0"/>
            <a:t>Analysis &amp; Optimization </a:t>
          </a:r>
        </a:p>
      </dgm:t>
    </dgm:pt>
    <dgm:pt modelId="{2A2001F9-CFDE-40F1-B8A1-687FABE0D988}" type="parTrans" cxnId="{CC7D4EA0-DC01-4C00-BA0D-EBF4D27DDA0C}">
      <dgm:prSet/>
      <dgm:spPr/>
      <dgm:t>
        <a:bodyPr/>
        <a:lstStyle/>
        <a:p>
          <a:endParaRPr lang="en-US"/>
        </a:p>
      </dgm:t>
    </dgm:pt>
    <dgm:pt modelId="{B13CAF08-373B-4532-82E4-CA383E38FD12}" type="sibTrans" cxnId="{CC7D4EA0-DC01-4C00-BA0D-EBF4D27DDA0C}">
      <dgm:prSet/>
      <dgm:spPr/>
      <dgm:t>
        <a:bodyPr/>
        <a:lstStyle/>
        <a:p>
          <a:endParaRPr lang="en-US"/>
        </a:p>
      </dgm:t>
    </dgm:pt>
    <dgm:pt modelId="{D7362012-7DBF-4414-AD68-CB685FA29DB1}" type="pres">
      <dgm:prSet presAssocID="{8A914D34-4354-4152-B846-7FC02870B42A}" presName="Name0" presStyleCnt="0">
        <dgm:presLayoutVars>
          <dgm:dir/>
          <dgm:animLvl val="lvl"/>
          <dgm:resizeHandles val="exact"/>
        </dgm:presLayoutVars>
      </dgm:prSet>
      <dgm:spPr/>
    </dgm:pt>
    <dgm:pt modelId="{36D19A32-ACBE-4D89-BF53-F7501A4E8275}" type="pres">
      <dgm:prSet presAssocID="{00D9FA40-113B-434D-AB68-233134F2E72B}" presName="Name8" presStyleCnt="0"/>
      <dgm:spPr/>
    </dgm:pt>
    <dgm:pt modelId="{C6F2CCC0-E8A2-4A1E-A232-C20ECE34EB85}" type="pres">
      <dgm:prSet presAssocID="{00D9FA40-113B-434D-AB68-233134F2E72B}" presName="level" presStyleLbl="node1" presStyleIdx="0" presStyleCnt="3">
        <dgm:presLayoutVars>
          <dgm:chMax val="1"/>
          <dgm:bulletEnabled val="1"/>
        </dgm:presLayoutVars>
      </dgm:prSet>
      <dgm:spPr/>
    </dgm:pt>
    <dgm:pt modelId="{1A87FA53-4886-4150-AB19-E95C6829D857}" type="pres">
      <dgm:prSet presAssocID="{00D9FA40-113B-434D-AB68-233134F2E72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16FBD47-8925-49F3-9B27-E426D247DF23}" type="pres">
      <dgm:prSet presAssocID="{F75B994D-40FE-478A-BEEA-00A2A4E7A97A}" presName="Name8" presStyleCnt="0"/>
      <dgm:spPr/>
    </dgm:pt>
    <dgm:pt modelId="{1C77B445-2DE1-477C-B9AD-D6BB7E44B5DD}" type="pres">
      <dgm:prSet presAssocID="{F75B994D-40FE-478A-BEEA-00A2A4E7A97A}" presName="level" presStyleLbl="node1" presStyleIdx="1" presStyleCnt="3" custLinFactNeighborX="499">
        <dgm:presLayoutVars>
          <dgm:chMax val="1"/>
          <dgm:bulletEnabled val="1"/>
        </dgm:presLayoutVars>
      </dgm:prSet>
      <dgm:spPr/>
    </dgm:pt>
    <dgm:pt modelId="{F47F98C4-962F-4EA6-9A60-D993E723C410}" type="pres">
      <dgm:prSet presAssocID="{F75B994D-40FE-478A-BEEA-00A2A4E7A97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F193E5C-156C-4138-87F1-AE0355F7C77D}" type="pres">
      <dgm:prSet presAssocID="{24051F54-4427-42D4-9DE4-3EDDC73084D8}" presName="Name8" presStyleCnt="0"/>
      <dgm:spPr/>
    </dgm:pt>
    <dgm:pt modelId="{26096037-A7D4-4AB1-A1CA-BE4EB2B090AF}" type="pres">
      <dgm:prSet presAssocID="{24051F54-4427-42D4-9DE4-3EDDC73084D8}" presName="level" presStyleLbl="node1" presStyleIdx="2" presStyleCnt="3">
        <dgm:presLayoutVars>
          <dgm:chMax val="1"/>
          <dgm:bulletEnabled val="1"/>
        </dgm:presLayoutVars>
      </dgm:prSet>
      <dgm:spPr/>
    </dgm:pt>
    <dgm:pt modelId="{D9DB451C-1E29-4C6C-921C-7AB7FA6ED835}" type="pres">
      <dgm:prSet presAssocID="{24051F54-4427-42D4-9DE4-3EDDC73084D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E4ACF18-DC01-4103-A111-99593DAF836A}" type="presOf" srcId="{F75B994D-40FE-478A-BEEA-00A2A4E7A97A}" destId="{F47F98C4-962F-4EA6-9A60-D993E723C410}" srcOrd="1" destOrd="0" presId="urn:microsoft.com/office/officeart/2005/8/layout/pyramid3"/>
    <dgm:cxn modelId="{DDFAAC3D-36ED-4708-83D6-31C69EC10E9C}" type="presOf" srcId="{00D9FA40-113B-434D-AB68-233134F2E72B}" destId="{1A87FA53-4886-4150-AB19-E95C6829D857}" srcOrd="1" destOrd="0" presId="urn:microsoft.com/office/officeart/2005/8/layout/pyramid3"/>
    <dgm:cxn modelId="{8D2EDE5D-E20D-4D46-A67C-7A9FA2F0EAE9}" type="presOf" srcId="{00D9FA40-113B-434D-AB68-233134F2E72B}" destId="{C6F2CCC0-E8A2-4A1E-A232-C20ECE34EB85}" srcOrd="0" destOrd="0" presId="urn:microsoft.com/office/officeart/2005/8/layout/pyramid3"/>
    <dgm:cxn modelId="{0A4BB147-D9F6-49CB-8F52-D51F40ACEFB7}" type="presOf" srcId="{24051F54-4427-42D4-9DE4-3EDDC73084D8}" destId="{26096037-A7D4-4AB1-A1CA-BE4EB2B090AF}" srcOrd="0" destOrd="0" presId="urn:microsoft.com/office/officeart/2005/8/layout/pyramid3"/>
    <dgm:cxn modelId="{D31C6672-D90F-4735-ADD9-A2201F7667E3}" srcId="{8A914D34-4354-4152-B846-7FC02870B42A}" destId="{F75B994D-40FE-478A-BEEA-00A2A4E7A97A}" srcOrd="1" destOrd="0" parTransId="{3D5C8722-0B61-4098-8AA7-835ABAFBF450}" sibTransId="{74E68318-51AF-4081-9C24-145193BCB0C0}"/>
    <dgm:cxn modelId="{CC7D4EA0-DC01-4C00-BA0D-EBF4D27DDA0C}" srcId="{8A914D34-4354-4152-B846-7FC02870B42A}" destId="{24051F54-4427-42D4-9DE4-3EDDC73084D8}" srcOrd="2" destOrd="0" parTransId="{2A2001F9-CFDE-40F1-B8A1-687FABE0D988}" sibTransId="{B13CAF08-373B-4532-82E4-CA383E38FD12}"/>
    <dgm:cxn modelId="{048BEEA8-0D06-46BE-9D5D-8DFAD8BD399B}" type="presOf" srcId="{F75B994D-40FE-478A-BEEA-00A2A4E7A97A}" destId="{1C77B445-2DE1-477C-B9AD-D6BB7E44B5DD}" srcOrd="0" destOrd="0" presId="urn:microsoft.com/office/officeart/2005/8/layout/pyramid3"/>
    <dgm:cxn modelId="{2880AFBD-1A6B-4A60-B3AC-DF59C3AB2AED}" type="presOf" srcId="{24051F54-4427-42D4-9DE4-3EDDC73084D8}" destId="{D9DB451C-1E29-4C6C-921C-7AB7FA6ED835}" srcOrd="1" destOrd="0" presId="urn:microsoft.com/office/officeart/2005/8/layout/pyramid3"/>
    <dgm:cxn modelId="{9403B3C1-A847-4BFC-BEA0-ABB9080F06E1}" srcId="{8A914D34-4354-4152-B846-7FC02870B42A}" destId="{00D9FA40-113B-434D-AB68-233134F2E72B}" srcOrd="0" destOrd="0" parTransId="{7C6FE90A-AA79-4C4C-AEDF-6602A311EEC4}" sibTransId="{1D03E61D-C7AC-4363-8BC1-10BC0E2DCC3E}"/>
    <dgm:cxn modelId="{91AE29E1-7B2F-45F6-BD13-6FBEF9D1A753}" type="presOf" srcId="{8A914D34-4354-4152-B846-7FC02870B42A}" destId="{D7362012-7DBF-4414-AD68-CB685FA29DB1}" srcOrd="0" destOrd="0" presId="urn:microsoft.com/office/officeart/2005/8/layout/pyramid3"/>
    <dgm:cxn modelId="{7D686E1C-1EE7-4E41-A12E-1CD27319AB8F}" type="presParOf" srcId="{D7362012-7DBF-4414-AD68-CB685FA29DB1}" destId="{36D19A32-ACBE-4D89-BF53-F7501A4E8275}" srcOrd="0" destOrd="0" presId="urn:microsoft.com/office/officeart/2005/8/layout/pyramid3"/>
    <dgm:cxn modelId="{B9961CDA-F096-4BA1-BE90-9A7924D36756}" type="presParOf" srcId="{36D19A32-ACBE-4D89-BF53-F7501A4E8275}" destId="{C6F2CCC0-E8A2-4A1E-A232-C20ECE34EB85}" srcOrd="0" destOrd="0" presId="urn:microsoft.com/office/officeart/2005/8/layout/pyramid3"/>
    <dgm:cxn modelId="{3B7DB3E6-D8AD-4BE9-A7F0-47F2966C9B52}" type="presParOf" srcId="{36D19A32-ACBE-4D89-BF53-F7501A4E8275}" destId="{1A87FA53-4886-4150-AB19-E95C6829D857}" srcOrd="1" destOrd="0" presId="urn:microsoft.com/office/officeart/2005/8/layout/pyramid3"/>
    <dgm:cxn modelId="{ED62C67E-E561-4114-BB0E-1FC9D2E13BD9}" type="presParOf" srcId="{D7362012-7DBF-4414-AD68-CB685FA29DB1}" destId="{216FBD47-8925-49F3-9B27-E426D247DF23}" srcOrd="1" destOrd="0" presId="urn:microsoft.com/office/officeart/2005/8/layout/pyramid3"/>
    <dgm:cxn modelId="{84354DC2-EA7F-4F63-A730-FB81275DC6E7}" type="presParOf" srcId="{216FBD47-8925-49F3-9B27-E426D247DF23}" destId="{1C77B445-2DE1-477C-B9AD-D6BB7E44B5DD}" srcOrd="0" destOrd="0" presId="urn:microsoft.com/office/officeart/2005/8/layout/pyramid3"/>
    <dgm:cxn modelId="{F16354DE-2B5C-4233-B141-94A0D0FA25B1}" type="presParOf" srcId="{216FBD47-8925-49F3-9B27-E426D247DF23}" destId="{F47F98C4-962F-4EA6-9A60-D993E723C410}" srcOrd="1" destOrd="0" presId="urn:microsoft.com/office/officeart/2005/8/layout/pyramid3"/>
    <dgm:cxn modelId="{17065DFF-74B6-44FB-96D6-75C24288F340}" type="presParOf" srcId="{D7362012-7DBF-4414-AD68-CB685FA29DB1}" destId="{1F193E5C-156C-4138-87F1-AE0355F7C77D}" srcOrd="2" destOrd="0" presId="urn:microsoft.com/office/officeart/2005/8/layout/pyramid3"/>
    <dgm:cxn modelId="{A76E1E1D-93FE-4802-8E65-5D497930326C}" type="presParOf" srcId="{1F193E5C-156C-4138-87F1-AE0355F7C77D}" destId="{26096037-A7D4-4AB1-A1CA-BE4EB2B090AF}" srcOrd="0" destOrd="0" presId="urn:microsoft.com/office/officeart/2005/8/layout/pyramid3"/>
    <dgm:cxn modelId="{6D265D0A-324F-4FEE-87A7-F6450E25B3AF}" type="presParOf" srcId="{1F193E5C-156C-4138-87F1-AE0355F7C77D}" destId="{D9DB451C-1E29-4C6C-921C-7AB7FA6ED835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2CCC0-E8A2-4A1E-A232-C20ECE34EB85}">
      <dsp:nvSpPr>
        <dsp:cNvPr id="0" name=""/>
        <dsp:cNvSpPr/>
      </dsp:nvSpPr>
      <dsp:spPr>
        <a:xfrm rot="10800000">
          <a:off x="0" y="0"/>
          <a:ext cx="4289612" cy="987951"/>
        </a:xfrm>
        <a:prstGeom prst="trapezoid">
          <a:avLst>
            <a:gd name="adj" fmla="val 7236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Scenario Generation</a:t>
          </a:r>
        </a:p>
      </dsp:txBody>
      <dsp:txXfrm rot="-10800000">
        <a:off x="750682" y="0"/>
        <a:ext cx="2788247" cy="987951"/>
      </dsp:txXfrm>
    </dsp:sp>
    <dsp:sp modelId="{1C77B445-2DE1-477C-B9AD-D6BB7E44B5DD}">
      <dsp:nvSpPr>
        <dsp:cNvPr id="0" name=""/>
        <dsp:cNvSpPr/>
      </dsp:nvSpPr>
      <dsp:spPr>
        <a:xfrm rot="10800000">
          <a:off x="729205" y="987951"/>
          <a:ext cx="2859741" cy="987951"/>
        </a:xfrm>
        <a:prstGeom prst="trapezoid">
          <a:avLst>
            <a:gd name="adj" fmla="val 7236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System Constraints</a:t>
          </a:r>
        </a:p>
      </dsp:txBody>
      <dsp:txXfrm rot="-10800000">
        <a:off x="1229660" y="987951"/>
        <a:ext cx="1858831" cy="987951"/>
      </dsp:txXfrm>
    </dsp:sp>
    <dsp:sp modelId="{26096037-A7D4-4AB1-A1CA-BE4EB2B090AF}">
      <dsp:nvSpPr>
        <dsp:cNvPr id="0" name=""/>
        <dsp:cNvSpPr/>
      </dsp:nvSpPr>
      <dsp:spPr>
        <a:xfrm rot="10800000">
          <a:off x="1429870" y="1975902"/>
          <a:ext cx="1429870" cy="987951"/>
        </a:xfrm>
        <a:prstGeom prst="trapezoid">
          <a:avLst>
            <a:gd name="adj" fmla="val 7236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Analysis &amp; Optimization </a:t>
          </a:r>
        </a:p>
      </dsp:txBody>
      <dsp:txXfrm rot="-10800000">
        <a:off x="1429870" y="1975902"/>
        <a:ext cx="1429870" cy="987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7995A-CB83-415D-9603-8B661C511AC2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9EE25-1EBE-453B-9303-C73FF523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3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dirty="0"/>
              <a:t>Dynamic power flow model</a:t>
            </a:r>
            <a:r>
              <a:rPr lang="en-US" sz="1200" b="1" u="non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u="none" dirty="0"/>
              <a:t>Inputs: type and amount of GT, type and amount of WT, power of </a:t>
            </a:r>
            <a:r>
              <a:rPr lang="en-US" sz="1200" b="0" u="none" dirty="0" err="1"/>
              <a:t>electrolyzer</a:t>
            </a:r>
            <a:r>
              <a:rPr lang="en-US" sz="1200" b="0" u="none" dirty="0"/>
              <a:t> and fuel cell, time series of wind speed and loads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u="none" dirty="0"/>
              <a:t>Representation of the system as a rotating mass with inertia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u="none" dirty="0"/>
              <a:t>Gas Turbine Generator: controls frequency (grid forming)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u="none" dirty="0"/>
              <a:t>Wind Turbine Generator: inject as much power as possible (grid feeding in MPPT)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u="none" dirty="0"/>
              <a:t>Energy Storage:  follow SP from EMS (produce or consume H2) and support the grid during transients (grid supporting)</a:t>
            </a:r>
          </a:p>
          <a:p>
            <a:r>
              <a:rPr lang="en-US" sz="1200" u="sng" dirty="0"/>
              <a:t>Voltage and reactive power:</a:t>
            </a:r>
            <a:r>
              <a:rPr lang="en-US" sz="1200" u="none" dirty="0"/>
              <a:t> </a:t>
            </a:r>
            <a:r>
              <a:rPr lang="en-US" sz="1200" dirty="0"/>
              <a:t>can be solved by AVR, on-load tap changers, energy storage converter</a:t>
            </a:r>
          </a:p>
          <a:p>
            <a:r>
              <a:rPr lang="en-US" sz="1200" u="sng" dirty="0"/>
              <a:t>Largest possible variation</a:t>
            </a:r>
            <a:r>
              <a:rPr lang="en-US" sz="1200" u="none" dirty="0"/>
              <a:t>: obtained by statistical analysis of wind speed and load time series.</a:t>
            </a:r>
          </a:p>
          <a:p>
            <a:r>
              <a:rPr lang="en-US" sz="1200" u="none" dirty="0"/>
              <a:t>If availability of 100% is required, 100% of wind power is lost + largest load connected at the same time.</a:t>
            </a:r>
          </a:p>
          <a:p>
            <a:r>
              <a:rPr lang="en-US" sz="1200" u="none" dirty="0"/>
              <a:t>If availability of 99.9% required (8 hours of downtime per year), how much load?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9EE25-1EBE-453B-9303-C73FF52304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20" y="4837708"/>
            <a:ext cx="342081" cy="189077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38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i.org/10.3390/en12152985" TargetMode="Externa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term analysis - Overview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76579154"/>
              </p:ext>
            </p:extLst>
          </p:nvPr>
        </p:nvGraphicFramePr>
        <p:xfrm>
          <a:off x="457200" y="1186704"/>
          <a:ext cx="4038137" cy="3258849"/>
        </p:xfrm>
        <a:graphic>
          <a:graphicData uri="http://schemas.openxmlformats.org/drawingml/2006/table">
            <a:tbl>
              <a:tblPr/>
              <a:tblGrid>
                <a:gridCol w="2681971">
                  <a:extLst>
                    <a:ext uri="{9D8B030D-6E8A-4147-A177-3AD203B41FA5}">
                      <a16:colId xmlns:a16="http://schemas.microsoft.com/office/drawing/2014/main" val="3490826677"/>
                    </a:ext>
                  </a:extLst>
                </a:gridCol>
                <a:gridCol w="708446">
                  <a:extLst>
                    <a:ext uri="{9D8B030D-6E8A-4147-A177-3AD203B41FA5}">
                      <a16:colId xmlns:a16="http://schemas.microsoft.com/office/drawing/2014/main" val="4069349675"/>
                    </a:ext>
                  </a:extLst>
                </a:gridCol>
                <a:gridCol w="647720">
                  <a:extLst>
                    <a:ext uri="{9D8B030D-6E8A-4147-A177-3AD203B41FA5}">
                      <a16:colId xmlns:a16="http://schemas.microsoft.com/office/drawing/2014/main" val="23494856"/>
                    </a:ext>
                  </a:extLst>
                </a:gridCol>
              </a:tblGrid>
              <a:tr h="260726">
                <a:tc gridSpan="3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059706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l" fontAlgn="b"/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010768"/>
                  </a:ext>
                </a:extLst>
              </a:tr>
              <a:tr h="272472">
                <a:tc>
                  <a:txBody>
                    <a:bodyPr/>
                    <a:lstStyle/>
                    <a:p>
                      <a:pPr algn="l" fontAlgn="b"/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48873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827629"/>
                  </a:ext>
                </a:extLst>
              </a:tr>
              <a:tr h="181175">
                <a:tc>
                  <a:txBody>
                    <a:bodyPr/>
                    <a:lstStyle/>
                    <a:p>
                      <a:pPr algn="l" fontAlgn="b"/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81057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7225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03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760670"/>
                  </a:ext>
                </a:extLst>
              </a:tr>
              <a:tr h="114805"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655499"/>
                  </a:ext>
                </a:extLst>
              </a:tr>
              <a:tr h="114805">
                <a:tc gridSpan="3">
                  <a:txBody>
                    <a:bodyPr/>
                    <a:lstStyle/>
                    <a:p>
                      <a:pPr algn="l" fontAlgn="b"/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384047"/>
                  </a:ext>
                </a:extLst>
              </a:tr>
              <a:tr h="114805">
                <a:tc>
                  <a:txBody>
                    <a:bodyPr/>
                    <a:lstStyle/>
                    <a:p>
                      <a:pPr algn="l" fontAlgn="b"/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917818"/>
                  </a:ext>
                </a:extLst>
              </a:tr>
              <a:tr h="114805">
                <a:tc>
                  <a:txBody>
                    <a:bodyPr/>
                    <a:lstStyle/>
                    <a:p>
                      <a:pPr algn="l" fontAlgn="b"/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547390"/>
                  </a:ext>
                </a:extLst>
              </a:tr>
              <a:tr h="114805">
                <a:tc gridSpan="3">
                  <a:txBody>
                    <a:bodyPr/>
                    <a:lstStyle/>
                    <a:p>
                      <a:pPr algn="l" fontAlgn="b"/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577084"/>
                  </a:ext>
                </a:extLst>
              </a:tr>
              <a:tr h="114805">
                <a:tc>
                  <a:txBody>
                    <a:bodyPr/>
                    <a:lstStyle/>
                    <a:p>
                      <a:pPr algn="l" fontAlgn="b"/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9542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1800" u="sng" dirty="0"/>
                  <a:t>Dynamic power flow model</a:t>
                </a:r>
                <a:r>
                  <a:rPr lang="en-US" sz="1800" dirty="0"/>
                  <a:t>: frequency and active power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(no voltage, no reactive power)</a:t>
                </a:r>
                <a:br>
                  <a:rPr lang="en-US" sz="1800" dirty="0"/>
                </a:br>
                <a:r>
                  <a:rPr lang="en-US" sz="900" dirty="0"/>
                  <a:t>  </a:t>
                </a:r>
                <a:endParaRPr lang="en-US" sz="1800" dirty="0"/>
              </a:p>
              <a:p>
                <a:r>
                  <a:rPr lang="en-US" sz="1800" u="sng" dirty="0"/>
                  <a:t>Check if any proposed solution</a:t>
                </a:r>
              </a:p>
              <a:p>
                <a:pPr lvl="1"/>
                <a:r>
                  <a:rPr lang="en-US" sz="1800" dirty="0"/>
                  <a:t>Is stable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 ±2%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600" dirty="0"/>
                  <a:t>(NORSOK E-001)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𝐺𝑇</m:t>
                            </m:r>
                          </m:sub>
                        </m:sSub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600" dirty="0"/>
                  <a:t>(GE LM2500 / 6000)</a:t>
                </a:r>
              </a:p>
              <a:p>
                <a:pPr marL="457200" lvl="1" indent="0">
                  <a:buNone/>
                </a:pPr>
                <a:endParaRPr lang="en-US" sz="1000" dirty="0"/>
              </a:p>
              <a:p>
                <a:r>
                  <a:rPr lang="en-US" sz="1800" u="sng" dirty="0"/>
                  <a:t>How?</a:t>
                </a:r>
                <a:r>
                  <a:rPr lang="en-US" sz="1800" dirty="0"/>
                  <a:t> Largest possible variations</a:t>
                </a:r>
              </a:p>
              <a:p>
                <a:pPr lvl="1"/>
                <a:r>
                  <a:rPr lang="en-US" sz="1800" dirty="0"/>
                  <a:t>Loads</a:t>
                </a:r>
              </a:p>
              <a:p>
                <a:pPr lvl="1"/>
                <a:r>
                  <a:rPr lang="en-US" sz="1800" dirty="0"/>
                  <a:t>Wind power</a:t>
                </a:r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755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A62270A-97B6-4CCF-A0FB-B3A91A3749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65"/>
          <a:stretch/>
        </p:blipFill>
        <p:spPr>
          <a:xfrm>
            <a:off x="56948" y="1186704"/>
            <a:ext cx="4627189" cy="24753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89DA89-C385-40C7-9DCB-49CA6B432DCE}"/>
              </a:ext>
            </a:extLst>
          </p:cNvPr>
          <p:cNvSpPr/>
          <p:nvPr/>
        </p:nvSpPr>
        <p:spPr>
          <a:xfrm>
            <a:off x="160415" y="4009696"/>
            <a:ext cx="4411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More details: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https://doi.org/10.3390/en12152985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27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7E6E-A5C1-411C-B037-AA1095D7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model and optimization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785FEE-7305-4214-BEB5-58492455AA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02157777"/>
              </p:ext>
            </p:extLst>
          </p:nvPr>
        </p:nvGraphicFramePr>
        <p:xfrm>
          <a:off x="286870" y="1715722"/>
          <a:ext cx="4289612" cy="2963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E3013A3-D4FB-4BBE-BC43-D9DF43113B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870" y="860750"/>
            <a:ext cx="8425350" cy="854972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B54918-0D87-456F-B8AF-1E854BC7CFCB}"/>
              </a:ext>
            </a:extLst>
          </p:cNvPr>
          <p:cNvSpPr txBox="1"/>
          <p:nvPr/>
        </p:nvSpPr>
        <p:spPr>
          <a:xfrm>
            <a:off x="4648200" y="1743641"/>
            <a:ext cx="4038600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Gas Turbine</a:t>
            </a:r>
            <a:r>
              <a:rPr lang="en-US" dirty="0"/>
              <a:t>: type, #, </a:t>
            </a:r>
            <a:r>
              <a:rPr lang="en-US" dirty="0" err="1"/>
              <a:t>MinSP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Wind Turbine</a:t>
            </a:r>
            <a:r>
              <a:rPr lang="en-US" dirty="0"/>
              <a:t>: type, #, </a:t>
            </a:r>
            <a:r>
              <a:rPr lang="en-US" dirty="0" err="1"/>
              <a:t>MaxCurtail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Storage</a:t>
            </a:r>
            <a:r>
              <a:rPr lang="en-US" dirty="0"/>
              <a:t>: </a:t>
            </a:r>
            <a:r>
              <a:rPr lang="en-US" dirty="0" err="1"/>
              <a:t>Electrolizer</a:t>
            </a:r>
            <a:r>
              <a:rPr lang="en-US" dirty="0"/>
              <a:t> size, Fuel Cell 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FC5CF-15D7-4736-B59C-93F9B8811AFE}"/>
              </a:ext>
            </a:extLst>
          </p:cNvPr>
          <p:cNvSpPr txBox="1"/>
          <p:nvPr/>
        </p:nvSpPr>
        <p:spPr>
          <a:xfrm>
            <a:off x="4648200" y="2726235"/>
            <a:ext cx="4038600" cy="92333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Physical</a:t>
            </a:r>
            <a:r>
              <a:rPr lang="en-US" dirty="0"/>
              <a:t>: footprint,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Power</a:t>
            </a:r>
            <a:r>
              <a:rPr lang="en-US" dirty="0"/>
              <a:t>: electrical, thermal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Operational</a:t>
            </a:r>
            <a:r>
              <a:rPr lang="en-US" dirty="0"/>
              <a:t>: peak vs tail, availability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32A2B-AC73-4626-ADD1-3C7F7EED7272}"/>
              </a:ext>
            </a:extLst>
          </p:cNvPr>
          <p:cNvSpPr txBox="1"/>
          <p:nvPr/>
        </p:nvSpPr>
        <p:spPr>
          <a:xfrm>
            <a:off x="4648200" y="3709106"/>
            <a:ext cx="4038600" cy="92333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Emissions</a:t>
            </a:r>
            <a:r>
              <a:rPr lang="en-US" dirty="0"/>
              <a:t>: CO</a:t>
            </a:r>
            <a:r>
              <a:rPr lang="en-US" baseline="-25000" dirty="0"/>
              <a:t>2</a:t>
            </a:r>
            <a:r>
              <a:rPr lang="en-US" dirty="0"/>
              <a:t>, NO</a:t>
            </a:r>
            <a:r>
              <a:rPr lang="en-US" baseline="-25000" dirty="0"/>
              <a:t>X</a:t>
            </a:r>
            <a:r>
              <a:rPr lang="en-US" dirty="0"/>
              <a:t>, 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Storage</a:t>
            </a:r>
            <a:r>
              <a:rPr lang="en-US" dirty="0"/>
              <a:t>: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Operational</a:t>
            </a:r>
            <a:r>
              <a:rPr lang="en-US" dirty="0"/>
              <a:t>: H</a:t>
            </a:r>
            <a:r>
              <a:rPr lang="en-US" baseline="-25000" dirty="0"/>
              <a:t>2</a:t>
            </a:r>
            <a:r>
              <a:rPr lang="en-US" dirty="0"/>
              <a:t> to GT, curtailed load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9116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TNU Document" ma:contentTypeID="0x010100B34B2E5B049ADE438CC980FB8FD73EA3009346C08182E3F54481BF28E434755830" ma:contentTypeVersion="1" ma:contentTypeDescription="" ma:contentTypeScope="" ma:versionID="246b48304f7949e5f280bc432a74899a">
  <xsd:schema xmlns:xsd="http://www.w3.org/2001/XMLSchema" xmlns:xs="http://www.w3.org/2001/XMLSchema" xmlns:p="http://schemas.microsoft.com/office/2006/metadata/properties" xmlns:ns2="d59fd956-a2bc-4edf-baac-53d24ae3ef9a" xmlns:ns3="02155572-362E-45BF-A4CB-6573DF3CB236" xmlns:ns4="a2282bd8-9123-47a6-b261-385c11328855" xmlns:ns5="b75e08a3-3f1a-40b6-8f7a-71f7606cf64d" targetNamespace="http://schemas.microsoft.com/office/2006/metadata/properties" ma:root="true" ma:fieldsID="f39fc5e110a7c4fe4c753dff291b48c0" ns2:_="" ns3:_="" ns4:_="" ns5:_="">
    <xsd:import namespace="d59fd956-a2bc-4edf-baac-53d24ae3ef9a"/>
    <xsd:import namespace="02155572-362E-45BF-A4CB-6573DF3CB236"/>
    <xsd:import namespace="a2282bd8-9123-47a6-b261-385c11328855"/>
    <xsd:import namespace="b75e08a3-3f1a-40b6-8f7a-71f7606cf64d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3:AgendaItem" minOccurs="0"/>
                <xsd:element ref="ns4:DocumentCategory" minOccurs="0"/>
                <xsd:element ref="ns5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9fd956-a2bc-4edf-baac-53d24ae3ef9a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format="Dropdown" ma:internalName="DocumentType">
      <xsd:simpleType>
        <xsd:restriction base="dms:Choice">
          <xsd:enumeration value="Budget"/>
          <xsd:enumeration value="Contract"/>
          <xsd:enumeration value="Documentation"/>
          <xsd:enumeration value="Letter"/>
          <xsd:enumeration value="Memo"/>
          <xsd:enumeration value="Minutes of meeting"/>
          <xsd:enumeration value="Presentation"/>
          <xsd:enumeration value="Report"/>
          <xsd:enumeration value="User manua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55572-362E-45BF-A4CB-6573DF3CB236" elementFormDefault="qualified">
    <xsd:import namespace="http://schemas.microsoft.com/office/2006/documentManagement/types"/>
    <xsd:import namespace="http://schemas.microsoft.com/office/infopath/2007/PartnerControls"/>
    <xsd:element name="AgendaItem" ma:index="9" nillable="true" ma:displayName="Agenda Item" ma:list="{C0726124-B68F-4E5E-BD06-EB6FF0E7E8C3}" ma:internalName="AgendaItem" ma:showField="AgendaItem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82bd8-9123-47a6-b261-385c11328855" elementFormDefault="qualified">
    <xsd:import namespace="http://schemas.microsoft.com/office/2006/documentManagement/types"/>
    <xsd:import namespace="http://schemas.microsoft.com/office/infopath/2007/PartnerControls"/>
    <xsd:element name="DocumentCategory" ma:index="10" nillable="true" ma:displayName="Document Category" ma:list="{4BAEB9C7-7D88-4C57-996F-3D6C8180851B}" ma:internalName="DocumentCategory" ma:showField="Title" ma:web="{b75e08a3-3f1a-40b6-8f7a-71f7606cf64d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5e08a3-3f1a-40b6-8f7a-71f7606cf64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Category xmlns="a2282bd8-9123-47a6-b261-385c11328855"/>
    <DocumentType xmlns="d59fd956-a2bc-4edf-baac-53d24ae3ef9a" xsi:nil="true"/>
    <AgendaItem xmlns="02155572-362E-45BF-A4CB-6573DF3CB236" xsi:nil="true"/>
  </documentManagement>
</p:properties>
</file>

<file path=customXml/itemProps1.xml><?xml version="1.0" encoding="utf-8"?>
<ds:datastoreItem xmlns:ds="http://schemas.openxmlformats.org/officeDocument/2006/customXml" ds:itemID="{70E5C1B4-2E77-49D4-8186-2573FDD3C25B}"/>
</file>

<file path=customXml/itemProps2.xml><?xml version="1.0" encoding="utf-8"?>
<ds:datastoreItem xmlns:ds="http://schemas.openxmlformats.org/officeDocument/2006/customXml" ds:itemID="{834B3090-08C6-4E8E-AD93-6F5CD2C1F047}"/>
</file>

<file path=customXml/itemProps3.xml><?xml version="1.0" encoding="utf-8"?>
<ds:datastoreItem xmlns:ds="http://schemas.openxmlformats.org/officeDocument/2006/customXml" ds:itemID="{23FF9803-549E-4D7B-8A38-6D49E2E4F6BD}"/>
</file>

<file path=docProps/app.xml><?xml version="1.0" encoding="utf-8"?>
<Properties xmlns="http://schemas.openxmlformats.org/officeDocument/2006/extended-properties" xmlns:vt="http://schemas.openxmlformats.org/officeDocument/2006/docPropsVTypes">
  <Template>ntnu_blaa_stripe_bunn_eng_16_9</Template>
  <TotalTime>186</TotalTime>
  <Words>309</Words>
  <Application>Microsoft Office PowerPoint</Application>
  <PresentationFormat>On-screen Show (16:9)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Office-tema</vt:lpstr>
      <vt:lpstr>Short term analysis - Overview</vt:lpstr>
      <vt:lpstr>Integrated model and optimization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HES-OFF</dc:title>
  <dc:creator>Erick Fernando Alves</dc:creator>
  <cp:lastModifiedBy>Erick Alves</cp:lastModifiedBy>
  <cp:revision>124</cp:revision>
  <dcterms:created xsi:type="dcterms:W3CDTF">2019-05-21T11:33:07Z</dcterms:created>
  <dcterms:modified xsi:type="dcterms:W3CDTF">2019-11-06T16:53:21Z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0x010100B34B2E5B049ADE438CC980FB8FD73EA3009346C08182E3F54481BF28E434755830</vt:lpwstr>
  </property>
</Properties>
</file>