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67" r:id="rId13"/>
    <p:sldId id="278" r:id="rId14"/>
    <p:sldId id="269" r:id="rId15"/>
    <p:sldId id="279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League Spartan" panose="020B0604020202020204" charset="0"/>
      <p:regular r:id="rId27"/>
    </p:embeddedFont>
    <p:embeddedFont>
      <p:font typeface="Roboto Mono" panose="00000009000000000000" pitchFamily="49" charset="0"/>
      <p:regular r:id="rId28"/>
    </p:embeddedFont>
    <p:embeddedFont>
      <p:font typeface="Roboto Mono Bold" panose="00000009000000000000" charset="0"/>
      <p:regular r:id="rId29"/>
    </p:embeddedFont>
    <p:embeddedFont>
      <p:font typeface="Roboto Mono Light" panose="00000009000000000000" pitchFamily="49" charset="0"/>
      <p:regular r:id="rId30"/>
    </p:embeddedFont>
    <p:embeddedFont>
      <p:font typeface="The Seasons" panose="020B0604020202020204" charset="0"/>
      <p:regular r:id="rId31"/>
    </p:embeddedFont>
    <p:embeddedFont>
      <p:font typeface="The Seasons Bold" panose="020B0604020202020204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0D8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104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5.svg"/><Relationship Id="rId2" Type="http://schemas.openxmlformats.org/officeDocument/2006/relationships/image" Target="../media/image13.png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4.png"/><Relationship Id="rId5" Type="http://schemas.openxmlformats.org/officeDocument/2006/relationships/image" Target="../media/image16.sv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5.pn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sv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920967" cy="30021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20967" cy="3002180"/>
            </a:xfrm>
            <a:custGeom>
              <a:avLst/>
              <a:gdLst/>
              <a:ahLst/>
              <a:cxnLst/>
              <a:rect l="l" t="t" r="r" b="b"/>
              <a:pathLst>
                <a:path w="5920967" h="3002180">
                  <a:moveTo>
                    <a:pt x="0" y="0"/>
                  </a:moveTo>
                  <a:lnTo>
                    <a:pt x="5920967" y="0"/>
                  </a:lnTo>
                  <a:lnTo>
                    <a:pt x="5920967" y="3002180"/>
                  </a:lnTo>
                  <a:lnTo>
                    <a:pt x="0" y="3002180"/>
                  </a:lnTo>
                  <a:close/>
                </a:path>
              </a:pathLst>
            </a:custGeom>
            <a:solidFill>
              <a:srgbClr val="C7D0D8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598764" y="2470695"/>
            <a:ext cx="15464366" cy="104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44"/>
              </a:lnSpc>
            </a:pPr>
            <a:r>
              <a:rPr lang="en-US" sz="7566">
                <a:solidFill>
                  <a:srgbClr val="FFFFFF"/>
                </a:solidFill>
                <a:latin typeface="The Seasons"/>
              </a:rPr>
              <a:t>TRABAJO FIN DE GRADO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403052" y="8471432"/>
            <a:ext cx="9660078" cy="70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50"/>
              </a:lnSpc>
            </a:pPr>
            <a:r>
              <a:rPr lang="en-US" sz="5000">
                <a:solidFill>
                  <a:srgbClr val="737373"/>
                </a:solidFill>
                <a:latin typeface="The Seasons"/>
              </a:rPr>
              <a:t>Roberto Gutiérrez Hernández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98764" y="3464810"/>
            <a:ext cx="15464366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0"/>
              </a:lnSpc>
            </a:pPr>
            <a:r>
              <a:rPr lang="en-US" sz="5000">
                <a:solidFill>
                  <a:srgbClr val="737373"/>
                </a:solidFill>
                <a:latin typeface="The Seasons"/>
              </a:rPr>
              <a:t>Modelado de la Actividad de Conducción Mediante Inteligencia Artificial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7557032"/>
            <a:ext cx="7457558" cy="2762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000"/>
              </a:lnSpc>
            </a:pPr>
            <a:r>
              <a:rPr lang="en-US" sz="20000">
                <a:solidFill>
                  <a:srgbClr val="EFEFEF"/>
                </a:solidFill>
                <a:latin typeface="The Seasons"/>
              </a:rPr>
              <a:t>2023</a:t>
            </a:r>
          </a:p>
        </p:txBody>
      </p:sp>
      <p:sp>
        <p:nvSpPr>
          <p:cNvPr id="8" name="TextBox 8"/>
          <p:cNvSpPr txBox="1"/>
          <p:nvPr/>
        </p:nvSpPr>
        <p:spPr>
          <a:xfrm rot="-5400000">
            <a:off x="-49116" y="1082040"/>
            <a:ext cx="1674434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2023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2400" y="418120"/>
            <a:ext cx="4185117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Modelado de la actividad de conducción mediante inteligencia artificial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46966" y="2624475"/>
            <a:ext cx="14856923" cy="390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 Mono Light"/>
              </a:rPr>
              <a:t>Normalización de datos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 Mono Light"/>
              </a:rPr>
              <a:t>Definición de clase objetivo (Target)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 Mono Light"/>
              </a:rPr>
              <a:t>Fijacción de semilla aleatoria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 Mono Light"/>
              </a:rPr>
              <a:t>Estratificación de los datos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 Mono Light"/>
              </a:rPr>
              <a:t>Validación cruzada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 Mono Light"/>
              </a:rPr>
              <a:t>Balanceo de clases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 Mono Light"/>
              </a:rPr>
              <a:t>Selección de hiper-parámetros</a:t>
            </a:r>
          </a:p>
        </p:txBody>
      </p:sp>
      <p:sp>
        <p:nvSpPr>
          <p:cNvPr id="3" name="Freeform 3"/>
          <p:cNvSpPr/>
          <p:nvPr/>
        </p:nvSpPr>
        <p:spPr>
          <a:xfrm>
            <a:off x="14480971" y="2133701"/>
            <a:ext cx="3521986" cy="3477962"/>
          </a:xfrm>
          <a:custGeom>
            <a:avLst/>
            <a:gdLst/>
            <a:ahLst/>
            <a:cxnLst/>
            <a:rect l="l" t="t" r="r" b="b"/>
            <a:pathLst>
              <a:path w="3521986" h="3477962">
                <a:moveTo>
                  <a:pt x="0" y="0"/>
                </a:moveTo>
                <a:lnTo>
                  <a:pt x="3521986" y="0"/>
                </a:lnTo>
                <a:lnTo>
                  <a:pt x="3521986" y="3477962"/>
                </a:lnTo>
                <a:lnTo>
                  <a:pt x="0" y="3477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ES"/>
          </a:p>
        </p:txBody>
      </p:sp>
      <p:sp>
        <p:nvSpPr>
          <p:cNvPr id="4" name="TextBox 4"/>
          <p:cNvSpPr txBox="1"/>
          <p:nvPr/>
        </p:nvSpPr>
        <p:spPr>
          <a:xfrm>
            <a:off x="6245567" y="1014985"/>
            <a:ext cx="8752661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6000">
                <a:solidFill>
                  <a:srgbClr val="000000"/>
                </a:solidFill>
                <a:latin typeface="The Seasons"/>
              </a:rPr>
              <a:t>TÉCNICAS EMPLEADAS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842919" y="888546"/>
            <a:ext cx="59055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9999">
                <a:solidFill>
                  <a:srgbClr val="000000"/>
                </a:solidFill>
                <a:latin typeface="The Seasons"/>
              </a:rPr>
              <a:t>5</a:t>
            </a:r>
          </a:p>
        </p:txBody>
      </p:sp>
      <p:sp>
        <p:nvSpPr>
          <p:cNvPr id="6" name="TextBox 6"/>
          <p:cNvSpPr txBox="1"/>
          <p:nvPr/>
        </p:nvSpPr>
        <p:spPr>
          <a:xfrm rot="-5400000">
            <a:off x="-201515" y="929640"/>
            <a:ext cx="1674434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2023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265720"/>
            <a:ext cx="4185117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Modelado de la actividad de conducción mediante inteligencia artificial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23923"/>
            <a:ext cx="9337572" cy="10287000"/>
            <a:chOff x="0" y="0"/>
            <a:chExt cx="3406372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06372" cy="3752726"/>
            </a:xfrm>
            <a:custGeom>
              <a:avLst/>
              <a:gdLst/>
              <a:ahLst/>
              <a:cxnLst/>
              <a:rect l="l" t="t" r="r" b="b"/>
              <a:pathLst>
                <a:path w="3406372" h="3752726">
                  <a:moveTo>
                    <a:pt x="0" y="0"/>
                  </a:moveTo>
                  <a:lnTo>
                    <a:pt x="3406372" y="0"/>
                  </a:lnTo>
                  <a:lnTo>
                    <a:pt x="3406372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s-ES" dirty="0"/>
            </a:p>
          </p:txBody>
        </p:sp>
      </p:grpSp>
      <p:sp>
        <p:nvSpPr>
          <p:cNvPr id="4" name="Freeform 4"/>
          <p:cNvSpPr/>
          <p:nvPr/>
        </p:nvSpPr>
        <p:spPr>
          <a:xfrm>
            <a:off x="-73629" y="2075897"/>
            <a:ext cx="9217629" cy="5807888"/>
          </a:xfrm>
          <a:custGeom>
            <a:avLst/>
            <a:gdLst/>
            <a:ahLst/>
            <a:cxnLst/>
            <a:rect l="l" t="t" r="r" b="b"/>
            <a:pathLst>
              <a:path w="9217629" h="5807888">
                <a:moveTo>
                  <a:pt x="0" y="0"/>
                </a:moveTo>
                <a:lnTo>
                  <a:pt x="9217629" y="0"/>
                </a:lnTo>
                <a:lnTo>
                  <a:pt x="9217629" y="5807889"/>
                </a:lnTo>
                <a:lnTo>
                  <a:pt x="0" y="58078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83" r="-2365"/>
            </a:stretch>
          </a:blipFill>
        </p:spPr>
        <p:txBody>
          <a:bodyPr/>
          <a:lstStyle/>
          <a:p>
            <a:endParaRPr lang="es-ES" dirty="0"/>
          </a:p>
        </p:txBody>
      </p:sp>
      <p:grpSp>
        <p:nvGrpSpPr>
          <p:cNvPr id="5" name="Group 5"/>
          <p:cNvGrpSpPr/>
          <p:nvPr/>
        </p:nvGrpSpPr>
        <p:grpSpPr>
          <a:xfrm>
            <a:off x="11826498" y="6639049"/>
            <a:ext cx="3585431" cy="1515111"/>
            <a:chOff x="0" y="-95872"/>
            <a:chExt cx="944311" cy="399041"/>
          </a:xfrm>
        </p:grpSpPr>
        <p:sp>
          <p:nvSpPr>
            <p:cNvPr id="6" name="Freeform 6"/>
            <p:cNvSpPr/>
            <p:nvPr/>
          </p:nvSpPr>
          <p:spPr>
            <a:xfrm>
              <a:off x="0" y="-9380"/>
              <a:ext cx="944311" cy="231959"/>
            </a:xfrm>
            <a:custGeom>
              <a:avLst/>
              <a:gdLst/>
              <a:ahLst/>
              <a:cxnLst/>
              <a:rect l="l" t="t" r="r" b="b"/>
              <a:pathLst>
                <a:path w="944311" h="231959">
                  <a:moveTo>
                    <a:pt x="110123" y="0"/>
                  </a:moveTo>
                  <a:lnTo>
                    <a:pt x="834188" y="0"/>
                  </a:lnTo>
                  <a:cubicBezTo>
                    <a:pt x="863395" y="0"/>
                    <a:pt x="891405" y="11602"/>
                    <a:pt x="912057" y="32254"/>
                  </a:cubicBezTo>
                  <a:cubicBezTo>
                    <a:pt x="932709" y="52906"/>
                    <a:pt x="944311" y="80916"/>
                    <a:pt x="944311" y="110123"/>
                  </a:cubicBezTo>
                  <a:lnTo>
                    <a:pt x="944311" y="121837"/>
                  </a:lnTo>
                  <a:cubicBezTo>
                    <a:pt x="944311" y="151043"/>
                    <a:pt x="932709" y="179053"/>
                    <a:pt x="912057" y="199705"/>
                  </a:cubicBezTo>
                  <a:cubicBezTo>
                    <a:pt x="891405" y="220357"/>
                    <a:pt x="863395" y="231959"/>
                    <a:pt x="834188" y="231959"/>
                  </a:cubicBezTo>
                  <a:lnTo>
                    <a:pt x="110123" y="231959"/>
                  </a:lnTo>
                  <a:cubicBezTo>
                    <a:pt x="80916" y="231959"/>
                    <a:pt x="52906" y="220357"/>
                    <a:pt x="32254" y="199705"/>
                  </a:cubicBezTo>
                  <a:cubicBezTo>
                    <a:pt x="11602" y="179053"/>
                    <a:pt x="0" y="151043"/>
                    <a:pt x="0" y="121837"/>
                  </a:cubicBezTo>
                  <a:lnTo>
                    <a:pt x="0" y="110123"/>
                  </a:lnTo>
                  <a:cubicBezTo>
                    <a:pt x="0" y="80916"/>
                    <a:pt x="11602" y="52906"/>
                    <a:pt x="32254" y="32254"/>
                  </a:cubicBezTo>
                  <a:cubicBezTo>
                    <a:pt x="52906" y="11602"/>
                    <a:pt x="80916" y="0"/>
                    <a:pt x="110123" y="0"/>
                  </a:cubicBezTo>
                  <a:close/>
                </a:path>
              </a:pathLst>
            </a:custGeom>
            <a:solidFill>
              <a:srgbClr val="C7D0D8"/>
            </a:solidFill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23332" y="-95872"/>
              <a:ext cx="497647" cy="399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9"/>
                </a:lnSpc>
              </a:pPr>
              <a:r>
                <a:rPr lang="en-US" sz="2999" dirty="0">
                  <a:solidFill>
                    <a:srgbClr val="000000"/>
                  </a:solidFill>
                  <a:latin typeface="Roboto Mono Bold"/>
                </a:rPr>
                <a:t>DATOS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838740" y="814116"/>
            <a:ext cx="7067419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6000">
                <a:solidFill>
                  <a:srgbClr val="FFFFFF"/>
                </a:solidFill>
                <a:latin typeface="The Seasons"/>
              </a:rPr>
              <a:t>PROCESOS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27393" y="8091967"/>
            <a:ext cx="3647821" cy="321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8"/>
              </a:lnSpc>
            </a:pPr>
            <a:r>
              <a:rPr lang="en-US" sz="1798">
                <a:solidFill>
                  <a:srgbClr val="737373"/>
                </a:solidFill>
                <a:latin typeface="The Seasons"/>
              </a:rPr>
              <a:t>Modelo jerárquico de actividades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1826498" y="4348562"/>
            <a:ext cx="3585431" cy="2905279"/>
            <a:chOff x="0" y="-266608"/>
            <a:chExt cx="944311" cy="7651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44311" cy="231959"/>
            </a:xfrm>
            <a:custGeom>
              <a:avLst/>
              <a:gdLst/>
              <a:ahLst/>
              <a:cxnLst/>
              <a:rect l="l" t="t" r="r" b="b"/>
              <a:pathLst>
                <a:path w="944311" h="231959">
                  <a:moveTo>
                    <a:pt x="110123" y="0"/>
                  </a:moveTo>
                  <a:lnTo>
                    <a:pt x="834188" y="0"/>
                  </a:lnTo>
                  <a:cubicBezTo>
                    <a:pt x="863395" y="0"/>
                    <a:pt x="891405" y="11602"/>
                    <a:pt x="912057" y="32254"/>
                  </a:cubicBezTo>
                  <a:cubicBezTo>
                    <a:pt x="932709" y="52906"/>
                    <a:pt x="944311" y="80916"/>
                    <a:pt x="944311" y="110123"/>
                  </a:cubicBezTo>
                  <a:lnTo>
                    <a:pt x="944311" y="121837"/>
                  </a:lnTo>
                  <a:cubicBezTo>
                    <a:pt x="944311" y="151043"/>
                    <a:pt x="932709" y="179053"/>
                    <a:pt x="912057" y="199705"/>
                  </a:cubicBezTo>
                  <a:cubicBezTo>
                    <a:pt x="891405" y="220357"/>
                    <a:pt x="863395" y="231959"/>
                    <a:pt x="834188" y="231959"/>
                  </a:cubicBezTo>
                  <a:lnTo>
                    <a:pt x="110123" y="231959"/>
                  </a:lnTo>
                  <a:cubicBezTo>
                    <a:pt x="80916" y="231959"/>
                    <a:pt x="52906" y="220357"/>
                    <a:pt x="32254" y="199705"/>
                  </a:cubicBezTo>
                  <a:cubicBezTo>
                    <a:pt x="11602" y="179053"/>
                    <a:pt x="0" y="151043"/>
                    <a:pt x="0" y="121837"/>
                  </a:cubicBezTo>
                  <a:lnTo>
                    <a:pt x="0" y="110123"/>
                  </a:lnTo>
                  <a:cubicBezTo>
                    <a:pt x="0" y="80916"/>
                    <a:pt x="11602" y="52906"/>
                    <a:pt x="32254" y="32254"/>
                  </a:cubicBezTo>
                  <a:cubicBezTo>
                    <a:pt x="52906" y="11602"/>
                    <a:pt x="80916" y="0"/>
                    <a:pt x="110123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8501" y="-266608"/>
              <a:ext cx="812800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9"/>
                </a:lnSpc>
              </a:pPr>
              <a:r>
                <a:rPr lang="en-US" sz="2999" dirty="0">
                  <a:solidFill>
                    <a:srgbClr val="000000"/>
                  </a:solidFill>
                  <a:latin typeface="Roboto Mono Bold"/>
                </a:rPr>
                <a:t>FASE I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826498" y="2741093"/>
            <a:ext cx="3585431" cy="2905279"/>
            <a:chOff x="0" y="-257455"/>
            <a:chExt cx="944311" cy="7651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44311" cy="231959"/>
            </a:xfrm>
            <a:custGeom>
              <a:avLst/>
              <a:gdLst/>
              <a:ahLst/>
              <a:cxnLst/>
              <a:rect l="l" t="t" r="r" b="b"/>
              <a:pathLst>
                <a:path w="944311" h="231959">
                  <a:moveTo>
                    <a:pt x="110123" y="0"/>
                  </a:moveTo>
                  <a:lnTo>
                    <a:pt x="834188" y="0"/>
                  </a:lnTo>
                  <a:cubicBezTo>
                    <a:pt x="863395" y="0"/>
                    <a:pt x="891405" y="11602"/>
                    <a:pt x="912057" y="32254"/>
                  </a:cubicBezTo>
                  <a:cubicBezTo>
                    <a:pt x="932709" y="52906"/>
                    <a:pt x="944311" y="80916"/>
                    <a:pt x="944311" y="110123"/>
                  </a:cubicBezTo>
                  <a:lnTo>
                    <a:pt x="944311" y="121837"/>
                  </a:lnTo>
                  <a:cubicBezTo>
                    <a:pt x="944311" y="151043"/>
                    <a:pt x="932709" y="179053"/>
                    <a:pt x="912057" y="199705"/>
                  </a:cubicBezTo>
                  <a:cubicBezTo>
                    <a:pt x="891405" y="220357"/>
                    <a:pt x="863395" y="231959"/>
                    <a:pt x="834188" y="231959"/>
                  </a:cubicBezTo>
                  <a:lnTo>
                    <a:pt x="110123" y="231959"/>
                  </a:lnTo>
                  <a:cubicBezTo>
                    <a:pt x="80916" y="231959"/>
                    <a:pt x="52906" y="220357"/>
                    <a:pt x="32254" y="199705"/>
                  </a:cubicBezTo>
                  <a:cubicBezTo>
                    <a:pt x="11602" y="179053"/>
                    <a:pt x="0" y="151043"/>
                    <a:pt x="0" y="121837"/>
                  </a:cubicBezTo>
                  <a:lnTo>
                    <a:pt x="0" y="110123"/>
                  </a:lnTo>
                  <a:cubicBezTo>
                    <a:pt x="0" y="80916"/>
                    <a:pt x="11602" y="52906"/>
                    <a:pt x="32254" y="32254"/>
                  </a:cubicBezTo>
                  <a:cubicBezTo>
                    <a:pt x="52906" y="11602"/>
                    <a:pt x="80916" y="0"/>
                    <a:pt x="110123" y="0"/>
                  </a:cubicBezTo>
                  <a:close/>
                </a:path>
              </a:pathLst>
            </a:custGeom>
            <a:solidFill>
              <a:srgbClr val="C7D0D8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65755" y="-257455"/>
              <a:ext cx="812800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9"/>
                </a:lnSpc>
              </a:pPr>
              <a:r>
                <a:rPr lang="en-US" sz="2999" dirty="0">
                  <a:solidFill>
                    <a:srgbClr val="000000"/>
                  </a:solidFill>
                  <a:latin typeface="Roboto Mono Bold"/>
                </a:rPr>
                <a:t>FASE II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826498" y="1107628"/>
            <a:ext cx="3585431" cy="2905279"/>
            <a:chOff x="0" y="-255017"/>
            <a:chExt cx="944311" cy="7651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44311" cy="231959"/>
            </a:xfrm>
            <a:custGeom>
              <a:avLst/>
              <a:gdLst/>
              <a:ahLst/>
              <a:cxnLst/>
              <a:rect l="l" t="t" r="r" b="b"/>
              <a:pathLst>
                <a:path w="944311" h="231959">
                  <a:moveTo>
                    <a:pt x="110123" y="0"/>
                  </a:moveTo>
                  <a:lnTo>
                    <a:pt x="834188" y="0"/>
                  </a:lnTo>
                  <a:cubicBezTo>
                    <a:pt x="863395" y="0"/>
                    <a:pt x="891405" y="11602"/>
                    <a:pt x="912057" y="32254"/>
                  </a:cubicBezTo>
                  <a:cubicBezTo>
                    <a:pt x="932709" y="52906"/>
                    <a:pt x="944311" y="80916"/>
                    <a:pt x="944311" y="110123"/>
                  </a:cubicBezTo>
                  <a:lnTo>
                    <a:pt x="944311" y="121837"/>
                  </a:lnTo>
                  <a:cubicBezTo>
                    <a:pt x="944311" y="151043"/>
                    <a:pt x="932709" y="179053"/>
                    <a:pt x="912057" y="199705"/>
                  </a:cubicBezTo>
                  <a:cubicBezTo>
                    <a:pt x="891405" y="220357"/>
                    <a:pt x="863395" y="231959"/>
                    <a:pt x="834188" y="231959"/>
                  </a:cubicBezTo>
                  <a:lnTo>
                    <a:pt x="110123" y="231959"/>
                  </a:lnTo>
                  <a:cubicBezTo>
                    <a:pt x="80916" y="231959"/>
                    <a:pt x="52906" y="220357"/>
                    <a:pt x="32254" y="199705"/>
                  </a:cubicBezTo>
                  <a:cubicBezTo>
                    <a:pt x="11602" y="179053"/>
                    <a:pt x="0" y="151043"/>
                    <a:pt x="0" y="121837"/>
                  </a:cubicBezTo>
                  <a:lnTo>
                    <a:pt x="0" y="110123"/>
                  </a:lnTo>
                  <a:cubicBezTo>
                    <a:pt x="0" y="80916"/>
                    <a:pt x="11602" y="52906"/>
                    <a:pt x="32254" y="32254"/>
                  </a:cubicBezTo>
                  <a:cubicBezTo>
                    <a:pt x="52906" y="11602"/>
                    <a:pt x="80916" y="0"/>
                    <a:pt x="110123" y="0"/>
                  </a:cubicBezTo>
                  <a:close/>
                </a:path>
              </a:pathLst>
            </a:custGeom>
            <a:solidFill>
              <a:srgbClr val="C7D0D8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91247" y="-255017"/>
              <a:ext cx="812800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9"/>
                </a:lnSpc>
              </a:pPr>
              <a:r>
                <a:rPr lang="en-US" sz="2999" dirty="0">
                  <a:solidFill>
                    <a:srgbClr val="000000"/>
                  </a:solidFill>
                  <a:latin typeface="Roboto Mono Bold"/>
                </a:rPr>
                <a:t>AUTÓMATAS</a:t>
              </a:r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13619214" y="6241562"/>
            <a:ext cx="0" cy="76150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ES" dirty="0"/>
          </a:p>
        </p:txBody>
      </p:sp>
      <p:sp>
        <p:nvSpPr>
          <p:cNvPr id="21" name="AutoShape 21"/>
          <p:cNvSpPr/>
          <p:nvPr/>
        </p:nvSpPr>
        <p:spPr>
          <a:xfrm flipV="1">
            <a:off x="13619214" y="4599340"/>
            <a:ext cx="0" cy="76150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ES"/>
          </a:p>
        </p:txBody>
      </p:sp>
      <p:sp>
        <p:nvSpPr>
          <p:cNvPr id="22" name="AutoShape 22"/>
          <p:cNvSpPr/>
          <p:nvPr/>
        </p:nvSpPr>
        <p:spPr>
          <a:xfrm flipV="1">
            <a:off x="13619214" y="2956619"/>
            <a:ext cx="0" cy="7615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ES" dirty="0"/>
          </a:p>
        </p:txBody>
      </p:sp>
      <p:sp>
        <p:nvSpPr>
          <p:cNvPr id="23" name="TextBox 23"/>
          <p:cNvSpPr txBox="1"/>
          <p:nvPr/>
        </p:nvSpPr>
        <p:spPr>
          <a:xfrm rot="-5400000">
            <a:off x="-201515" y="929640"/>
            <a:ext cx="1674434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2023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0" y="265720"/>
            <a:ext cx="4185117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Modelado de la actividad de conducción mediante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122809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3572" y="0"/>
            <a:ext cx="9337572" cy="10287000"/>
            <a:chOff x="0" y="0"/>
            <a:chExt cx="3406372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06372" cy="3752726"/>
            </a:xfrm>
            <a:custGeom>
              <a:avLst/>
              <a:gdLst/>
              <a:ahLst/>
              <a:cxnLst/>
              <a:rect l="l" t="t" r="r" b="b"/>
              <a:pathLst>
                <a:path w="3406372" h="3752726">
                  <a:moveTo>
                    <a:pt x="0" y="0"/>
                  </a:moveTo>
                  <a:lnTo>
                    <a:pt x="3406372" y="0"/>
                  </a:lnTo>
                  <a:lnTo>
                    <a:pt x="3406372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" name="Freeform 4"/>
          <p:cNvSpPr/>
          <p:nvPr/>
        </p:nvSpPr>
        <p:spPr>
          <a:xfrm>
            <a:off x="8217" y="2673429"/>
            <a:ext cx="8933993" cy="6584871"/>
          </a:xfrm>
          <a:custGeom>
            <a:avLst/>
            <a:gdLst/>
            <a:ahLst/>
            <a:cxnLst/>
            <a:rect l="l" t="t" r="r" b="b"/>
            <a:pathLst>
              <a:path w="8933993" h="6584871">
                <a:moveTo>
                  <a:pt x="0" y="0"/>
                </a:moveTo>
                <a:lnTo>
                  <a:pt x="8933994" y="0"/>
                </a:lnTo>
                <a:lnTo>
                  <a:pt x="8933994" y="6584871"/>
                </a:lnTo>
                <a:lnTo>
                  <a:pt x="0" y="6584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33" r="-1273" b="-3741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Freeform 5"/>
          <p:cNvSpPr/>
          <p:nvPr/>
        </p:nvSpPr>
        <p:spPr>
          <a:xfrm>
            <a:off x="9238337" y="3185701"/>
            <a:ext cx="673058" cy="673058"/>
          </a:xfrm>
          <a:custGeom>
            <a:avLst/>
            <a:gdLst/>
            <a:ahLst/>
            <a:cxnLst/>
            <a:rect l="l" t="t" r="r" b="b"/>
            <a:pathLst>
              <a:path w="673058" h="673058">
                <a:moveTo>
                  <a:pt x="0" y="0"/>
                </a:moveTo>
                <a:lnTo>
                  <a:pt x="673058" y="0"/>
                </a:lnTo>
                <a:lnTo>
                  <a:pt x="673058" y="673058"/>
                </a:lnTo>
                <a:lnTo>
                  <a:pt x="0" y="6730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6" name="Freeform 6"/>
          <p:cNvSpPr/>
          <p:nvPr/>
        </p:nvSpPr>
        <p:spPr>
          <a:xfrm>
            <a:off x="9238337" y="4336682"/>
            <a:ext cx="731870" cy="731870"/>
          </a:xfrm>
          <a:custGeom>
            <a:avLst/>
            <a:gdLst/>
            <a:ahLst/>
            <a:cxnLst/>
            <a:rect l="l" t="t" r="r" b="b"/>
            <a:pathLst>
              <a:path w="731870" h="731870">
                <a:moveTo>
                  <a:pt x="0" y="0"/>
                </a:moveTo>
                <a:lnTo>
                  <a:pt x="731871" y="0"/>
                </a:lnTo>
                <a:lnTo>
                  <a:pt x="731871" y="731870"/>
                </a:lnTo>
                <a:lnTo>
                  <a:pt x="0" y="7318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ES"/>
          </a:p>
        </p:txBody>
      </p:sp>
      <p:sp>
        <p:nvSpPr>
          <p:cNvPr id="7" name="Freeform 7"/>
          <p:cNvSpPr/>
          <p:nvPr/>
        </p:nvSpPr>
        <p:spPr>
          <a:xfrm>
            <a:off x="9238337" y="5544802"/>
            <a:ext cx="747571" cy="747571"/>
          </a:xfrm>
          <a:custGeom>
            <a:avLst/>
            <a:gdLst/>
            <a:ahLst/>
            <a:cxnLst/>
            <a:rect l="l" t="t" r="r" b="b"/>
            <a:pathLst>
              <a:path w="747571" h="747571">
                <a:moveTo>
                  <a:pt x="0" y="0"/>
                </a:moveTo>
                <a:lnTo>
                  <a:pt x="747571" y="0"/>
                </a:lnTo>
                <a:lnTo>
                  <a:pt x="747571" y="747571"/>
                </a:lnTo>
                <a:lnTo>
                  <a:pt x="0" y="7475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ES"/>
          </a:p>
        </p:txBody>
      </p:sp>
      <p:sp>
        <p:nvSpPr>
          <p:cNvPr id="8" name="Freeform 8"/>
          <p:cNvSpPr/>
          <p:nvPr/>
        </p:nvSpPr>
        <p:spPr>
          <a:xfrm>
            <a:off x="11416181" y="7099911"/>
            <a:ext cx="4473107" cy="3187089"/>
          </a:xfrm>
          <a:custGeom>
            <a:avLst/>
            <a:gdLst/>
            <a:ahLst/>
            <a:cxnLst/>
            <a:rect l="l" t="t" r="r" b="b"/>
            <a:pathLst>
              <a:path w="4473107" h="3187089">
                <a:moveTo>
                  <a:pt x="0" y="0"/>
                </a:moveTo>
                <a:lnTo>
                  <a:pt x="4473108" y="0"/>
                </a:lnTo>
                <a:lnTo>
                  <a:pt x="4473108" y="3187089"/>
                </a:lnTo>
                <a:lnTo>
                  <a:pt x="0" y="318708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39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9" name="TextBox 9"/>
          <p:cNvSpPr txBox="1"/>
          <p:nvPr/>
        </p:nvSpPr>
        <p:spPr>
          <a:xfrm>
            <a:off x="11220581" y="944467"/>
            <a:ext cx="7067419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6000">
                <a:solidFill>
                  <a:srgbClr val="737373"/>
                </a:solidFill>
                <a:latin typeface="The Seasons"/>
              </a:rPr>
              <a:t>RESULTADOS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85775" y="1981253"/>
            <a:ext cx="5882683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0"/>
              </a:lnSpc>
            </a:pPr>
            <a:r>
              <a:rPr lang="en-US" sz="3000">
                <a:solidFill>
                  <a:srgbClr val="737373"/>
                </a:solidFill>
                <a:latin typeface="The Seasons"/>
              </a:rPr>
              <a:t>CLASIFICACIÓN EN ACCIONES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9201150"/>
            <a:ext cx="2781050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737373"/>
                </a:solidFill>
                <a:latin typeface="The Seasons"/>
              </a:rPr>
              <a:t>Matriz de confusión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578665" y="711105"/>
            <a:ext cx="66546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9999">
                <a:solidFill>
                  <a:srgbClr val="737373"/>
                </a:solidFill>
                <a:latin typeface="The Seasons"/>
              </a:rPr>
              <a:t>6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993202" y="1696942"/>
            <a:ext cx="1679773" cy="804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737373"/>
                </a:solidFill>
                <a:latin typeface="The Seasons"/>
              </a:rPr>
              <a:t>FASE 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046170" y="3178935"/>
            <a:ext cx="7213130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737373"/>
                </a:solidFill>
                <a:latin typeface="Roboto Mono Light"/>
              </a:rPr>
              <a:t>Continuar recto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737373"/>
              </a:solidFill>
              <a:latin typeface="Roboto Mono Light"/>
            </a:endParaRP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737373"/>
                </a:solidFill>
                <a:latin typeface="Roboto Mono Light"/>
              </a:rPr>
              <a:t>Girar a la izquieda 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737373"/>
              </a:solidFill>
              <a:latin typeface="Roboto Mono Light"/>
            </a:endParaRP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737373"/>
                </a:solidFill>
                <a:latin typeface="Roboto Mono Light"/>
              </a:rPr>
              <a:t>Girar a la derecha</a:t>
            </a:r>
          </a:p>
        </p:txBody>
      </p:sp>
      <p:sp>
        <p:nvSpPr>
          <p:cNvPr id="15" name="TextBox 15"/>
          <p:cNvSpPr txBox="1"/>
          <p:nvPr/>
        </p:nvSpPr>
        <p:spPr>
          <a:xfrm rot="-5400000">
            <a:off x="-201515" y="929640"/>
            <a:ext cx="1674434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2023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265720"/>
            <a:ext cx="4185117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Modelado de la actividad de conducción mediante inteligencia artificial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23923"/>
            <a:ext cx="9337572" cy="10287000"/>
            <a:chOff x="0" y="0"/>
            <a:chExt cx="3406372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06372" cy="3752726"/>
            </a:xfrm>
            <a:custGeom>
              <a:avLst/>
              <a:gdLst/>
              <a:ahLst/>
              <a:cxnLst/>
              <a:rect l="l" t="t" r="r" b="b"/>
              <a:pathLst>
                <a:path w="3406372" h="3752726">
                  <a:moveTo>
                    <a:pt x="0" y="0"/>
                  </a:moveTo>
                  <a:lnTo>
                    <a:pt x="3406372" y="0"/>
                  </a:lnTo>
                  <a:lnTo>
                    <a:pt x="3406372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s-ES" dirty="0"/>
            </a:p>
          </p:txBody>
        </p:sp>
      </p:grpSp>
      <p:sp>
        <p:nvSpPr>
          <p:cNvPr id="4" name="Freeform 4"/>
          <p:cNvSpPr/>
          <p:nvPr/>
        </p:nvSpPr>
        <p:spPr>
          <a:xfrm>
            <a:off x="-73629" y="2075897"/>
            <a:ext cx="9217629" cy="5807888"/>
          </a:xfrm>
          <a:custGeom>
            <a:avLst/>
            <a:gdLst/>
            <a:ahLst/>
            <a:cxnLst/>
            <a:rect l="l" t="t" r="r" b="b"/>
            <a:pathLst>
              <a:path w="9217629" h="5807888">
                <a:moveTo>
                  <a:pt x="0" y="0"/>
                </a:moveTo>
                <a:lnTo>
                  <a:pt x="9217629" y="0"/>
                </a:lnTo>
                <a:lnTo>
                  <a:pt x="9217629" y="5807889"/>
                </a:lnTo>
                <a:lnTo>
                  <a:pt x="0" y="58078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83" r="-2365"/>
            </a:stretch>
          </a:blipFill>
        </p:spPr>
        <p:txBody>
          <a:bodyPr/>
          <a:lstStyle/>
          <a:p>
            <a:endParaRPr lang="es-ES" dirty="0"/>
          </a:p>
        </p:txBody>
      </p:sp>
      <p:grpSp>
        <p:nvGrpSpPr>
          <p:cNvPr id="5" name="Group 5"/>
          <p:cNvGrpSpPr/>
          <p:nvPr/>
        </p:nvGrpSpPr>
        <p:grpSpPr>
          <a:xfrm>
            <a:off x="11826498" y="6639049"/>
            <a:ext cx="3585431" cy="1515111"/>
            <a:chOff x="0" y="-95872"/>
            <a:chExt cx="944311" cy="399041"/>
          </a:xfrm>
        </p:grpSpPr>
        <p:sp>
          <p:nvSpPr>
            <p:cNvPr id="6" name="Freeform 6"/>
            <p:cNvSpPr/>
            <p:nvPr/>
          </p:nvSpPr>
          <p:spPr>
            <a:xfrm>
              <a:off x="0" y="-9380"/>
              <a:ext cx="944311" cy="231959"/>
            </a:xfrm>
            <a:custGeom>
              <a:avLst/>
              <a:gdLst/>
              <a:ahLst/>
              <a:cxnLst/>
              <a:rect l="l" t="t" r="r" b="b"/>
              <a:pathLst>
                <a:path w="944311" h="231959">
                  <a:moveTo>
                    <a:pt x="110123" y="0"/>
                  </a:moveTo>
                  <a:lnTo>
                    <a:pt x="834188" y="0"/>
                  </a:lnTo>
                  <a:cubicBezTo>
                    <a:pt x="863395" y="0"/>
                    <a:pt x="891405" y="11602"/>
                    <a:pt x="912057" y="32254"/>
                  </a:cubicBezTo>
                  <a:cubicBezTo>
                    <a:pt x="932709" y="52906"/>
                    <a:pt x="944311" y="80916"/>
                    <a:pt x="944311" y="110123"/>
                  </a:cubicBezTo>
                  <a:lnTo>
                    <a:pt x="944311" y="121837"/>
                  </a:lnTo>
                  <a:cubicBezTo>
                    <a:pt x="944311" y="151043"/>
                    <a:pt x="932709" y="179053"/>
                    <a:pt x="912057" y="199705"/>
                  </a:cubicBezTo>
                  <a:cubicBezTo>
                    <a:pt x="891405" y="220357"/>
                    <a:pt x="863395" y="231959"/>
                    <a:pt x="834188" y="231959"/>
                  </a:cubicBezTo>
                  <a:lnTo>
                    <a:pt x="110123" y="231959"/>
                  </a:lnTo>
                  <a:cubicBezTo>
                    <a:pt x="80916" y="231959"/>
                    <a:pt x="52906" y="220357"/>
                    <a:pt x="32254" y="199705"/>
                  </a:cubicBezTo>
                  <a:cubicBezTo>
                    <a:pt x="11602" y="179053"/>
                    <a:pt x="0" y="151043"/>
                    <a:pt x="0" y="121837"/>
                  </a:cubicBezTo>
                  <a:lnTo>
                    <a:pt x="0" y="110123"/>
                  </a:lnTo>
                  <a:cubicBezTo>
                    <a:pt x="0" y="80916"/>
                    <a:pt x="11602" y="52906"/>
                    <a:pt x="32254" y="32254"/>
                  </a:cubicBezTo>
                  <a:cubicBezTo>
                    <a:pt x="52906" y="11602"/>
                    <a:pt x="80916" y="0"/>
                    <a:pt x="110123" y="0"/>
                  </a:cubicBezTo>
                  <a:close/>
                </a:path>
              </a:pathLst>
            </a:custGeom>
            <a:solidFill>
              <a:srgbClr val="C7D0D8"/>
            </a:solidFill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23332" y="-95872"/>
              <a:ext cx="497647" cy="399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9"/>
                </a:lnSpc>
              </a:pPr>
              <a:r>
                <a:rPr lang="en-US" sz="2999" dirty="0">
                  <a:solidFill>
                    <a:srgbClr val="000000"/>
                  </a:solidFill>
                  <a:latin typeface="Roboto Mono Bold"/>
                </a:rPr>
                <a:t>DATOS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838740" y="814116"/>
            <a:ext cx="7067419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6000">
                <a:solidFill>
                  <a:srgbClr val="FFFFFF"/>
                </a:solidFill>
                <a:latin typeface="The Seasons"/>
              </a:rPr>
              <a:t>PROCESOS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27393" y="8091967"/>
            <a:ext cx="3647821" cy="321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8"/>
              </a:lnSpc>
            </a:pPr>
            <a:r>
              <a:rPr lang="en-US" sz="1798">
                <a:solidFill>
                  <a:srgbClr val="737373"/>
                </a:solidFill>
                <a:latin typeface="The Seasons"/>
              </a:rPr>
              <a:t>Modelo jerárquico de actividades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1826498" y="4348562"/>
            <a:ext cx="3585431" cy="2905279"/>
            <a:chOff x="0" y="-266608"/>
            <a:chExt cx="944311" cy="7651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44311" cy="231959"/>
            </a:xfrm>
            <a:custGeom>
              <a:avLst/>
              <a:gdLst/>
              <a:ahLst/>
              <a:cxnLst/>
              <a:rect l="l" t="t" r="r" b="b"/>
              <a:pathLst>
                <a:path w="944311" h="231959">
                  <a:moveTo>
                    <a:pt x="110123" y="0"/>
                  </a:moveTo>
                  <a:lnTo>
                    <a:pt x="834188" y="0"/>
                  </a:lnTo>
                  <a:cubicBezTo>
                    <a:pt x="863395" y="0"/>
                    <a:pt x="891405" y="11602"/>
                    <a:pt x="912057" y="32254"/>
                  </a:cubicBezTo>
                  <a:cubicBezTo>
                    <a:pt x="932709" y="52906"/>
                    <a:pt x="944311" y="80916"/>
                    <a:pt x="944311" y="110123"/>
                  </a:cubicBezTo>
                  <a:lnTo>
                    <a:pt x="944311" y="121837"/>
                  </a:lnTo>
                  <a:cubicBezTo>
                    <a:pt x="944311" y="151043"/>
                    <a:pt x="932709" y="179053"/>
                    <a:pt x="912057" y="199705"/>
                  </a:cubicBezTo>
                  <a:cubicBezTo>
                    <a:pt x="891405" y="220357"/>
                    <a:pt x="863395" y="231959"/>
                    <a:pt x="834188" y="231959"/>
                  </a:cubicBezTo>
                  <a:lnTo>
                    <a:pt x="110123" y="231959"/>
                  </a:lnTo>
                  <a:cubicBezTo>
                    <a:pt x="80916" y="231959"/>
                    <a:pt x="52906" y="220357"/>
                    <a:pt x="32254" y="199705"/>
                  </a:cubicBezTo>
                  <a:cubicBezTo>
                    <a:pt x="11602" y="179053"/>
                    <a:pt x="0" y="151043"/>
                    <a:pt x="0" y="121837"/>
                  </a:cubicBezTo>
                  <a:lnTo>
                    <a:pt x="0" y="110123"/>
                  </a:lnTo>
                  <a:cubicBezTo>
                    <a:pt x="0" y="80916"/>
                    <a:pt x="11602" y="52906"/>
                    <a:pt x="32254" y="32254"/>
                  </a:cubicBezTo>
                  <a:cubicBezTo>
                    <a:pt x="52906" y="11602"/>
                    <a:pt x="80916" y="0"/>
                    <a:pt x="110123" y="0"/>
                  </a:cubicBezTo>
                  <a:close/>
                </a:path>
              </a:pathLst>
            </a:custGeom>
            <a:solidFill>
              <a:srgbClr val="C7D0D8"/>
            </a:solidFill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8501" y="-266608"/>
              <a:ext cx="812800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9"/>
                </a:lnSpc>
              </a:pPr>
              <a:r>
                <a:rPr lang="en-US" sz="2999" dirty="0">
                  <a:solidFill>
                    <a:srgbClr val="000000"/>
                  </a:solidFill>
                  <a:latin typeface="Roboto Mono Bold"/>
                </a:rPr>
                <a:t>FASE I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826498" y="2741093"/>
            <a:ext cx="3585431" cy="2905279"/>
            <a:chOff x="0" y="-257455"/>
            <a:chExt cx="944311" cy="7651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44311" cy="231959"/>
            </a:xfrm>
            <a:custGeom>
              <a:avLst/>
              <a:gdLst/>
              <a:ahLst/>
              <a:cxnLst/>
              <a:rect l="l" t="t" r="r" b="b"/>
              <a:pathLst>
                <a:path w="944311" h="231959">
                  <a:moveTo>
                    <a:pt x="110123" y="0"/>
                  </a:moveTo>
                  <a:lnTo>
                    <a:pt x="834188" y="0"/>
                  </a:lnTo>
                  <a:cubicBezTo>
                    <a:pt x="863395" y="0"/>
                    <a:pt x="891405" y="11602"/>
                    <a:pt x="912057" y="32254"/>
                  </a:cubicBezTo>
                  <a:cubicBezTo>
                    <a:pt x="932709" y="52906"/>
                    <a:pt x="944311" y="80916"/>
                    <a:pt x="944311" y="110123"/>
                  </a:cubicBezTo>
                  <a:lnTo>
                    <a:pt x="944311" y="121837"/>
                  </a:lnTo>
                  <a:cubicBezTo>
                    <a:pt x="944311" y="151043"/>
                    <a:pt x="932709" y="179053"/>
                    <a:pt x="912057" y="199705"/>
                  </a:cubicBezTo>
                  <a:cubicBezTo>
                    <a:pt x="891405" y="220357"/>
                    <a:pt x="863395" y="231959"/>
                    <a:pt x="834188" y="231959"/>
                  </a:cubicBezTo>
                  <a:lnTo>
                    <a:pt x="110123" y="231959"/>
                  </a:lnTo>
                  <a:cubicBezTo>
                    <a:pt x="80916" y="231959"/>
                    <a:pt x="52906" y="220357"/>
                    <a:pt x="32254" y="199705"/>
                  </a:cubicBezTo>
                  <a:cubicBezTo>
                    <a:pt x="11602" y="179053"/>
                    <a:pt x="0" y="151043"/>
                    <a:pt x="0" y="121837"/>
                  </a:cubicBezTo>
                  <a:lnTo>
                    <a:pt x="0" y="110123"/>
                  </a:lnTo>
                  <a:cubicBezTo>
                    <a:pt x="0" y="80916"/>
                    <a:pt x="11602" y="52906"/>
                    <a:pt x="32254" y="32254"/>
                  </a:cubicBezTo>
                  <a:cubicBezTo>
                    <a:pt x="52906" y="11602"/>
                    <a:pt x="80916" y="0"/>
                    <a:pt x="110123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65755" y="-257455"/>
              <a:ext cx="812800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9"/>
                </a:lnSpc>
              </a:pPr>
              <a:r>
                <a:rPr lang="en-US" sz="2999" dirty="0">
                  <a:solidFill>
                    <a:srgbClr val="000000"/>
                  </a:solidFill>
                  <a:latin typeface="Roboto Mono Bold"/>
                </a:rPr>
                <a:t>FASE II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826498" y="1107628"/>
            <a:ext cx="3585431" cy="2905279"/>
            <a:chOff x="0" y="-255017"/>
            <a:chExt cx="944311" cy="7651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44311" cy="231959"/>
            </a:xfrm>
            <a:custGeom>
              <a:avLst/>
              <a:gdLst/>
              <a:ahLst/>
              <a:cxnLst/>
              <a:rect l="l" t="t" r="r" b="b"/>
              <a:pathLst>
                <a:path w="944311" h="231959">
                  <a:moveTo>
                    <a:pt x="110123" y="0"/>
                  </a:moveTo>
                  <a:lnTo>
                    <a:pt x="834188" y="0"/>
                  </a:lnTo>
                  <a:cubicBezTo>
                    <a:pt x="863395" y="0"/>
                    <a:pt x="891405" y="11602"/>
                    <a:pt x="912057" y="32254"/>
                  </a:cubicBezTo>
                  <a:cubicBezTo>
                    <a:pt x="932709" y="52906"/>
                    <a:pt x="944311" y="80916"/>
                    <a:pt x="944311" y="110123"/>
                  </a:cubicBezTo>
                  <a:lnTo>
                    <a:pt x="944311" y="121837"/>
                  </a:lnTo>
                  <a:cubicBezTo>
                    <a:pt x="944311" y="151043"/>
                    <a:pt x="932709" y="179053"/>
                    <a:pt x="912057" y="199705"/>
                  </a:cubicBezTo>
                  <a:cubicBezTo>
                    <a:pt x="891405" y="220357"/>
                    <a:pt x="863395" y="231959"/>
                    <a:pt x="834188" y="231959"/>
                  </a:cubicBezTo>
                  <a:lnTo>
                    <a:pt x="110123" y="231959"/>
                  </a:lnTo>
                  <a:cubicBezTo>
                    <a:pt x="80916" y="231959"/>
                    <a:pt x="52906" y="220357"/>
                    <a:pt x="32254" y="199705"/>
                  </a:cubicBezTo>
                  <a:cubicBezTo>
                    <a:pt x="11602" y="179053"/>
                    <a:pt x="0" y="151043"/>
                    <a:pt x="0" y="121837"/>
                  </a:cubicBezTo>
                  <a:lnTo>
                    <a:pt x="0" y="110123"/>
                  </a:lnTo>
                  <a:cubicBezTo>
                    <a:pt x="0" y="80916"/>
                    <a:pt x="11602" y="52906"/>
                    <a:pt x="32254" y="32254"/>
                  </a:cubicBezTo>
                  <a:cubicBezTo>
                    <a:pt x="52906" y="11602"/>
                    <a:pt x="80916" y="0"/>
                    <a:pt x="110123" y="0"/>
                  </a:cubicBezTo>
                  <a:close/>
                </a:path>
              </a:pathLst>
            </a:custGeom>
            <a:solidFill>
              <a:srgbClr val="C7D0D8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91247" y="-255017"/>
              <a:ext cx="812800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9"/>
                </a:lnSpc>
              </a:pPr>
              <a:r>
                <a:rPr lang="en-US" sz="2999" dirty="0">
                  <a:solidFill>
                    <a:srgbClr val="000000"/>
                  </a:solidFill>
                  <a:latin typeface="Roboto Mono Bold"/>
                </a:rPr>
                <a:t>AUTÓMATAS</a:t>
              </a:r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13619214" y="6241562"/>
            <a:ext cx="0" cy="76150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ES" dirty="0"/>
          </a:p>
        </p:txBody>
      </p:sp>
      <p:sp>
        <p:nvSpPr>
          <p:cNvPr id="21" name="AutoShape 21"/>
          <p:cNvSpPr/>
          <p:nvPr/>
        </p:nvSpPr>
        <p:spPr>
          <a:xfrm flipV="1">
            <a:off x="13619214" y="4599340"/>
            <a:ext cx="0" cy="76150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ES"/>
          </a:p>
        </p:txBody>
      </p:sp>
      <p:sp>
        <p:nvSpPr>
          <p:cNvPr id="22" name="AutoShape 22"/>
          <p:cNvSpPr/>
          <p:nvPr/>
        </p:nvSpPr>
        <p:spPr>
          <a:xfrm flipV="1">
            <a:off x="13619214" y="2956619"/>
            <a:ext cx="0" cy="7615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ES" dirty="0"/>
          </a:p>
        </p:txBody>
      </p:sp>
      <p:sp>
        <p:nvSpPr>
          <p:cNvPr id="23" name="TextBox 23"/>
          <p:cNvSpPr txBox="1"/>
          <p:nvPr/>
        </p:nvSpPr>
        <p:spPr>
          <a:xfrm rot="-5400000">
            <a:off x="-201515" y="929640"/>
            <a:ext cx="1674434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2023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0" y="265720"/>
            <a:ext cx="4185117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Modelado de la actividad de conducción mediante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2563759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3572" y="0"/>
            <a:ext cx="9269984" cy="10287000"/>
            <a:chOff x="0" y="0"/>
            <a:chExt cx="3381715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81715" cy="3752726"/>
            </a:xfrm>
            <a:custGeom>
              <a:avLst/>
              <a:gdLst/>
              <a:ahLst/>
              <a:cxnLst/>
              <a:rect l="l" t="t" r="r" b="b"/>
              <a:pathLst>
                <a:path w="3381715" h="3752726">
                  <a:moveTo>
                    <a:pt x="0" y="0"/>
                  </a:moveTo>
                  <a:lnTo>
                    <a:pt x="3381715" y="0"/>
                  </a:lnTo>
                  <a:lnTo>
                    <a:pt x="3381715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" name="Freeform 4"/>
          <p:cNvSpPr/>
          <p:nvPr/>
        </p:nvSpPr>
        <p:spPr>
          <a:xfrm>
            <a:off x="9264590" y="2084340"/>
            <a:ext cx="673058" cy="673058"/>
          </a:xfrm>
          <a:custGeom>
            <a:avLst/>
            <a:gdLst/>
            <a:ahLst/>
            <a:cxnLst/>
            <a:rect l="l" t="t" r="r" b="b"/>
            <a:pathLst>
              <a:path w="673058" h="673058">
                <a:moveTo>
                  <a:pt x="0" y="0"/>
                </a:moveTo>
                <a:lnTo>
                  <a:pt x="673057" y="0"/>
                </a:lnTo>
                <a:lnTo>
                  <a:pt x="673057" y="673057"/>
                </a:lnTo>
                <a:lnTo>
                  <a:pt x="0" y="6730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Freeform 5"/>
          <p:cNvSpPr/>
          <p:nvPr/>
        </p:nvSpPr>
        <p:spPr>
          <a:xfrm>
            <a:off x="9238337" y="3223158"/>
            <a:ext cx="731870" cy="731870"/>
          </a:xfrm>
          <a:custGeom>
            <a:avLst/>
            <a:gdLst/>
            <a:ahLst/>
            <a:cxnLst/>
            <a:rect l="l" t="t" r="r" b="b"/>
            <a:pathLst>
              <a:path w="731870" h="731870">
                <a:moveTo>
                  <a:pt x="0" y="0"/>
                </a:moveTo>
                <a:lnTo>
                  <a:pt x="731871" y="0"/>
                </a:lnTo>
                <a:lnTo>
                  <a:pt x="731871" y="731870"/>
                </a:lnTo>
                <a:lnTo>
                  <a:pt x="0" y="731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ES"/>
          </a:p>
        </p:txBody>
      </p:sp>
      <p:sp>
        <p:nvSpPr>
          <p:cNvPr id="6" name="Freeform 6"/>
          <p:cNvSpPr/>
          <p:nvPr/>
        </p:nvSpPr>
        <p:spPr>
          <a:xfrm>
            <a:off x="9264590" y="4420789"/>
            <a:ext cx="673058" cy="673058"/>
          </a:xfrm>
          <a:custGeom>
            <a:avLst/>
            <a:gdLst/>
            <a:ahLst/>
            <a:cxnLst/>
            <a:rect l="l" t="t" r="r" b="b"/>
            <a:pathLst>
              <a:path w="673058" h="673058">
                <a:moveTo>
                  <a:pt x="0" y="0"/>
                </a:moveTo>
                <a:lnTo>
                  <a:pt x="673057" y="0"/>
                </a:lnTo>
                <a:lnTo>
                  <a:pt x="673057" y="673058"/>
                </a:lnTo>
                <a:lnTo>
                  <a:pt x="0" y="6730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ES"/>
          </a:p>
        </p:txBody>
      </p:sp>
      <p:sp>
        <p:nvSpPr>
          <p:cNvPr id="7" name="Freeform 7"/>
          <p:cNvSpPr/>
          <p:nvPr/>
        </p:nvSpPr>
        <p:spPr>
          <a:xfrm>
            <a:off x="182807" y="2595316"/>
            <a:ext cx="8893605" cy="6524214"/>
          </a:xfrm>
          <a:custGeom>
            <a:avLst/>
            <a:gdLst/>
            <a:ahLst/>
            <a:cxnLst/>
            <a:rect l="l" t="t" r="r" b="b"/>
            <a:pathLst>
              <a:path w="8893605" h="6524214">
                <a:moveTo>
                  <a:pt x="0" y="0"/>
                </a:moveTo>
                <a:lnTo>
                  <a:pt x="8893605" y="0"/>
                </a:lnTo>
                <a:lnTo>
                  <a:pt x="8893605" y="6524214"/>
                </a:lnTo>
                <a:lnTo>
                  <a:pt x="0" y="65242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176" t="-1528" r="-946" b="-4245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8" name="Freeform 8"/>
          <p:cNvSpPr/>
          <p:nvPr/>
        </p:nvSpPr>
        <p:spPr>
          <a:xfrm>
            <a:off x="9264590" y="5560572"/>
            <a:ext cx="715011" cy="715011"/>
          </a:xfrm>
          <a:custGeom>
            <a:avLst/>
            <a:gdLst/>
            <a:ahLst/>
            <a:cxnLst/>
            <a:rect l="l" t="t" r="r" b="b"/>
            <a:pathLst>
              <a:path w="715011" h="715011">
                <a:moveTo>
                  <a:pt x="0" y="0"/>
                </a:moveTo>
                <a:lnTo>
                  <a:pt x="715010" y="0"/>
                </a:lnTo>
                <a:lnTo>
                  <a:pt x="715010" y="715011"/>
                </a:lnTo>
                <a:lnTo>
                  <a:pt x="0" y="71501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ES"/>
          </a:p>
        </p:txBody>
      </p:sp>
      <p:sp>
        <p:nvSpPr>
          <p:cNvPr id="9" name="Freeform 9"/>
          <p:cNvSpPr/>
          <p:nvPr/>
        </p:nvSpPr>
        <p:spPr>
          <a:xfrm>
            <a:off x="9248736" y="6742308"/>
            <a:ext cx="704765" cy="704765"/>
          </a:xfrm>
          <a:custGeom>
            <a:avLst/>
            <a:gdLst/>
            <a:ahLst/>
            <a:cxnLst/>
            <a:rect l="l" t="t" r="r" b="b"/>
            <a:pathLst>
              <a:path w="704765" h="704765">
                <a:moveTo>
                  <a:pt x="0" y="0"/>
                </a:moveTo>
                <a:lnTo>
                  <a:pt x="704765" y="0"/>
                </a:lnTo>
                <a:lnTo>
                  <a:pt x="704765" y="704765"/>
                </a:lnTo>
                <a:lnTo>
                  <a:pt x="0" y="70476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ES"/>
          </a:p>
        </p:txBody>
      </p:sp>
      <p:sp>
        <p:nvSpPr>
          <p:cNvPr id="10" name="Freeform 10"/>
          <p:cNvSpPr/>
          <p:nvPr/>
        </p:nvSpPr>
        <p:spPr>
          <a:xfrm>
            <a:off x="9264590" y="7913798"/>
            <a:ext cx="739008" cy="739008"/>
          </a:xfrm>
          <a:custGeom>
            <a:avLst/>
            <a:gdLst/>
            <a:ahLst/>
            <a:cxnLst/>
            <a:rect l="l" t="t" r="r" b="b"/>
            <a:pathLst>
              <a:path w="739008" h="739008">
                <a:moveTo>
                  <a:pt x="0" y="0"/>
                </a:moveTo>
                <a:lnTo>
                  <a:pt x="739007" y="0"/>
                </a:lnTo>
                <a:lnTo>
                  <a:pt x="739007" y="739007"/>
                </a:lnTo>
                <a:lnTo>
                  <a:pt x="0" y="73900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>
          <a:xfrm>
            <a:off x="9271161" y="9119530"/>
            <a:ext cx="732436" cy="739761"/>
          </a:xfrm>
          <a:custGeom>
            <a:avLst/>
            <a:gdLst/>
            <a:ahLst/>
            <a:cxnLst/>
            <a:rect l="l" t="t" r="r" b="b"/>
            <a:pathLst>
              <a:path w="732436" h="739761">
                <a:moveTo>
                  <a:pt x="0" y="0"/>
                </a:moveTo>
                <a:lnTo>
                  <a:pt x="732436" y="0"/>
                </a:lnTo>
                <a:lnTo>
                  <a:pt x="732436" y="739761"/>
                </a:lnTo>
                <a:lnTo>
                  <a:pt x="0" y="73976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ES"/>
          </a:p>
        </p:txBody>
      </p:sp>
      <p:sp>
        <p:nvSpPr>
          <p:cNvPr id="12" name="TextBox 12"/>
          <p:cNvSpPr txBox="1"/>
          <p:nvPr/>
        </p:nvSpPr>
        <p:spPr>
          <a:xfrm>
            <a:off x="11220581" y="527320"/>
            <a:ext cx="7067419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6000">
                <a:solidFill>
                  <a:srgbClr val="737373"/>
                </a:solidFill>
                <a:latin typeface="The Seasons"/>
              </a:rPr>
              <a:t>RESULTADOS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85775" y="1981253"/>
            <a:ext cx="5882683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0"/>
              </a:lnSpc>
            </a:pPr>
            <a:r>
              <a:rPr lang="en-US" sz="3000">
                <a:solidFill>
                  <a:srgbClr val="737373"/>
                </a:solidFill>
                <a:latin typeface="The Seasons"/>
              </a:rPr>
              <a:t>CLASIFICACIÓN EN TAREAS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9201150"/>
            <a:ext cx="2781050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737373"/>
                </a:solidFill>
                <a:latin typeface="The Seasons"/>
              </a:rPr>
              <a:t>Matriz de confusión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578665" y="293958"/>
            <a:ext cx="66546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9999">
                <a:solidFill>
                  <a:srgbClr val="737373"/>
                </a:solidFill>
                <a:latin typeface="The Seasons"/>
              </a:rPr>
              <a:t>6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914422" y="1279795"/>
            <a:ext cx="1837333" cy="804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737373"/>
                </a:solidFill>
                <a:latin typeface="The Seasons"/>
              </a:rPr>
              <a:t>FASE II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098847" y="2017665"/>
            <a:ext cx="8317792" cy="9581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737373"/>
                </a:solidFill>
                <a:latin typeface="Roboto Mono Light"/>
              </a:rPr>
              <a:t>Continuar recto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737373"/>
              </a:solidFill>
              <a:latin typeface="Roboto Mono Light"/>
            </a:endParaRP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737373"/>
                </a:solidFill>
                <a:latin typeface="Roboto Mono Light"/>
              </a:rPr>
              <a:t>Acelerar en recta 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737373"/>
              </a:solidFill>
              <a:latin typeface="Roboto Mono Light"/>
            </a:endParaRP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737373"/>
                </a:solidFill>
                <a:latin typeface="Roboto Mono Light"/>
              </a:rPr>
              <a:t>Reducir en recta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737373"/>
              </a:solidFill>
              <a:latin typeface="Roboto Mono Light"/>
            </a:endParaRP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737373"/>
                </a:solidFill>
                <a:latin typeface="Roboto Mono Light"/>
              </a:rPr>
              <a:t>Acelerar en giro a la izquierda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737373"/>
              </a:solidFill>
              <a:latin typeface="Roboto Mono Light"/>
            </a:endParaRP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737373"/>
                </a:solidFill>
                <a:latin typeface="Roboto Mono Light"/>
              </a:rPr>
              <a:t>Reducir en giro a la izquierda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737373"/>
              </a:solidFill>
              <a:latin typeface="Roboto Mono Light"/>
            </a:endParaRP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737373"/>
                </a:solidFill>
                <a:latin typeface="Roboto Mono Light"/>
              </a:rPr>
              <a:t>Acelerar en giro a la derecha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737373"/>
              </a:solidFill>
              <a:latin typeface="Roboto Mono Light"/>
            </a:endParaRP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737373"/>
                </a:solidFill>
                <a:latin typeface="Roboto Mono Light"/>
              </a:rPr>
              <a:t>Reducir en giro a la derecha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737373"/>
              </a:solidFill>
              <a:latin typeface="Roboto Mono Light"/>
            </a:endParaRPr>
          </a:p>
          <a:p>
            <a:pPr>
              <a:lnSpc>
                <a:spcPts val="4759"/>
              </a:lnSpc>
            </a:pPr>
            <a:endParaRPr lang="en-US" sz="3399">
              <a:solidFill>
                <a:srgbClr val="737373"/>
              </a:solidFill>
              <a:latin typeface="Roboto Mono Light"/>
            </a:endParaRPr>
          </a:p>
          <a:p>
            <a:pPr>
              <a:lnSpc>
                <a:spcPts val="4759"/>
              </a:lnSpc>
            </a:pPr>
            <a:endParaRPr lang="en-US" sz="3399">
              <a:solidFill>
                <a:srgbClr val="737373"/>
              </a:solidFill>
              <a:latin typeface="Roboto Mono Light"/>
            </a:endParaRPr>
          </a:p>
        </p:txBody>
      </p:sp>
      <p:sp>
        <p:nvSpPr>
          <p:cNvPr id="18" name="TextBox 18"/>
          <p:cNvSpPr txBox="1"/>
          <p:nvPr/>
        </p:nvSpPr>
        <p:spPr>
          <a:xfrm rot="-5400000">
            <a:off x="-201515" y="929640"/>
            <a:ext cx="1674434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2023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265720"/>
            <a:ext cx="4185117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Modelado de la actividad de conducción mediante inteligencia artificial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23923"/>
            <a:ext cx="9337572" cy="10287000"/>
            <a:chOff x="0" y="0"/>
            <a:chExt cx="3406372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06372" cy="3752726"/>
            </a:xfrm>
            <a:custGeom>
              <a:avLst/>
              <a:gdLst/>
              <a:ahLst/>
              <a:cxnLst/>
              <a:rect l="l" t="t" r="r" b="b"/>
              <a:pathLst>
                <a:path w="3406372" h="3752726">
                  <a:moveTo>
                    <a:pt x="0" y="0"/>
                  </a:moveTo>
                  <a:lnTo>
                    <a:pt x="3406372" y="0"/>
                  </a:lnTo>
                  <a:lnTo>
                    <a:pt x="3406372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s-ES" dirty="0"/>
            </a:p>
          </p:txBody>
        </p:sp>
      </p:grpSp>
      <p:sp>
        <p:nvSpPr>
          <p:cNvPr id="4" name="Freeform 4"/>
          <p:cNvSpPr/>
          <p:nvPr/>
        </p:nvSpPr>
        <p:spPr>
          <a:xfrm>
            <a:off x="-73629" y="2075897"/>
            <a:ext cx="9217629" cy="5807888"/>
          </a:xfrm>
          <a:custGeom>
            <a:avLst/>
            <a:gdLst/>
            <a:ahLst/>
            <a:cxnLst/>
            <a:rect l="l" t="t" r="r" b="b"/>
            <a:pathLst>
              <a:path w="9217629" h="5807888">
                <a:moveTo>
                  <a:pt x="0" y="0"/>
                </a:moveTo>
                <a:lnTo>
                  <a:pt x="9217629" y="0"/>
                </a:lnTo>
                <a:lnTo>
                  <a:pt x="9217629" y="5807889"/>
                </a:lnTo>
                <a:lnTo>
                  <a:pt x="0" y="58078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83" r="-2365"/>
            </a:stretch>
          </a:blipFill>
        </p:spPr>
        <p:txBody>
          <a:bodyPr/>
          <a:lstStyle/>
          <a:p>
            <a:endParaRPr lang="es-ES" dirty="0"/>
          </a:p>
        </p:txBody>
      </p:sp>
      <p:grpSp>
        <p:nvGrpSpPr>
          <p:cNvPr id="5" name="Group 5"/>
          <p:cNvGrpSpPr/>
          <p:nvPr/>
        </p:nvGrpSpPr>
        <p:grpSpPr>
          <a:xfrm>
            <a:off x="11826498" y="6639049"/>
            <a:ext cx="3585431" cy="1515111"/>
            <a:chOff x="0" y="-95872"/>
            <a:chExt cx="944311" cy="399041"/>
          </a:xfrm>
        </p:grpSpPr>
        <p:sp>
          <p:nvSpPr>
            <p:cNvPr id="6" name="Freeform 6"/>
            <p:cNvSpPr/>
            <p:nvPr/>
          </p:nvSpPr>
          <p:spPr>
            <a:xfrm>
              <a:off x="0" y="-9380"/>
              <a:ext cx="944311" cy="231959"/>
            </a:xfrm>
            <a:custGeom>
              <a:avLst/>
              <a:gdLst/>
              <a:ahLst/>
              <a:cxnLst/>
              <a:rect l="l" t="t" r="r" b="b"/>
              <a:pathLst>
                <a:path w="944311" h="231959">
                  <a:moveTo>
                    <a:pt x="110123" y="0"/>
                  </a:moveTo>
                  <a:lnTo>
                    <a:pt x="834188" y="0"/>
                  </a:lnTo>
                  <a:cubicBezTo>
                    <a:pt x="863395" y="0"/>
                    <a:pt x="891405" y="11602"/>
                    <a:pt x="912057" y="32254"/>
                  </a:cubicBezTo>
                  <a:cubicBezTo>
                    <a:pt x="932709" y="52906"/>
                    <a:pt x="944311" y="80916"/>
                    <a:pt x="944311" y="110123"/>
                  </a:cubicBezTo>
                  <a:lnTo>
                    <a:pt x="944311" y="121837"/>
                  </a:lnTo>
                  <a:cubicBezTo>
                    <a:pt x="944311" y="151043"/>
                    <a:pt x="932709" y="179053"/>
                    <a:pt x="912057" y="199705"/>
                  </a:cubicBezTo>
                  <a:cubicBezTo>
                    <a:pt x="891405" y="220357"/>
                    <a:pt x="863395" y="231959"/>
                    <a:pt x="834188" y="231959"/>
                  </a:cubicBezTo>
                  <a:lnTo>
                    <a:pt x="110123" y="231959"/>
                  </a:lnTo>
                  <a:cubicBezTo>
                    <a:pt x="80916" y="231959"/>
                    <a:pt x="52906" y="220357"/>
                    <a:pt x="32254" y="199705"/>
                  </a:cubicBezTo>
                  <a:cubicBezTo>
                    <a:pt x="11602" y="179053"/>
                    <a:pt x="0" y="151043"/>
                    <a:pt x="0" y="121837"/>
                  </a:cubicBezTo>
                  <a:lnTo>
                    <a:pt x="0" y="110123"/>
                  </a:lnTo>
                  <a:cubicBezTo>
                    <a:pt x="0" y="80916"/>
                    <a:pt x="11602" y="52906"/>
                    <a:pt x="32254" y="32254"/>
                  </a:cubicBezTo>
                  <a:cubicBezTo>
                    <a:pt x="52906" y="11602"/>
                    <a:pt x="80916" y="0"/>
                    <a:pt x="110123" y="0"/>
                  </a:cubicBezTo>
                  <a:close/>
                </a:path>
              </a:pathLst>
            </a:custGeom>
            <a:solidFill>
              <a:srgbClr val="C7D0D8"/>
            </a:solidFill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23332" y="-95872"/>
              <a:ext cx="497647" cy="399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9"/>
                </a:lnSpc>
              </a:pPr>
              <a:r>
                <a:rPr lang="en-US" sz="2999" dirty="0">
                  <a:solidFill>
                    <a:srgbClr val="000000"/>
                  </a:solidFill>
                  <a:latin typeface="Roboto Mono Bold"/>
                </a:rPr>
                <a:t>DATOS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838740" y="814116"/>
            <a:ext cx="7067419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6000">
                <a:solidFill>
                  <a:srgbClr val="FFFFFF"/>
                </a:solidFill>
                <a:latin typeface="The Seasons"/>
              </a:rPr>
              <a:t>PROCESOS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27393" y="8091967"/>
            <a:ext cx="3647821" cy="321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8"/>
              </a:lnSpc>
            </a:pPr>
            <a:r>
              <a:rPr lang="en-US" sz="1798">
                <a:solidFill>
                  <a:srgbClr val="737373"/>
                </a:solidFill>
                <a:latin typeface="The Seasons"/>
              </a:rPr>
              <a:t>Modelo jerárquico de actividades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1826498" y="4348562"/>
            <a:ext cx="3585431" cy="2905279"/>
            <a:chOff x="0" y="-266608"/>
            <a:chExt cx="944311" cy="7651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44311" cy="231959"/>
            </a:xfrm>
            <a:custGeom>
              <a:avLst/>
              <a:gdLst/>
              <a:ahLst/>
              <a:cxnLst/>
              <a:rect l="l" t="t" r="r" b="b"/>
              <a:pathLst>
                <a:path w="944311" h="231959">
                  <a:moveTo>
                    <a:pt x="110123" y="0"/>
                  </a:moveTo>
                  <a:lnTo>
                    <a:pt x="834188" y="0"/>
                  </a:lnTo>
                  <a:cubicBezTo>
                    <a:pt x="863395" y="0"/>
                    <a:pt x="891405" y="11602"/>
                    <a:pt x="912057" y="32254"/>
                  </a:cubicBezTo>
                  <a:cubicBezTo>
                    <a:pt x="932709" y="52906"/>
                    <a:pt x="944311" y="80916"/>
                    <a:pt x="944311" y="110123"/>
                  </a:cubicBezTo>
                  <a:lnTo>
                    <a:pt x="944311" y="121837"/>
                  </a:lnTo>
                  <a:cubicBezTo>
                    <a:pt x="944311" y="151043"/>
                    <a:pt x="932709" y="179053"/>
                    <a:pt x="912057" y="199705"/>
                  </a:cubicBezTo>
                  <a:cubicBezTo>
                    <a:pt x="891405" y="220357"/>
                    <a:pt x="863395" y="231959"/>
                    <a:pt x="834188" y="231959"/>
                  </a:cubicBezTo>
                  <a:lnTo>
                    <a:pt x="110123" y="231959"/>
                  </a:lnTo>
                  <a:cubicBezTo>
                    <a:pt x="80916" y="231959"/>
                    <a:pt x="52906" y="220357"/>
                    <a:pt x="32254" y="199705"/>
                  </a:cubicBezTo>
                  <a:cubicBezTo>
                    <a:pt x="11602" y="179053"/>
                    <a:pt x="0" y="151043"/>
                    <a:pt x="0" y="121837"/>
                  </a:cubicBezTo>
                  <a:lnTo>
                    <a:pt x="0" y="110123"/>
                  </a:lnTo>
                  <a:cubicBezTo>
                    <a:pt x="0" y="80916"/>
                    <a:pt x="11602" y="52906"/>
                    <a:pt x="32254" y="32254"/>
                  </a:cubicBezTo>
                  <a:cubicBezTo>
                    <a:pt x="52906" y="11602"/>
                    <a:pt x="80916" y="0"/>
                    <a:pt x="110123" y="0"/>
                  </a:cubicBezTo>
                  <a:close/>
                </a:path>
              </a:pathLst>
            </a:custGeom>
            <a:solidFill>
              <a:srgbClr val="C7D0D8"/>
            </a:solidFill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8501" y="-266608"/>
              <a:ext cx="812800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9"/>
                </a:lnSpc>
              </a:pPr>
              <a:r>
                <a:rPr lang="en-US" sz="2999" dirty="0">
                  <a:solidFill>
                    <a:srgbClr val="000000"/>
                  </a:solidFill>
                  <a:latin typeface="Roboto Mono Bold"/>
                </a:rPr>
                <a:t>FASE I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826498" y="2741093"/>
            <a:ext cx="3585431" cy="2905279"/>
            <a:chOff x="0" y="-257455"/>
            <a:chExt cx="944311" cy="7651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44311" cy="231959"/>
            </a:xfrm>
            <a:custGeom>
              <a:avLst/>
              <a:gdLst/>
              <a:ahLst/>
              <a:cxnLst/>
              <a:rect l="l" t="t" r="r" b="b"/>
              <a:pathLst>
                <a:path w="944311" h="231959">
                  <a:moveTo>
                    <a:pt x="110123" y="0"/>
                  </a:moveTo>
                  <a:lnTo>
                    <a:pt x="834188" y="0"/>
                  </a:lnTo>
                  <a:cubicBezTo>
                    <a:pt x="863395" y="0"/>
                    <a:pt x="891405" y="11602"/>
                    <a:pt x="912057" y="32254"/>
                  </a:cubicBezTo>
                  <a:cubicBezTo>
                    <a:pt x="932709" y="52906"/>
                    <a:pt x="944311" y="80916"/>
                    <a:pt x="944311" y="110123"/>
                  </a:cubicBezTo>
                  <a:lnTo>
                    <a:pt x="944311" y="121837"/>
                  </a:lnTo>
                  <a:cubicBezTo>
                    <a:pt x="944311" y="151043"/>
                    <a:pt x="932709" y="179053"/>
                    <a:pt x="912057" y="199705"/>
                  </a:cubicBezTo>
                  <a:cubicBezTo>
                    <a:pt x="891405" y="220357"/>
                    <a:pt x="863395" y="231959"/>
                    <a:pt x="834188" y="231959"/>
                  </a:cubicBezTo>
                  <a:lnTo>
                    <a:pt x="110123" y="231959"/>
                  </a:lnTo>
                  <a:cubicBezTo>
                    <a:pt x="80916" y="231959"/>
                    <a:pt x="52906" y="220357"/>
                    <a:pt x="32254" y="199705"/>
                  </a:cubicBezTo>
                  <a:cubicBezTo>
                    <a:pt x="11602" y="179053"/>
                    <a:pt x="0" y="151043"/>
                    <a:pt x="0" y="121837"/>
                  </a:cubicBezTo>
                  <a:lnTo>
                    <a:pt x="0" y="110123"/>
                  </a:lnTo>
                  <a:cubicBezTo>
                    <a:pt x="0" y="80916"/>
                    <a:pt x="11602" y="52906"/>
                    <a:pt x="32254" y="32254"/>
                  </a:cubicBezTo>
                  <a:cubicBezTo>
                    <a:pt x="52906" y="11602"/>
                    <a:pt x="80916" y="0"/>
                    <a:pt x="110123" y="0"/>
                  </a:cubicBezTo>
                  <a:close/>
                </a:path>
              </a:pathLst>
            </a:custGeom>
            <a:solidFill>
              <a:srgbClr val="C7D0D8"/>
            </a:solidFill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65755" y="-257455"/>
              <a:ext cx="812800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9"/>
                </a:lnSpc>
              </a:pPr>
              <a:r>
                <a:rPr lang="en-US" sz="2999" dirty="0">
                  <a:solidFill>
                    <a:srgbClr val="000000"/>
                  </a:solidFill>
                  <a:latin typeface="Roboto Mono Bold"/>
                </a:rPr>
                <a:t>FASE II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826498" y="1107628"/>
            <a:ext cx="3585431" cy="2905279"/>
            <a:chOff x="0" y="-255017"/>
            <a:chExt cx="944311" cy="7651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44311" cy="231959"/>
            </a:xfrm>
            <a:custGeom>
              <a:avLst/>
              <a:gdLst/>
              <a:ahLst/>
              <a:cxnLst/>
              <a:rect l="l" t="t" r="r" b="b"/>
              <a:pathLst>
                <a:path w="944311" h="231959">
                  <a:moveTo>
                    <a:pt x="110123" y="0"/>
                  </a:moveTo>
                  <a:lnTo>
                    <a:pt x="834188" y="0"/>
                  </a:lnTo>
                  <a:cubicBezTo>
                    <a:pt x="863395" y="0"/>
                    <a:pt x="891405" y="11602"/>
                    <a:pt x="912057" y="32254"/>
                  </a:cubicBezTo>
                  <a:cubicBezTo>
                    <a:pt x="932709" y="52906"/>
                    <a:pt x="944311" y="80916"/>
                    <a:pt x="944311" y="110123"/>
                  </a:cubicBezTo>
                  <a:lnTo>
                    <a:pt x="944311" y="121837"/>
                  </a:lnTo>
                  <a:cubicBezTo>
                    <a:pt x="944311" y="151043"/>
                    <a:pt x="932709" y="179053"/>
                    <a:pt x="912057" y="199705"/>
                  </a:cubicBezTo>
                  <a:cubicBezTo>
                    <a:pt x="891405" y="220357"/>
                    <a:pt x="863395" y="231959"/>
                    <a:pt x="834188" y="231959"/>
                  </a:cubicBezTo>
                  <a:lnTo>
                    <a:pt x="110123" y="231959"/>
                  </a:lnTo>
                  <a:cubicBezTo>
                    <a:pt x="80916" y="231959"/>
                    <a:pt x="52906" y="220357"/>
                    <a:pt x="32254" y="199705"/>
                  </a:cubicBezTo>
                  <a:cubicBezTo>
                    <a:pt x="11602" y="179053"/>
                    <a:pt x="0" y="151043"/>
                    <a:pt x="0" y="121837"/>
                  </a:cubicBezTo>
                  <a:lnTo>
                    <a:pt x="0" y="110123"/>
                  </a:lnTo>
                  <a:cubicBezTo>
                    <a:pt x="0" y="80916"/>
                    <a:pt x="11602" y="52906"/>
                    <a:pt x="32254" y="32254"/>
                  </a:cubicBezTo>
                  <a:cubicBezTo>
                    <a:pt x="52906" y="11602"/>
                    <a:pt x="80916" y="0"/>
                    <a:pt x="110123" y="0"/>
                  </a:cubicBezTo>
                  <a:close/>
                </a:path>
              </a:pathLst>
            </a:custGeom>
            <a:solidFill>
              <a:srgbClr val="FDEADA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91247" y="-255017"/>
              <a:ext cx="812800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9"/>
                </a:lnSpc>
              </a:pPr>
              <a:r>
                <a:rPr lang="en-US" sz="2999" dirty="0">
                  <a:solidFill>
                    <a:srgbClr val="000000"/>
                  </a:solidFill>
                  <a:latin typeface="Roboto Mono Bold"/>
                </a:rPr>
                <a:t>AUTÓMATAS</a:t>
              </a:r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13619214" y="6241562"/>
            <a:ext cx="0" cy="76150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ES" dirty="0"/>
          </a:p>
        </p:txBody>
      </p:sp>
      <p:sp>
        <p:nvSpPr>
          <p:cNvPr id="21" name="AutoShape 21"/>
          <p:cNvSpPr/>
          <p:nvPr/>
        </p:nvSpPr>
        <p:spPr>
          <a:xfrm flipV="1">
            <a:off x="13619214" y="4599340"/>
            <a:ext cx="0" cy="76150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ES"/>
          </a:p>
        </p:txBody>
      </p:sp>
      <p:sp>
        <p:nvSpPr>
          <p:cNvPr id="22" name="AutoShape 22"/>
          <p:cNvSpPr/>
          <p:nvPr/>
        </p:nvSpPr>
        <p:spPr>
          <a:xfrm flipV="1">
            <a:off x="13619214" y="2956619"/>
            <a:ext cx="0" cy="7615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ES" dirty="0"/>
          </a:p>
        </p:txBody>
      </p:sp>
      <p:sp>
        <p:nvSpPr>
          <p:cNvPr id="23" name="TextBox 23"/>
          <p:cNvSpPr txBox="1"/>
          <p:nvPr/>
        </p:nvSpPr>
        <p:spPr>
          <a:xfrm rot="-5400000">
            <a:off x="-201515" y="929640"/>
            <a:ext cx="1674434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2023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0" y="265720"/>
            <a:ext cx="4185117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Modelado de la actividad de conducción mediante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3652764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50790" y="5143500"/>
            <a:ext cx="2576034" cy="257603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D0D8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9"/>
                </a:lnSpc>
              </a:pPr>
              <a:r>
                <a:rPr lang="en-US" sz="1999">
                  <a:solidFill>
                    <a:srgbClr val="000000"/>
                  </a:solidFill>
                  <a:latin typeface="Roboto Mono Light"/>
                </a:rPr>
                <a:t>Q0: ESTADO INICIAL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064958" y="2567466"/>
            <a:ext cx="2576034" cy="257603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D0D8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9"/>
                </a:lnSpc>
              </a:pPr>
              <a:r>
                <a:rPr lang="en-US" sz="1999">
                  <a:solidFill>
                    <a:srgbClr val="000000"/>
                  </a:solidFill>
                  <a:latin typeface="Roboto Mono Light"/>
                </a:rPr>
                <a:t>Q1: NUEVO ESTADO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138520" y="5143500"/>
            <a:ext cx="2576034" cy="257603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D0D8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9"/>
                </a:lnSpc>
              </a:pPr>
              <a:r>
                <a:rPr lang="en-US" sz="1999">
                  <a:solidFill>
                    <a:srgbClr val="000000"/>
                  </a:solidFill>
                  <a:latin typeface="Roboto Mono Light"/>
                </a:rPr>
                <a:t>Q2: ESTADO FINAL</a:t>
              </a:r>
            </a:p>
          </p:txBody>
        </p:sp>
      </p:grpSp>
      <p:sp>
        <p:nvSpPr>
          <p:cNvPr id="11" name="AutoShape 11"/>
          <p:cNvSpPr/>
          <p:nvPr/>
        </p:nvSpPr>
        <p:spPr>
          <a:xfrm flipV="1">
            <a:off x="4926824" y="3855483"/>
            <a:ext cx="3138134" cy="257603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ES"/>
          </a:p>
        </p:txBody>
      </p:sp>
      <p:sp>
        <p:nvSpPr>
          <p:cNvPr id="12" name="AutoShape 12"/>
          <p:cNvSpPr/>
          <p:nvPr/>
        </p:nvSpPr>
        <p:spPr>
          <a:xfrm>
            <a:off x="10640992" y="3855483"/>
            <a:ext cx="3497528" cy="257603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ES"/>
          </a:p>
        </p:txBody>
      </p:sp>
      <p:sp>
        <p:nvSpPr>
          <p:cNvPr id="13" name="Freeform 13"/>
          <p:cNvSpPr/>
          <p:nvPr/>
        </p:nvSpPr>
        <p:spPr>
          <a:xfrm>
            <a:off x="0" y="7719534"/>
            <a:ext cx="18288000" cy="9098280"/>
          </a:xfrm>
          <a:custGeom>
            <a:avLst/>
            <a:gdLst/>
            <a:ahLst/>
            <a:cxnLst/>
            <a:rect l="l" t="t" r="r" b="b"/>
            <a:pathLst>
              <a:path w="18288000" h="9098280">
                <a:moveTo>
                  <a:pt x="0" y="0"/>
                </a:moveTo>
                <a:lnTo>
                  <a:pt x="18288000" y="0"/>
                </a:lnTo>
                <a:lnTo>
                  <a:pt x="18288000" y="9098280"/>
                </a:lnTo>
                <a:lnTo>
                  <a:pt x="0" y="9098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grpSp>
        <p:nvGrpSpPr>
          <p:cNvPr id="14" name="Group 14"/>
          <p:cNvGrpSpPr/>
          <p:nvPr/>
        </p:nvGrpSpPr>
        <p:grpSpPr>
          <a:xfrm>
            <a:off x="1199901" y="5867781"/>
            <a:ext cx="1158149" cy="115814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C7D0D8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212725"/>
              <a:ext cx="711200" cy="396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7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5315820" y="985715"/>
            <a:ext cx="9751323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6000">
                <a:solidFill>
                  <a:srgbClr val="737373"/>
                </a:solidFill>
                <a:latin typeface="The Seasons"/>
              </a:rPr>
              <a:t>CREACIÓN DE AUTÓMATAS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407414" y="752353"/>
            <a:ext cx="51941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9999">
                <a:solidFill>
                  <a:srgbClr val="737373"/>
                </a:solidFill>
                <a:latin typeface="The Seasons"/>
              </a:rPr>
              <a:t>7</a:t>
            </a:r>
          </a:p>
        </p:txBody>
      </p:sp>
      <p:sp>
        <p:nvSpPr>
          <p:cNvPr id="19" name="TextBox 19"/>
          <p:cNvSpPr txBox="1"/>
          <p:nvPr/>
        </p:nvSpPr>
        <p:spPr>
          <a:xfrm rot="-5400000">
            <a:off x="-201515" y="929640"/>
            <a:ext cx="1674434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2023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265720"/>
            <a:ext cx="4185117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Modelado de la actividad de conducción mediante inteligencia artificial</a:t>
            </a:r>
          </a:p>
        </p:txBody>
      </p:sp>
      <p:sp>
        <p:nvSpPr>
          <p:cNvPr id="21" name="TextBox 21"/>
          <p:cNvSpPr txBox="1"/>
          <p:nvPr/>
        </p:nvSpPr>
        <p:spPr>
          <a:xfrm rot="-2413183">
            <a:off x="4254423" y="4598209"/>
            <a:ext cx="4452324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Roboto Mono Light"/>
              </a:rPr>
              <a:t>Transición entre estados</a:t>
            </a:r>
          </a:p>
          <a:p>
            <a:pPr algn="ctr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Roboto Mono Light"/>
            </a:endParaRP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Roboto Mono Light"/>
              </a:rPr>
              <a:t>(Q0, Q1)</a:t>
            </a:r>
          </a:p>
        </p:txBody>
      </p:sp>
      <p:sp>
        <p:nvSpPr>
          <p:cNvPr id="22" name="TextBox 22"/>
          <p:cNvSpPr txBox="1"/>
          <p:nvPr/>
        </p:nvSpPr>
        <p:spPr>
          <a:xfrm rot="2122123">
            <a:off x="10241342" y="4514866"/>
            <a:ext cx="4324145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Roboto Mono Light"/>
              </a:rPr>
              <a:t>Transición entre estados</a:t>
            </a:r>
          </a:p>
          <a:p>
            <a:pPr algn="ctr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Roboto Mono Light"/>
            </a:endParaRP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Roboto Mono Light"/>
              </a:rPr>
              <a:t>(Q1, Q2)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1331567" cy="10287000"/>
          </a:xfrm>
          <a:custGeom>
            <a:avLst/>
            <a:gdLst/>
            <a:ahLst/>
            <a:cxnLst/>
            <a:rect l="l" t="t" r="r" b="b"/>
            <a:pathLst>
              <a:path w="11331567" h="10287000">
                <a:moveTo>
                  <a:pt x="0" y="0"/>
                </a:moveTo>
                <a:lnTo>
                  <a:pt x="11331567" y="0"/>
                </a:lnTo>
                <a:lnTo>
                  <a:pt x="1133156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>
            <a:off x="0" y="2279115"/>
            <a:ext cx="9144000" cy="8429847"/>
          </a:xfrm>
          <a:custGeom>
            <a:avLst/>
            <a:gdLst/>
            <a:ahLst/>
            <a:cxnLst/>
            <a:rect l="l" t="t" r="r" b="b"/>
            <a:pathLst>
              <a:path w="9144000" h="8429847">
                <a:moveTo>
                  <a:pt x="0" y="0"/>
                </a:moveTo>
                <a:lnTo>
                  <a:pt x="9144000" y="0"/>
                </a:lnTo>
                <a:lnTo>
                  <a:pt x="9144000" y="8429848"/>
                </a:lnTo>
                <a:lnTo>
                  <a:pt x="0" y="84298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578" t="-5322" r="-14471" b="-1971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TextBox 4"/>
          <p:cNvSpPr txBox="1"/>
          <p:nvPr/>
        </p:nvSpPr>
        <p:spPr>
          <a:xfrm>
            <a:off x="5315820" y="985715"/>
            <a:ext cx="9751323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6000">
                <a:solidFill>
                  <a:srgbClr val="737373"/>
                </a:solidFill>
                <a:latin typeface="The Seasons"/>
              </a:rPr>
              <a:t>CREACIÓN DE AUTÓMATAS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90065" y="2307690"/>
            <a:ext cx="7261523" cy="434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3000">
                <a:solidFill>
                  <a:srgbClr val="737373"/>
                </a:solidFill>
                <a:latin typeface="The Seasons Bold"/>
              </a:rPr>
              <a:t>AUTÓMATA DE LA SECUENCIA DE DATOS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07414" y="752353"/>
            <a:ext cx="51941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9999">
                <a:solidFill>
                  <a:srgbClr val="737373"/>
                </a:solidFill>
                <a:latin typeface="The Seasons"/>
              </a:rPr>
              <a:t>7</a:t>
            </a:r>
          </a:p>
        </p:txBody>
      </p:sp>
      <p:sp>
        <p:nvSpPr>
          <p:cNvPr id="7" name="TextBox 7"/>
          <p:cNvSpPr txBox="1"/>
          <p:nvPr/>
        </p:nvSpPr>
        <p:spPr>
          <a:xfrm rot="-5400000">
            <a:off x="-201515" y="929640"/>
            <a:ext cx="1674434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2023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265720"/>
            <a:ext cx="4185117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Modelado de la actividad de conducción mediante inteligencia artificial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70208" y="2212440"/>
            <a:ext cx="8317792" cy="9581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737373"/>
                </a:solidFill>
                <a:latin typeface="Roboto Mono Light"/>
              </a:rPr>
              <a:t>Continuar recto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737373"/>
              </a:solidFill>
              <a:latin typeface="Roboto Mono Light"/>
            </a:endParaRP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737373"/>
                </a:solidFill>
                <a:latin typeface="Roboto Mono Light"/>
              </a:rPr>
              <a:t>Acelerar en recta 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737373"/>
              </a:solidFill>
              <a:latin typeface="Roboto Mono Light"/>
            </a:endParaRP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737373"/>
                </a:solidFill>
                <a:latin typeface="Roboto Mono Light"/>
              </a:rPr>
              <a:t>Reducir en recta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737373"/>
              </a:solidFill>
              <a:latin typeface="Roboto Mono Light"/>
            </a:endParaRP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737373"/>
                </a:solidFill>
                <a:latin typeface="Roboto Mono Light"/>
              </a:rPr>
              <a:t>Acelerar en giro a la izquierda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737373"/>
              </a:solidFill>
              <a:latin typeface="Roboto Mono Light"/>
            </a:endParaRP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737373"/>
                </a:solidFill>
                <a:latin typeface="Roboto Mono Light"/>
              </a:rPr>
              <a:t>Reducir en giro a la izquierda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737373"/>
              </a:solidFill>
              <a:latin typeface="Roboto Mono Light"/>
            </a:endParaRP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737373"/>
                </a:solidFill>
                <a:latin typeface="Roboto Mono Light"/>
              </a:rPr>
              <a:t>Acelerar en giro a la derecha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737373"/>
              </a:solidFill>
              <a:latin typeface="Roboto Mono Light"/>
            </a:endParaRP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737373"/>
                </a:solidFill>
                <a:latin typeface="Roboto Mono Light"/>
              </a:rPr>
              <a:t>Reducir en giro a la derecha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737373"/>
              </a:solidFill>
              <a:latin typeface="Roboto Mono Light"/>
            </a:endParaRPr>
          </a:p>
          <a:p>
            <a:pPr>
              <a:lnSpc>
                <a:spcPts val="4759"/>
              </a:lnSpc>
            </a:pPr>
            <a:endParaRPr lang="en-US" sz="3399">
              <a:solidFill>
                <a:srgbClr val="737373"/>
              </a:solidFill>
              <a:latin typeface="Roboto Mono Light"/>
            </a:endParaRPr>
          </a:p>
          <a:p>
            <a:pPr>
              <a:lnSpc>
                <a:spcPts val="4759"/>
              </a:lnSpc>
            </a:pPr>
            <a:endParaRPr lang="en-US" sz="3399">
              <a:solidFill>
                <a:srgbClr val="737373"/>
              </a:solidFill>
              <a:latin typeface="Roboto Mono Ligh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019167" y="2212440"/>
            <a:ext cx="979222" cy="8026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1"/>
              </a:lnSpc>
            </a:pPr>
            <a:r>
              <a:rPr lang="en-US" sz="3500">
                <a:solidFill>
                  <a:srgbClr val="737373"/>
                </a:solidFill>
                <a:latin typeface="League Spartan"/>
              </a:rPr>
              <a:t>Q1</a:t>
            </a:r>
          </a:p>
          <a:p>
            <a:pPr algn="ctr">
              <a:lnSpc>
                <a:spcPts val="4901"/>
              </a:lnSpc>
            </a:pPr>
            <a:endParaRPr lang="en-US" sz="3500">
              <a:solidFill>
                <a:srgbClr val="737373"/>
              </a:solidFill>
              <a:latin typeface="League Spartan"/>
            </a:endParaRPr>
          </a:p>
          <a:p>
            <a:pPr algn="ctr">
              <a:lnSpc>
                <a:spcPts val="4901"/>
              </a:lnSpc>
            </a:pPr>
            <a:r>
              <a:rPr lang="en-US" sz="3500">
                <a:solidFill>
                  <a:srgbClr val="737373"/>
                </a:solidFill>
                <a:latin typeface="League Spartan"/>
              </a:rPr>
              <a:t>Q2</a:t>
            </a:r>
          </a:p>
          <a:p>
            <a:pPr algn="ctr">
              <a:lnSpc>
                <a:spcPts val="4901"/>
              </a:lnSpc>
            </a:pPr>
            <a:endParaRPr lang="en-US" sz="3500">
              <a:solidFill>
                <a:srgbClr val="737373"/>
              </a:solidFill>
              <a:latin typeface="League Spartan"/>
            </a:endParaRPr>
          </a:p>
          <a:p>
            <a:pPr algn="ctr">
              <a:lnSpc>
                <a:spcPts val="4901"/>
              </a:lnSpc>
            </a:pPr>
            <a:r>
              <a:rPr lang="en-US" sz="3500">
                <a:solidFill>
                  <a:srgbClr val="737373"/>
                </a:solidFill>
                <a:latin typeface="League Spartan"/>
              </a:rPr>
              <a:t>Q3</a:t>
            </a:r>
          </a:p>
          <a:p>
            <a:pPr algn="ctr">
              <a:lnSpc>
                <a:spcPts val="4901"/>
              </a:lnSpc>
            </a:pPr>
            <a:endParaRPr lang="en-US" sz="3500">
              <a:solidFill>
                <a:srgbClr val="737373"/>
              </a:solidFill>
              <a:latin typeface="League Spartan"/>
            </a:endParaRPr>
          </a:p>
          <a:p>
            <a:pPr algn="ctr">
              <a:lnSpc>
                <a:spcPts val="4901"/>
              </a:lnSpc>
            </a:pPr>
            <a:r>
              <a:rPr lang="en-US" sz="3500">
                <a:solidFill>
                  <a:srgbClr val="737373"/>
                </a:solidFill>
                <a:latin typeface="League Spartan"/>
              </a:rPr>
              <a:t>Q4</a:t>
            </a:r>
          </a:p>
          <a:p>
            <a:pPr algn="ctr">
              <a:lnSpc>
                <a:spcPts val="4901"/>
              </a:lnSpc>
            </a:pPr>
            <a:endParaRPr lang="en-US" sz="3500">
              <a:solidFill>
                <a:srgbClr val="737373"/>
              </a:solidFill>
              <a:latin typeface="League Spartan"/>
            </a:endParaRPr>
          </a:p>
          <a:p>
            <a:pPr algn="ctr">
              <a:lnSpc>
                <a:spcPts val="4901"/>
              </a:lnSpc>
            </a:pPr>
            <a:r>
              <a:rPr lang="en-US" sz="3500">
                <a:solidFill>
                  <a:srgbClr val="737373"/>
                </a:solidFill>
                <a:latin typeface="League Spartan"/>
              </a:rPr>
              <a:t>Q5</a:t>
            </a:r>
          </a:p>
          <a:p>
            <a:pPr algn="ctr">
              <a:lnSpc>
                <a:spcPts val="4901"/>
              </a:lnSpc>
            </a:pPr>
            <a:endParaRPr lang="en-US" sz="3500">
              <a:solidFill>
                <a:srgbClr val="737373"/>
              </a:solidFill>
              <a:latin typeface="League Spartan"/>
            </a:endParaRPr>
          </a:p>
          <a:p>
            <a:pPr algn="ctr">
              <a:lnSpc>
                <a:spcPts val="4901"/>
              </a:lnSpc>
            </a:pPr>
            <a:r>
              <a:rPr lang="en-US" sz="3500">
                <a:solidFill>
                  <a:srgbClr val="737373"/>
                </a:solidFill>
                <a:latin typeface="League Spartan"/>
              </a:rPr>
              <a:t>Q6</a:t>
            </a:r>
          </a:p>
          <a:p>
            <a:pPr algn="ctr">
              <a:lnSpc>
                <a:spcPts val="4901"/>
              </a:lnSpc>
            </a:pPr>
            <a:endParaRPr lang="en-US" sz="3500">
              <a:solidFill>
                <a:srgbClr val="737373"/>
              </a:solidFill>
              <a:latin typeface="League Spartan"/>
            </a:endParaRPr>
          </a:p>
          <a:p>
            <a:pPr algn="ctr">
              <a:lnSpc>
                <a:spcPts val="4901"/>
              </a:lnSpc>
            </a:pPr>
            <a:r>
              <a:rPr lang="en-US" sz="3500">
                <a:solidFill>
                  <a:srgbClr val="737373"/>
                </a:solidFill>
                <a:latin typeface="League Spartan"/>
              </a:rPr>
              <a:t>Q7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669780" cy="10287000"/>
          </a:xfrm>
          <a:custGeom>
            <a:avLst/>
            <a:gdLst/>
            <a:ahLst/>
            <a:cxnLst/>
            <a:rect l="l" t="t" r="r" b="b"/>
            <a:pathLst>
              <a:path w="9669780" h="10287000">
                <a:moveTo>
                  <a:pt x="0" y="0"/>
                </a:moveTo>
                <a:lnTo>
                  <a:pt x="9669780" y="0"/>
                </a:lnTo>
                <a:lnTo>
                  <a:pt x="966978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>
            <a:off x="0" y="2845947"/>
            <a:ext cx="6125543" cy="5369163"/>
          </a:xfrm>
          <a:custGeom>
            <a:avLst/>
            <a:gdLst/>
            <a:ahLst/>
            <a:cxnLst/>
            <a:rect l="l" t="t" r="r" b="b"/>
            <a:pathLst>
              <a:path w="6125543" h="5369163">
                <a:moveTo>
                  <a:pt x="0" y="0"/>
                </a:moveTo>
                <a:lnTo>
                  <a:pt x="6125543" y="0"/>
                </a:lnTo>
                <a:lnTo>
                  <a:pt x="6125543" y="5369163"/>
                </a:lnTo>
                <a:lnTo>
                  <a:pt x="0" y="53691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400" r="-8400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Freeform 4"/>
          <p:cNvSpPr/>
          <p:nvPr/>
        </p:nvSpPr>
        <p:spPr>
          <a:xfrm>
            <a:off x="9153336" y="0"/>
            <a:ext cx="9134664" cy="10287000"/>
          </a:xfrm>
          <a:custGeom>
            <a:avLst/>
            <a:gdLst/>
            <a:ahLst/>
            <a:cxnLst/>
            <a:rect l="l" t="t" r="r" b="b"/>
            <a:pathLst>
              <a:path w="9134664" h="10287000">
                <a:moveTo>
                  <a:pt x="0" y="0"/>
                </a:moveTo>
                <a:lnTo>
                  <a:pt x="9134664" y="0"/>
                </a:lnTo>
                <a:lnTo>
                  <a:pt x="9134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Freeform 5"/>
          <p:cNvSpPr/>
          <p:nvPr/>
        </p:nvSpPr>
        <p:spPr>
          <a:xfrm>
            <a:off x="12159060" y="2845947"/>
            <a:ext cx="6128940" cy="5369163"/>
          </a:xfrm>
          <a:custGeom>
            <a:avLst/>
            <a:gdLst/>
            <a:ahLst/>
            <a:cxnLst/>
            <a:rect l="l" t="t" r="r" b="b"/>
            <a:pathLst>
              <a:path w="6128940" h="5369163">
                <a:moveTo>
                  <a:pt x="0" y="0"/>
                </a:moveTo>
                <a:lnTo>
                  <a:pt x="6128940" y="0"/>
                </a:lnTo>
                <a:lnTo>
                  <a:pt x="6128940" y="5369163"/>
                </a:lnTo>
                <a:lnTo>
                  <a:pt x="0" y="536916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8368" r="-8368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6" name="Freeform 6"/>
          <p:cNvSpPr/>
          <p:nvPr/>
        </p:nvSpPr>
        <p:spPr>
          <a:xfrm>
            <a:off x="6136578" y="5301929"/>
            <a:ext cx="6033517" cy="5143500"/>
          </a:xfrm>
          <a:custGeom>
            <a:avLst/>
            <a:gdLst/>
            <a:ahLst/>
            <a:cxnLst/>
            <a:rect l="l" t="t" r="r" b="b"/>
            <a:pathLst>
              <a:path w="6033517" h="5143500">
                <a:moveTo>
                  <a:pt x="0" y="0"/>
                </a:moveTo>
                <a:lnTo>
                  <a:pt x="6033516" y="0"/>
                </a:lnTo>
                <a:lnTo>
                  <a:pt x="6033516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799" r="-6799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7" name="TextBox 7"/>
          <p:cNvSpPr txBox="1"/>
          <p:nvPr/>
        </p:nvSpPr>
        <p:spPr>
          <a:xfrm>
            <a:off x="5315820" y="985715"/>
            <a:ext cx="9751323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6000">
                <a:solidFill>
                  <a:srgbClr val="737373"/>
                </a:solidFill>
                <a:latin typeface="The Seasons"/>
              </a:rPr>
              <a:t>CREACIÓN DE AUTÓMATAS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453469" y="1930277"/>
            <a:ext cx="5131396" cy="434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3000">
                <a:solidFill>
                  <a:srgbClr val="737373"/>
                </a:solidFill>
                <a:latin typeface="The Seasons Bold"/>
              </a:rPr>
              <a:t>SUBGRAFOS IDENTIFICADOS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407414" y="752353"/>
            <a:ext cx="51941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9999">
                <a:solidFill>
                  <a:srgbClr val="737373"/>
                </a:solidFill>
                <a:latin typeface="The Seasons"/>
              </a:rPr>
              <a:t>7</a:t>
            </a:r>
          </a:p>
        </p:txBody>
      </p:sp>
      <p:sp>
        <p:nvSpPr>
          <p:cNvPr id="10" name="TextBox 10"/>
          <p:cNvSpPr txBox="1"/>
          <p:nvPr/>
        </p:nvSpPr>
        <p:spPr>
          <a:xfrm rot="-5400000">
            <a:off x="-201515" y="929640"/>
            <a:ext cx="1674434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2023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0" y="265720"/>
            <a:ext cx="4185117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Modelado de la actividad de conducción mediante inteligencia artificial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0" y="2788797"/>
            <a:ext cx="663049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737373"/>
                </a:solidFill>
                <a:latin typeface="Roboto Mono"/>
              </a:rPr>
              <a:t>Adelantamiento por la derecha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180512" y="2788797"/>
            <a:ext cx="710748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737373"/>
                </a:solidFill>
                <a:latin typeface="Roboto Mono"/>
              </a:rPr>
              <a:t>Adelantamiento por la izquierda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585022" y="5244779"/>
            <a:ext cx="754509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737373"/>
                </a:solidFill>
                <a:latin typeface="Roboto Mono"/>
              </a:rPr>
              <a:t>Ajustar distancia entre vehículos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6304407" y="1041656"/>
            <a:ext cx="5493258" cy="18102071"/>
          </a:xfrm>
          <a:custGeom>
            <a:avLst/>
            <a:gdLst/>
            <a:ahLst/>
            <a:cxnLst/>
            <a:rect l="l" t="t" r="r" b="b"/>
            <a:pathLst>
              <a:path w="5493258" h="18102071">
                <a:moveTo>
                  <a:pt x="0" y="0"/>
                </a:moveTo>
                <a:lnTo>
                  <a:pt x="5493258" y="0"/>
                </a:lnTo>
                <a:lnTo>
                  <a:pt x="5493258" y="18102071"/>
                </a:lnTo>
                <a:lnTo>
                  <a:pt x="0" y="181020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9981" r="-59981"/>
            </a:stretch>
          </a:blipFill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835220" y="2792462"/>
            <a:ext cx="5246370" cy="6465838"/>
            <a:chOff x="0" y="0"/>
            <a:chExt cx="1913890" cy="23587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3890" cy="2358755"/>
            </a:xfrm>
            <a:custGeom>
              <a:avLst/>
              <a:gdLst/>
              <a:ahLst/>
              <a:cxnLst/>
              <a:rect l="l" t="t" r="r" b="b"/>
              <a:pathLst>
                <a:path w="1913890" h="2358755">
                  <a:moveTo>
                    <a:pt x="0" y="0"/>
                  </a:moveTo>
                  <a:lnTo>
                    <a:pt x="1913890" y="0"/>
                  </a:lnTo>
                  <a:lnTo>
                    <a:pt x="1913890" y="2358755"/>
                  </a:lnTo>
                  <a:lnTo>
                    <a:pt x="0" y="2358755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206410" y="2792462"/>
            <a:ext cx="5246370" cy="6465838"/>
            <a:chOff x="0" y="0"/>
            <a:chExt cx="1913890" cy="23587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3890" cy="2358755"/>
            </a:xfrm>
            <a:custGeom>
              <a:avLst/>
              <a:gdLst/>
              <a:ahLst/>
              <a:cxnLst/>
              <a:rect l="l" t="t" r="r" b="b"/>
              <a:pathLst>
                <a:path w="1913890" h="2358755">
                  <a:moveTo>
                    <a:pt x="0" y="0"/>
                  </a:moveTo>
                  <a:lnTo>
                    <a:pt x="1913890" y="0"/>
                  </a:lnTo>
                  <a:lnTo>
                    <a:pt x="1913890" y="2358755"/>
                  </a:lnTo>
                  <a:lnTo>
                    <a:pt x="0" y="2358755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559368" y="2792462"/>
            <a:ext cx="5246370" cy="6465838"/>
            <a:chOff x="0" y="0"/>
            <a:chExt cx="1913890" cy="235875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13890" cy="2358755"/>
            </a:xfrm>
            <a:custGeom>
              <a:avLst/>
              <a:gdLst/>
              <a:ahLst/>
              <a:cxnLst/>
              <a:rect l="l" t="t" r="r" b="b"/>
              <a:pathLst>
                <a:path w="1913890" h="2358755">
                  <a:moveTo>
                    <a:pt x="0" y="0"/>
                  </a:moveTo>
                  <a:lnTo>
                    <a:pt x="1913890" y="0"/>
                  </a:lnTo>
                  <a:lnTo>
                    <a:pt x="1913890" y="2358755"/>
                  </a:lnTo>
                  <a:lnTo>
                    <a:pt x="0" y="2358755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679983" y="1273045"/>
            <a:ext cx="7067419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6000">
                <a:solidFill>
                  <a:srgbClr val="737373"/>
                </a:solidFill>
                <a:latin typeface="The Seasons"/>
              </a:rPr>
              <a:t>LINEAS FUTURAS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8589" y="4033982"/>
            <a:ext cx="4413801" cy="218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737373"/>
                </a:solidFill>
                <a:latin typeface="The Seasons"/>
              </a:rPr>
              <a:t>Reutilizar el análisis de maniobras en un nuevo modelo de aprendizaje automático de predicción de accidentes.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34060" y="3165775"/>
            <a:ext cx="3848691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3000">
                <a:solidFill>
                  <a:srgbClr val="737373"/>
                </a:solidFill>
                <a:latin typeface="The Seasons"/>
              </a:rPr>
              <a:t>PREDICCIÓN DE RESULTADOS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975652" y="4111598"/>
            <a:ext cx="4413801" cy="1308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737373"/>
                </a:solidFill>
                <a:latin typeface="The Seasons"/>
              </a:rPr>
              <a:t>Incluir al modelo datos procedentes del interior y del entorno del vehículo.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258207" y="3365800"/>
            <a:ext cx="3848691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3000">
                <a:solidFill>
                  <a:srgbClr val="737373"/>
                </a:solidFill>
                <a:latin typeface="The Seasons"/>
              </a:rPr>
              <a:t>INCORPORAR DATOS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622694" y="4111598"/>
            <a:ext cx="4413801" cy="218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737373"/>
                </a:solidFill>
                <a:latin typeface="The Seasons"/>
              </a:rPr>
              <a:t>incluir el desarrollo en un software de prevención de accidentes formado por un sistema de alarmas para el conductor.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905249" y="3165775"/>
            <a:ext cx="3848691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3000">
                <a:solidFill>
                  <a:srgbClr val="737373"/>
                </a:solidFill>
                <a:latin typeface="The Seasons"/>
              </a:rPr>
              <a:t>SISTEMA DE ALARMAS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63417" y="1151726"/>
            <a:ext cx="66298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9999">
                <a:solidFill>
                  <a:srgbClr val="737373"/>
                </a:solidFill>
                <a:latin typeface="The Seasons"/>
              </a:rPr>
              <a:t>8</a:t>
            </a:r>
          </a:p>
        </p:txBody>
      </p:sp>
      <p:sp>
        <p:nvSpPr>
          <p:cNvPr id="17" name="TextBox 17"/>
          <p:cNvSpPr txBox="1"/>
          <p:nvPr/>
        </p:nvSpPr>
        <p:spPr>
          <a:xfrm rot="-5400000">
            <a:off x="-201515" y="929640"/>
            <a:ext cx="1674434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2023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0" y="265720"/>
            <a:ext cx="4185117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Modelado de la actividad de conducción mediante inteligencia artificial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11097" y="10816"/>
            <a:ext cx="4276903" cy="3277177"/>
          </a:xfrm>
          <a:custGeom>
            <a:avLst/>
            <a:gdLst/>
            <a:ahLst/>
            <a:cxnLst/>
            <a:rect l="l" t="t" r="r" b="b"/>
            <a:pathLst>
              <a:path w="4276903" h="3277177">
                <a:moveTo>
                  <a:pt x="0" y="0"/>
                </a:moveTo>
                <a:lnTo>
                  <a:pt x="4276903" y="0"/>
                </a:lnTo>
                <a:lnTo>
                  <a:pt x="4276903" y="3277177"/>
                </a:lnTo>
                <a:lnTo>
                  <a:pt x="0" y="327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TextBox 3"/>
          <p:cNvSpPr txBox="1"/>
          <p:nvPr/>
        </p:nvSpPr>
        <p:spPr>
          <a:xfrm>
            <a:off x="6658441" y="1743175"/>
            <a:ext cx="5087179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>
                <a:solidFill>
                  <a:srgbClr val="737373"/>
                </a:solidFill>
                <a:latin typeface="The Seasons"/>
              </a:rPr>
              <a:t>ÍNDICE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34290" y="3315381"/>
            <a:ext cx="3149116" cy="1169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93"/>
              </a:lnSpc>
            </a:pPr>
            <a:r>
              <a:rPr lang="en-US" sz="8374">
                <a:solidFill>
                  <a:srgbClr val="737373"/>
                </a:solidFill>
                <a:latin typeface="The Seasons"/>
              </a:rPr>
              <a:t>01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36680" y="4675074"/>
            <a:ext cx="3544336" cy="606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85"/>
              </a:lnSpc>
            </a:pPr>
            <a:r>
              <a:rPr lang="en-US" sz="3489">
                <a:solidFill>
                  <a:srgbClr val="737373"/>
                </a:solidFill>
                <a:latin typeface="The Seasons"/>
              </a:rPr>
              <a:t>Problema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878553" y="3315381"/>
            <a:ext cx="3149116" cy="1169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93"/>
              </a:lnSpc>
            </a:pPr>
            <a:r>
              <a:rPr lang="en-US" sz="8374">
                <a:solidFill>
                  <a:srgbClr val="737373"/>
                </a:solidFill>
                <a:latin typeface="The Seasons"/>
              </a:rPr>
              <a:t>02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680943" y="4675074"/>
            <a:ext cx="3544336" cy="606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85"/>
              </a:lnSpc>
            </a:pPr>
            <a:r>
              <a:rPr lang="en-US" sz="3489">
                <a:solidFill>
                  <a:srgbClr val="737373"/>
                </a:solidFill>
                <a:latin typeface="The Seasons"/>
              </a:rPr>
              <a:t>Objetivos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522815" y="3315381"/>
            <a:ext cx="3149116" cy="1169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93"/>
              </a:lnSpc>
            </a:pPr>
            <a:r>
              <a:rPr lang="en-US" sz="8374">
                <a:solidFill>
                  <a:srgbClr val="737373"/>
                </a:solidFill>
                <a:latin typeface="The Seasons"/>
              </a:rPr>
              <a:t>03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325205" y="4675074"/>
            <a:ext cx="3544336" cy="606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85"/>
              </a:lnSpc>
            </a:pPr>
            <a:r>
              <a:rPr lang="en-US" sz="3489">
                <a:solidFill>
                  <a:srgbClr val="737373"/>
                </a:solidFill>
                <a:latin typeface="The Seasons"/>
              </a:rPr>
              <a:t>Procesos</a:t>
            </a:r>
          </a:p>
        </p:txBody>
      </p:sp>
      <p:sp>
        <p:nvSpPr>
          <p:cNvPr id="10" name="TextBox 10"/>
          <p:cNvSpPr txBox="1"/>
          <p:nvPr/>
        </p:nvSpPr>
        <p:spPr>
          <a:xfrm rot="-5400000">
            <a:off x="-201515" y="929640"/>
            <a:ext cx="1674434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2023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0" y="265720"/>
            <a:ext cx="4185117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Modelado de la actividad de conducción mediante inteligencia artificial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524226" y="3315381"/>
            <a:ext cx="3149116" cy="1169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93"/>
              </a:lnSpc>
            </a:pPr>
            <a:r>
              <a:rPr lang="en-US" sz="8374">
                <a:solidFill>
                  <a:srgbClr val="737373"/>
                </a:solidFill>
                <a:latin typeface="The Seasons"/>
              </a:rPr>
              <a:t>04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326615" y="4675074"/>
            <a:ext cx="3544336" cy="606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85"/>
              </a:lnSpc>
            </a:pPr>
            <a:r>
              <a:rPr lang="en-US" sz="3489">
                <a:solidFill>
                  <a:srgbClr val="737373"/>
                </a:solidFill>
                <a:latin typeface="The Seasons"/>
              </a:rPr>
              <a:t>Procesos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34290" y="6415239"/>
            <a:ext cx="3149116" cy="1169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93"/>
              </a:lnSpc>
            </a:pPr>
            <a:r>
              <a:rPr lang="en-US" sz="8374">
                <a:solidFill>
                  <a:srgbClr val="737373"/>
                </a:solidFill>
                <a:latin typeface="The Seasons"/>
              </a:rPr>
              <a:t>05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36680" y="7774932"/>
            <a:ext cx="3544336" cy="606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85"/>
              </a:lnSpc>
            </a:pPr>
            <a:r>
              <a:rPr lang="en-US" sz="3489">
                <a:solidFill>
                  <a:srgbClr val="737373"/>
                </a:solidFill>
                <a:latin typeface="The Seasons"/>
              </a:rPr>
              <a:t>Arquitectura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878553" y="6415239"/>
            <a:ext cx="3149116" cy="1169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93"/>
              </a:lnSpc>
            </a:pPr>
            <a:r>
              <a:rPr lang="en-US" sz="8374">
                <a:solidFill>
                  <a:srgbClr val="737373"/>
                </a:solidFill>
                <a:latin typeface="The Seasons"/>
              </a:rPr>
              <a:t>06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680943" y="7774932"/>
            <a:ext cx="3544336" cy="1225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85"/>
              </a:lnSpc>
            </a:pPr>
            <a:r>
              <a:rPr lang="en-US" sz="3489">
                <a:solidFill>
                  <a:srgbClr val="737373"/>
                </a:solidFill>
                <a:latin typeface="The Seasons"/>
              </a:rPr>
              <a:t>Técnicas empleadas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522815" y="6415239"/>
            <a:ext cx="3149116" cy="1169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93"/>
              </a:lnSpc>
            </a:pPr>
            <a:r>
              <a:rPr lang="en-US" sz="8374">
                <a:solidFill>
                  <a:srgbClr val="737373"/>
                </a:solidFill>
                <a:latin typeface="The Seasons"/>
              </a:rPr>
              <a:t>07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325205" y="7774932"/>
            <a:ext cx="3544336" cy="606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85"/>
              </a:lnSpc>
            </a:pPr>
            <a:r>
              <a:rPr lang="en-US" sz="3489">
                <a:solidFill>
                  <a:srgbClr val="737373"/>
                </a:solidFill>
                <a:latin typeface="The Seasons"/>
              </a:rPr>
              <a:t>Resultados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524226" y="6415239"/>
            <a:ext cx="3149116" cy="1169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93"/>
              </a:lnSpc>
            </a:pPr>
            <a:r>
              <a:rPr lang="en-US" sz="8374">
                <a:solidFill>
                  <a:srgbClr val="737373"/>
                </a:solidFill>
                <a:latin typeface="The Seasons"/>
              </a:rPr>
              <a:t>08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326615" y="7774932"/>
            <a:ext cx="3544336" cy="1225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85"/>
              </a:lnSpc>
            </a:pPr>
            <a:r>
              <a:rPr lang="en-US" sz="3489">
                <a:solidFill>
                  <a:srgbClr val="737373"/>
                </a:solidFill>
                <a:latin typeface="The Seasons"/>
              </a:rPr>
              <a:t>Lineas futuras y conclusiones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19720" y="3613175"/>
            <a:ext cx="1081562" cy="1734282"/>
          </a:xfrm>
          <a:custGeom>
            <a:avLst/>
            <a:gdLst/>
            <a:ahLst/>
            <a:cxnLst/>
            <a:rect l="l" t="t" r="r" b="b"/>
            <a:pathLst>
              <a:path w="1081562" h="1734282">
                <a:moveTo>
                  <a:pt x="0" y="0"/>
                </a:moveTo>
                <a:lnTo>
                  <a:pt x="1081561" y="0"/>
                </a:lnTo>
                <a:lnTo>
                  <a:pt x="1081561" y="1734283"/>
                </a:lnTo>
                <a:lnTo>
                  <a:pt x="0" y="17342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TextBox 3"/>
          <p:cNvSpPr txBox="1"/>
          <p:nvPr/>
        </p:nvSpPr>
        <p:spPr>
          <a:xfrm>
            <a:off x="6742393" y="1298320"/>
            <a:ext cx="7067419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6000">
                <a:solidFill>
                  <a:srgbClr val="737373"/>
                </a:solidFill>
                <a:latin typeface="The Seasons"/>
              </a:rPr>
              <a:t>CONCLUSIÓN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94496" y="3642117"/>
            <a:ext cx="11073784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737373"/>
                </a:solidFill>
                <a:latin typeface="The Seasons"/>
              </a:rPr>
              <a:t>Modelo fácil de evaluar y que permite una gran flexibilidad en el proceso de entrenamiento.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94496" y="6407949"/>
            <a:ext cx="11073784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737373"/>
                </a:solidFill>
                <a:latin typeface="The Seasons"/>
              </a:rPr>
              <a:t>Proyecto con visión de futuro y del que se espera un gran crecimiento por parte del grupo de investigación CAOS.</a:t>
            </a:r>
          </a:p>
        </p:txBody>
      </p:sp>
      <p:sp>
        <p:nvSpPr>
          <p:cNvPr id="6" name="Freeform 6"/>
          <p:cNvSpPr/>
          <p:nvPr/>
        </p:nvSpPr>
        <p:spPr>
          <a:xfrm>
            <a:off x="2619720" y="6379008"/>
            <a:ext cx="1081562" cy="1734282"/>
          </a:xfrm>
          <a:custGeom>
            <a:avLst/>
            <a:gdLst/>
            <a:ahLst/>
            <a:cxnLst/>
            <a:rect l="l" t="t" r="r" b="b"/>
            <a:pathLst>
              <a:path w="1081562" h="1734282">
                <a:moveTo>
                  <a:pt x="0" y="0"/>
                </a:moveTo>
                <a:lnTo>
                  <a:pt x="1081561" y="0"/>
                </a:lnTo>
                <a:lnTo>
                  <a:pt x="1081561" y="1734283"/>
                </a:lnTo>
                <a:lnTo>
                  <a:pt x="0" y="17342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7" name="TextBox 7"/>
          <p:cNvSpPr txBox="1"/>
          <p:nvPr/>
        </p:nvSpPr>
        <p:spPr>
          <a:xfrm>
            <a:off x="5125826" y="1177001"/>
            <a:ext cx="66298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9999">
                <a:solidFill>
                  <a:srgbClr val="737373"/>
                </a:solidFill>
                <a:latin typeface="The Seasons"/>
              </a:rPr>
              <a:t>8</a:t>
            </a:r>
          </a:p>
        </p:txBody>
      </p:sp>
      <p:sp>
        <p:nvSpPr>
          <p:cNvPr id="8" name="TextBox 8"/>
          <p:cNvSpPr txBox="1"/>
          <p:nvPr/>
        </p:nvSpPr>
        <p:spPr>
          <a:xfrm rot="-5400000">
            <a:off x="-201515" y="929640"/>
            <a:ext cx="1674434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2023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265720"/>
            <a:ext cx="4185117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Modelado de la actividad de conducción mediante inteligencia artificial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59839" y="3772862"/>
            <a:ext cx="14568322" cy="2865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6"/>
              </a:lnSpc>
            </a:pPr>
            <a:r>
              <a:rPr lang="en-US" sz="9606">
                <a:solidFill>
                  <a:srgbClr val="737373"/>
                </a:solidFill>
                <a:latin typeface="The Seasons Bold"/>
              </a:rPr>
              <a:t>¡GRACIAS POR </a:t>
            </a:r>
          </a:p>
          <a:p>
            <a:pPr algn="ctr">
              <a:lnSpc>
                <a:spcPts val="13448"/>
              </a:lnSpc>
            </a:pPr>
            <a:r>
              <a:rPr lang="en-US" sz="9606">
                <a:solidFill>
                  <a:srgbClr val="737373"/>
                </a:solidFill>
                <a:latin typeface="The Seasons Bold"/>
              </a:rPr>
              <a:t>SU ATENCIÓN!</a:t>
            </a:r>
          </a:p>
        </p:txBody>
      </p:sp>
      <p:sp>
        <p:nvSpPr>
          <p:cNvPr id="3" name="TextBox 3"/>
          <p:cNvSpPr txBox="1"/>
          <p:nvPr/>
        </p:nvSpPr>
        <p:spPr>
          <a:xfrm rot="-5400000">
            <a:off x="-201515" y="929640"/>
            <a:ext cx="1674434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2023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265720"/>
            <a:ext cx="4185117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Modelado de la actividad de conducción mediante inteligencia artificial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5143500"/>
            <a:ext cx="18288000" cy="7258547"/>
          </a:xfrm>
          <a:custGeom>
            <a:avLst/>
            <a:gdLst/>
            <a:ahLst/>
            <a:cxnLst/>
            <a:rect l="l" t="t" r="r" b="b"/>
            <a:pathLst>
              <a:path w="18288000" h="7258547">
                <a:moveTo>
                  <a:pt x="0" y="0"/>
                </a:moveTo>
                <a:lnTo>
                  <a:pt x="18288000" y="0"/>
                </a:lnTo>
                <a:lnTo>
                  <a:pt x="18288000" y="7258547"/>
                </a:lnTo>
                <a:lnTo>
                  <a:pt x="0" y="72585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091" b="-19884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TextBox 3"/>
          <p:cNvSpPr txBox="1"/>
          <p:nvPr/>
        </p:nvSpPr>
        <p:spPr>
          <a:xfrm>
            <a:off x="3634623" y="1475392"/>
            <a:ext cx="9605685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6000">
                <a:solidFill>
                  <a:srgbClr val="737373"/>
                </a:solidFill>
                <a:latin typeface="The Seasons"/>
              </a:rPr>
              <a:t>¿CUÁL ES EL PROBLEMA?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116710" y="1242030"/>
            <a:ext cx="383604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9999">
                <a:solidFill>
                  <a:srgbClr val="737373"/>
                </a:solidFill>
                <a:latin typeface="The Seasons"/>
              </a:rPr>
              <a:t>1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-201515" y="929640"/>
            <a:ext cx="1674434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2023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265720"/>
            <a:ext cx="4185117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Modelado de la actividad de conducción mediante inteligencia artificial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5143500"/>
            <a:ext cx="18288000" cy="7258547"/>
          </a:xfrm>
          <a:custGeom>
            <a:avLst/>
            <a:gdLst/>
            <a:ahLst/>
            <a:cxnLst/>
            <a:rect l="l" t="t" r="r" b="b"/>
            <a:pathLst>
              <a:path w="18288000" h="7258547">
                <a:moveTo>
                  <a:pt x="0" y="0"/>
                </a:moveTo>
                <a:lnTo>
                  <a:pt x="18288000" y="0"/>
                </a:lnTo>
                <a:lnTo>
                  <a:pt x="18288000" y="7258547"/>
                </a:lnTo>
                <a:lnTo>
                  <a:pt x="0" y="72585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091" b="-19884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>
            <a:off x="2707658" y="2135792"/>
            <a:ext cx="11459614" cy="7652246"/>
          </a:xfrm>
          <a:custGeom>
            <a:avLst/>
            <a:gdLst/>
            <a:ahLst/>
            <a:cxnLst/>
            <a:rect l="l" t="t" r="r" b="b"/>
            <a:pathLst>
              <a:path w="11459614" h="7652246">
                <a:moveTo>
                  <a:pt x="0" y="0"/>
                </a:moveTo>
                <a:lnTo>
                  <a:pt x="11459614" y="0"/>
                </a:lnTo>
                <a:lnTo>
                  <a:pt x="11459614" y="7652246"/>
                </a:lnTo>
                <a:lnTo>
                  <a:pt x="0" y="7652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TextBox 4"/>
          <p:cNvSpPr txBox="1"/>
          <p:nvPr/>
        </p:nvSpPr>
        <p:spPr>
          <a:xfrm>
            <a:off x="3634623" y="1475392"/>
            <a:ext cx="9605685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6000">
                <a:solidFill>
                  <a:srgbClr val="737373"/>
                </a:solidFill>
                <a:latin typeface="The Seasons"/>
              </a:rPr>
              <a:t>¿CUÁL ES EL PROBLEMA?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16710" y="1242030"/>
            <a:ext cx="383604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9999">
                <a:solidFill>
                  <a:srgbClr val="737373"/>
                </a:solidFill>
                <a:latin typeface="The Seasons"/>
              </a:rPr>
              <a:t>1</a:t>
            </a:r>
          </a:p>
        </p:txBody>
      </p:sp>
      <p:sp>
        <p:nvSpPr>
          <p:cNvPr id="6" name="TextBox 6"/>
          <p:cNvSpPr txBox="1"/>
          <p:nvPr/>
        </p:nvSpPr>
        <p:spPr>
          <a:xfrm rot="-5400000">
            <a:off x="-201515" y="929640"/>
            <a:ext cx="1674434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2023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265720"/>
            <a:ext cx="4185117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Modelado de la actividad de conducción mediante inteligencia artificial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891925" y="7758870"/>
            <a:ext cx="1714798" cy="422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Mono"/>
              </a:rPr>
              <a:t>Conductor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0" y="2388204"/>
            <a:ext cx="1524298" cy="422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Mono"/>
              </a:rPr>
              <a:t>Vehículo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35730" y="3185536"/>
            <a:ext cx="3239095" cy="422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Mono"/>
              </a:rPr>
              <a:t>Agentes Naturales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012349" y="3858035"/>
            <a:ext cx="3620095" cy="422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Mono"/>
              </a:rPr>
              <a:t>Irrupción de Ganado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664131" y="6088061"/>
            <a:ext cx="1143198" cy="422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000000"/>
                </a:solidFill>
                <a:latin typeface="Roboto Mono"/>
              </a:rPr>
              <a:t>Camino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6671512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1512" cy="3752726"/>
            </a:xfrm>
            <a:custGeom>
              <a:avLst/>
              <a:gdLst/>
              <a:ahLst/>
              <a:cxnLst/>
              <a:rect l="l" t="t" r="r" b="b"/>
              <a:pathLst>
                <a:path w="6671512" h="3752726">
                  <a:moveTo>
                    <a:pt x="0" y="0"/>
                  </a:moveTo>
                  <a:lnTo>
                    <a:pt x="0" y="3752726"/>
                  </a:lnTo>
                  <a:lnTo>
                    <a:pt x="6671512" y="3752726"/>
                  </a:lnTo>
                  <a:lnTo>
                    <a:pt x="6671512" y="0"/>
                  </a:lnTo>
                  <a:lnTo>
                    <a:pt x="0" y="0"/>
                  </a:lnTo>
                  <a:close/>
                  <a:moveTo>
                    <a:pt x="6610552" y="3691765"/>
                  </a:moveTo>
                  <a:lnTo>
                    <a:pt x="59690" y="3691765"/>
                  </a:lnTo>
                  <a:lnTo>
                    <a:pt x="59690" y="59690"/>
                  </a:lnTo>
                  <a:lnTo>
                    <a:pt x="6610552" y="59690"/>
                  </a:lnTo>
                  <a:lnTo>
                    <a:pt x="6610552" y="36917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" name="Freeform 4"/>
          <p:cNvSpPr/>
          <p:nvPr/>
        </p:nvSpPr>
        <p:spPr>
          <a:xfrm>
            <a:off x="4600596" y="7921015"/>
            <a:ext cx="9086808" cy="1553018"/>
          </a:xfrm>
          <a:custGeom>
            <a:avLst/>
            <a:gdLst/>
            <a:ahLst/>
            <a:cxnLst/>
            <a:rect l="l" t="t" r="r" b="b"/>
            <a:pathLst>
              <a:path w="9086808" h="1553018">
                <a:moveTo>
                  <a:pt x="0" y="0"/>
                </a:moveTo>
                <a:lnTo>
                  <a:pt x="9086808" y="0"/>
                </a:lnTo>
                <a:lnTo>
                  <a:pt x="9086808" y="1553018"/>
                </a:lnTo>
                <a:lnTo>
                  <a:pt x="0" y="15530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TextBox 5"/>
          <p:cNvSpPr txBox="1"/>
          <p:nvPr/>
        </p:nvSpPr>
        <p:spPr>
          <a:xfrm>
            <a:off x="3435049" y="1475392"/>
            <a:ext cx="7067419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6000">
                <a:solidFill>
                  <a:srgbClr val="737373"/>
                </a:solidFill>
                <a:latin typeface="The Seasons"/>
              </a:rPr>
              <a:t>OBJETIVOS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11635" y="4518631"/>
            <a:ext cx="4924733" cy="1308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737373"/>
                </a:solidFill>
                <a:latin typeface="The Seasons"/>
              </a:rPr>
              <a:t>Monitorizar al conductor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737373"/>
                </a:solidFill>
                <a:latin typeface="The Seasons"/>
              </a:rPr>
              <a:t>Advertir al conductor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737373"/>
                </a:solidFill>
                <a:latin typeface="The Seasons"/>
              </a:rPr>
              <a:t>Reducir el riesgo en carretera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11635" y="3428120"/>
            <a:ext cx="5025135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0"/>
              </a:lnSpc>
            </a:pPr>
            <a:r>
              <a:rPr lang="en-US" sz="3000">
                <a:solidFill>
                  <a:srgbClr val="737373"/>
                </a:solidFill>
                <a:latin typeface="The Seasons"/>
              </a:rPr>
              <a:t>REDUCIR EL RIESGO DE ACCIDENTES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09320" y="4518631"/>
            <a:ext cx="4924733" cy="262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737373"/>
                </a:solidFill>
                <a:latin typeface="The Seasons"/>
              </a:rPr>
              <a:t>Aplicación de técnicas de  machine learning</a:t>
            </a: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737373"/>
                </a:solidFill>
                <a:latin typeface="The Seasons"/>
              </a:rPr>
              <a:t>Desarrollo de una red neuronal LSTM</a:t>
            </a: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737373"/>
                </a:solidFill>
                <a:latin typeface="The Seasons"/>
              </a:rPr>
              <a:t>Clasificar un conjunto de datos como acciones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581658" y="3428120"/>
            <a:ext cx="5052798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0"/>
              </a:lnSpc>
            </a:pPr>
            <a:r>
              <a:rPr lang="en-US" sz="3000">
                <a:solidFill>
                  <a:srgbClr val="737373"/>
                </a:solidFill>
                <a:latin typeface="The Seasons"/>
              </a:rPr>
              <a:t>CONSTRUIR UN MODELO DE CLASIFICACIÓN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78892" y="4503030"/>
            <a:ext cx="4924733" cy="218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737373"/>
                </a:solidFill>
                <a:latin typeface="The Seasons"/>
              </a:rPr>
              <a:t>Transformar secuencias de acciones en maniobras de alto nivel.</a:t>
            </a: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737373"/>
                </a:solidFill>
                <a:latin typeface="The Seasons"/>
              </a:rPr>
              <a:t>Representar maniobras como un autómata finito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51230" y="3412519"/>
            <a:ext cx="5052798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0"/>
              </a:lnSpc>
            </a:pPr>
            <a:r>
              <a:rPr lang="en-US" sz="3000">
                <a:solidFill>
                  <a:srgbClr val="737373"/>
                </a:solidFill>
                <a:latin typeface="The Seasons"/>
              </a:rPr>
              <a:t> REPRESENTAR MANIOBRAS COMPLEJAS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96499" y="1242030"/>
            <a:ext cx="63118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9999">
                <a:solidFill>
                  <a:srgbClr val="737373"/>
                </a:solidFill>
                <a:latin typeface="The Seasons"/>
              </a:rPr>
              <a:t>2</a:t>
            </a:r>
          </a:p>
        </p:txBody>
      </p:sp>
      <p:sp>
        <p:nvSpPr>
          <p:cNvPr id="13" name="TextBox 13"/>
          <p:cNvSpPr txBox="1"/>
          <p:nvPr/>
        </p:nvSpPr>
        <p:spPr>
          <a:xfrm rot="-5400000">
            <a:off x="-201515" y="929640"/>
            <a:ext cx="1674434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2023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0" y="265720"/>
            <a:ext cx="4185117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Modelado de la actividad de conducción mediante inteligencia artificial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23923"/>
            <a:ext cx="9337572" cy="10287000"/>
            <a:chOff x="0" y="0"/>
            <a:chExt cx="3406372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06372" cy="3752726"/>
            </a:xfrm>
            <a:custGeom>
              <a:avLst/>
              <a:gdLst/>
              <a:ahLst/>
              <a:cxnLst/>
              <a:rect l="l" t="t" r="r" b="b"/>
              <a:pathLst>
                <a:path w="3406372" h="3752726">
                  <a:moveTo>
                    <a:pt x="0" y="0"/>
                  </a:moveTo>
                  <a:lnTo>
                    <a:pt x="3406372" y="0"/>
                  </a:lnTo>
                  <a:lnTo>
                    <a:pt x="3406372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es-ES" dirty="0"/>
            </a:p>
          </p:txBody>
        </p:sp>
      </p:grpSp>
      <p:sp>
        <p:nvSpPr>
          <p:cNvPr id="4" name="Freeform 4"/>
          <p:cNvSpPr/>
          <p:nvPr/>
        </p:nvSpPr>
        <p:spPr>
          <a:xfrm>
            <a:off x="-73629" y="2075897"/>
            <a:ext cx="9217629" cy="5807888"/>
          </a:xfrm>
          <a:custGeom>
            <a:avLst/>
            <a:gdLst/>
            <a:ahLst/>
            <a:cxnLst/>
            <a:rect l="l" t="t" r="r" b="b"/>
            <a:pathLst>
              <a:path w="9217629" h="5807888">
                <a:moveTo>
                  <a:pt x="0" y="0"/>
                </a:moveTo>
                <a:lnTo>
                  <a:pt x="9217629" y="0"/>
                </a:lnTo>
                <a:lnTo>
                  <a:pt x="9217629" y="5807889"/>
                </a:lnTo>
                <a:lnTo>
                  <a:pt x="0" y="58078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83" r="-2365"/>
            </a:stretch>
          </a:blipFill>
        </p:spPr>
        <p:txBody>
          <a:bodyPr/>
          <a:lstStyle/>
          <a:p>
            <a:endParaRPr lang="es-ES" dirty="0"/>
          </a:p>
        </p:txBody>
      </p:sp>
      <p:grpSp>
        <p:nvGrpSpPr>
          <p:cNvPr id="5" name="Group 5"/>
          <p:cNvGrpSpPr/>
          <p:nvPr/>
        </p:nvGrpSpPr>
        <p:grpSpPr>
          <a:xfrm>
            <a:off x="11826498" y="6639049"/>
            <a:ext cx="3585431" cy="1515111"/>
            <a:chOff x="0" y="-95872"/>
            <a:chExt cx="944311" cy="399041"/>
          </a:xfrm>
        </p:grpSpPr>
        <p:sp>
          <p:nvSpPr>
            <p:cNvPr id="6" name="Freeform 6"/>
            <p:cNvSpPr/>
            <p:nvPr/>
          </p:nvSpPr>
          <p:spPr>
            <a:xfrm>
              <a:off x="0" y="-9380"/>
              <a:ext cx="944311" cy="231959"/>
            </a:xfrm>
            <a:custGeom>
              <a:avLst/>
              <a:gdLst/>
              <a:ahLst/>
              <a:cxnLst/>
              <a:rect l="l" t="t" r="r" b="b"/>
              <a:pathLst>
                <a:path w="944311" h="231959">
                  <a:moveTo>
                    <a:pt x="110123" y="0"/>
                  </a:moveTo>
                  <a:lnTo>
                    <a:pt x="834188" y="0"/>
                  </a:lnTo>
                  <a:cubicBezTo>
                    <a:pt x="863395" y="0"/>
                    <a:pt x="891405" y="11602"/>
                    <a:pt x="912057" y="32254"/>
                  </a:cubicBezTo>
                  <a:cubicBezTo>
                    <a:pt x="932709" y="52906"/>
                    <a:pt x="944311" y="80916"/>
                    <a:pt x="944311" y="110123"/>
                  </a:cubicBezTo>
                  <a:lnTo>
                    <a:pt x="944311" y="121837"/>
                  </a:lnTo>
                  <a:cubicBezTo>
                    <a:pt x="944311" y="151043"/>
                    <a:pt x="932709" y="179053"/>
                    <a:pt x="912057" y="199705"/>
                  </a:cubicBezTo>
                  <a:cubicBezTo>
                    <a:pt x="891405" y="220357"/>
                    <a:pt x="863395" y="231959"/>
                    <a:pt x="834188" y="231959"/>
                  </a:cubicBezTo>
                  <a:lnTo>
                    <a:pt x="110123" y="231959"/>
                  </a:lnTo>
                  <a:cubicBezTo>
                    <a:pt x="80916" y="231959"/>
                    <a:pt x="52906" y="220357"/>
                    <a:pt x="32254" y="199705"/>
                  </a:cubicBezTo>
                  <a:cubicBezTo>
                    <a:pt x="11602" y="179053"/>
                    <a:pt x="0" y="151043"/>
                    <a:pt x="0" y="121837"/>
                  </a:cubicBezTo>
                  <a:lnTo>
                    <a:pt x="0" y="110123"/>
                  </a:lnTo>
                  <a:cubicBezTo>
                    <a:pt x="0" y="80916"/>
                    <a:pt x="11602" y="52906"/>
                    <a:pt x="32254" y="32254"/>
                  </a:cubicBezTo>
                  <a:cubicBezTo>
                    <a:pt x="52906" y="11602"/>
                    <a:pt x="80916" y="0"/>
                    <a:pt x="110123" y="0"/>
                  </a:cubicBezTo>
                  <a:close/>
                </a:path>
              </a:pathLst>
            </a:custGeom>
            <a:solidFill>
              <a:srgbClr val="F5E1CE"/>
            </a:solidFill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23332" y="-95872"/>
              <a:ext cx="497647" cy="399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9"/>
                </a:lnSpc>
              </a:pPr>
              <a:r>
                <a:rPr lang="en-US" sz="2999" dirty="0">
                  <a:solidFill>
                    <a:srgbClr val="000000"/>
                  </a:solidFill>
                  <a:latin typeface="Roboto Mono Bold"/>
                </a:rPr>
                <a:t>DATOS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838740" y="814116"/>
            <a:ext cx="7067419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6000">
                <a:solidFill>
                  <a:srgbClr val="FFFFFF"/>
                </a:solidFill>
                <a:latin typeface="The Seasons"/>
              </a:rPr>
              <a:t>PROCESOS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27393" y="8091967"/>
            <a:ext cx="3647821" cy="321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8"/>
              </a:lnSpc>
            </a:pPr>
            <a:r>
              <a:rPr lang="en-US" sz="1798">
                <a:solidFill>
                  <a:srgbClr val="737373"/>
                </a:solidFill>
                <a:latin typeface="The Seasons"/>
              </a:rPr>
              <a:t>Modelo jerárquico de actividades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692268" y="583855"/>
            <a:ext cx="598215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9999">
                <a:solidFill>
                  <a:srgbClr val="FFFFFF"/>
                </a:solidFill>
                <a:latin typeface="The Seasons"/>
              </a:rPr>
              <a:t>3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1826498" y="4348562"/>
            <a:ext cx="3585431" cy="2905279"/>
            <a:chOff x="0" y="-266608"/>
            <a:chExt cx="944311" cy="7651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44311" cy="231959"/>
            </a:xfrm>
            <a:custGeom>
              <a:avLst/>
              <a:gdLst/>
              <a:ahLst/>
              <a:cxnLst/>
              <a:rect l="l" t="t" r="r" b="b"/>
              <a:pathLst>
                <a:path w="944311" h="231959">
                  <a:moveTo>
                    <a:pt x="110123" y="0"/>
                  </a:moveTo>
                  <a:lnTo>
                    <a:pt x="834188" y="0"/>
                  </a:lnTo>
                  <a:cubicBezTo>
                    <a:pt x="863395" y="0"/>
                    <a:pt x="891405" y="11602"/>
                    <a:pt x="912057" y="32254"/>
                  </a:cubicBezTo>
                  <a:cubicBezTo>
                    <a:pt x="932709" y="52906"/>
                    <a:pt x="944311" y="80916"/>
                    <a:pt x="944311" y="110123"/>
                  </a:cubicBezTo>
                  <a:lnTo>
                    <a:pt x="944311" y="121837"/>
                  </a:lnTo>
                  <a:cubicBezTo>
                    <a:pt x="944311" y="151043"/>
                    <a:pt x="932709" y="179053"/>
                    <a:pt x="912057" y="199705"/>
                  </a:cubicBezTo>
                  <a:cubicBezTo>
                    <a:pt x="891405" y="220357"/>
                    <a:pt x="863395" y="231959"/>
                    <a:pt x="834188" y="231959"/>
                  </a:cubicBezTo>
                  <a:lnTo>
                    <a:pt x="110123" y="231959"/>
                  </a:lnTo>
                  <a:cubicBezTo>
                    <a:pt x="80916" y="231959"/>
                    <a:pt x="52906" y="220357"/>
                    <a:pt x="32254" y="199705"/>
                  </a:cubicBezTo>
                  <a:cubicBezTo>
                    <a:pt x="11602" y="179053"/>
                    <a:pt x="0" y="151043"/>
                    <a:pt x="0" y="121837"/>
                  </a:cubicBezTo>
                  <a:lnTo>
                    <a:pt x="0" y="110123"/>
                  </a:lnTo>
                  <a:cubicBezTo>
                    <a:pt x="0" y="80916"/>
                    <a:pt x="11602" y="52906"/>
                    <a:pt x="32254" y="32254"/>
                  </a:cubicBezTo>
                  <a:cubicBezTo>
                    <a:pt x="52906" y="11602"/>
                    <a:pt x="80916" y="0"/>
                    <a:pt x="110123" y="0"/>
                  </a:cubicBezTo>
                  <a:close/>
                </a:path>
              </a:pathLst>
            </a:custGeom>
            <a:solidFill>
              <a:srgbClr val="C7D0D8"/>
            </a:solidFill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8501" y="-266608"/>
              <a:ext cx="812800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9"/>
                </a:lnSpc>
              </a:pPr>
              <a:r>
                <a:rPr lang="en-US" sz="2999" dirty="0">
                  <a:solidFill>
                    <a:srgbClr val="000000"/>
                  </a:solidFill>
                  <a:latin typeface="Roboto Mono Bold"/>
                </a:rPr>
                <a:t>FASE I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826498" y="2741093"/>
            <a:ext cx="3585431" cy="2905279"/>
            <a:chOff x="0" y="-257455"/>
            <a:chExt cx="944311" cy="7651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44311" cy="231959"/>
            </a:xfrm>
            <a:custGeom>
              <a:avLst/>
              <a:gdLst/>
              <a:ahLst/>
              <a:cxnLst/>
              <a:rect l="l" t="t" r="r" b="b"/>
              <a:pathLst>
                <a:path w="944311" h="231959">
                  <a:moveTo>
                    <a:pt x="110123" y="0"/>
                  </a:moveTo>
                  <a:lnTo>
                    <a:pt x="834188" y="0"/>
                  </a:lnTo>
                  <a:cubicBezTo>
                    <a:pt x="863395" y="0"/>
                    <a:pt x="891405" y="11602"/>
                    <a:pt x="912057" y="32254"/>
                  </a:cubicBezTo>
                  <a:cubicBezTo>
                    <a:pt x="932709" y="52906"/>
                    <a:pt x="944311" y="80916"/>
                    <a:pt x="944311" y="110123"/>
                  </a:cubicBezTo>
                  <a:lnTo>
                    <a:pt x="944311" y="121837"/>
                  </a:lnTo>
                  <a:cubicBezTo>
                    <a:pt x="944311" y="151043"/>
                    <a:pt x="932709" y="179053"/>
                    <a:pt x="912057" y="199705"/>
                  </a:cubicBezTo>
                  <a:cubicBezTo>
                    <a:pt x="891405" y="220357"/>
                    <a:pt x="863395" y="231959"/>
                    <a:pt x="834188" y="231959"/>
                  </a:cubicBezTo>
                  <a:lnTo>
                    <a:pt x="110123" y="231959"/>
                  </a:lnTo>
                  <a:cubicBezTo>
                    <a:pt x="80916" y="231959"/>
                    <a:pt x="52906" y="220357"/>
                    <a:pt x="32254" y="199705"/>
                  </a:cubicBezTo>
                  <a:cubicBezTo>
                    <a:pt x="11602" y="179053"/>
                    <a:pt x="0" y="151043"/>
                    <a:pt x="0" y="121837"/>
                  </a:cubicBezTo>
                  <a:lnTo>
                    <a:pt x="0" y="110123"/>
                  </a:lnTo>
                  <a:cubicBezTo>
                    <a:pt x="0" y="80916"/>
                    <a:pt x="11602" y="52906"/>
                    <a:pt x="32254" y="32254"/>
                  </a:cubicBezTo>
                  <a:cubicBezTo>
                    <a:pt x="52906" y="11602"/>
                    <a:pt x="80916" y="0"/>
                    <a:pt x="110123" y="0"/>
                  </a:cubicBezTo>
                  <a:close/>
                </a:path>
              </a:pathLst>
            </a:custGeom>
            <a:solidFill>
              <a:srgbClr val="C7D0D8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65755" y="-257455"/>
              <a:ext cx="812800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9"/>
                </a:lnSpc>
              </a:pPr>
              <a:r>
                <a:rPr lang="en-US" sz="2999" dirty="0">
                  <a:solidFill>
                    <a:srgbClr val="000000"/>
                  </a:solidFill>
                  <a:latin typeface="Roboto Mono Bold"/>
                </a:rPr>
                <a:t>FASE II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826498" y="1107628"/>
            <a:ext cx="3585431" cy="2905279"/>
            <a:chOff x="0" y="-255017"/>
            <a:chExt cx="944311" cy="7651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44311" cy="231959"/>
            </a:xfrm>
            <a:custGeom>
              <a:avLst/>
              <a:gdLst/>
              <a:ahLst/>
              <a:cxnLst/>
              <a:rect l="l" t="t" r="r" b="b"/>
              <a:pathLst>
                <a:path w="944311" h="231959">
                  <a:moveTo>
                    <a:pt x="110123" y="0"/>
                  </a:moveTo>
                  <a:lnTo>
                    <a:pt x="834188" y="0"/>
                  </a:lnTo>
                  <a:cubicBezTo>
                    <a:pt x="863395" y="0"/>
                    <a:pt x="891405" y="11602"/>
                    <a:pt x="912057" y="32254"/>
                  </a:cubicBezTo>
                  <a:cubicBezTo>
                    <a:pt x="932709" y="52906"/>
                    <a:pt x="944311" y="80916"/>
                    <a:pt x="944311" y="110123"/>
                  </a:cubicBezTo>
                  <a:lnTo>
                    <a:pt x="944311" y="121837"/>
                  </a:lnTo>
                  <a:cubicBezTo>
                    <a:pt x="944311" y="151043"/>
                    <a:pt x="932709" y="179053"/>
                    <a:pt x="912057" y="199705"/>
                  </a:cubicBezTo>
                  <a:cubicBezTo>
                    <a:pt x="891405" y="220357"/>
                    <a:pt x="863395" y="231959"/>
                    <a:pt x="834188" y="231959"/>
                  </a:cubicBezTo>
                  <a:lnTo>
                    <a:pt x="110123" y="231959"/>
                  </a:lnTo>
                  <a:cubicBezTo>
                    <a:pt x="80916" y="231959"/>
                    <a:pt x="52906" y="220357"/>
                    <a:pt x="32254" y="199705"/>
                  </a:cubicBezTo>
                  <a:cubicBezTo>
                    <a:pt x="11602" y="179053"/>
                    <a:pt x="0" y="151043"/>
                    <a:pt x="0" y="121837"/>
                  </a:cubicBezTo>
                  <a:lnTo>
                    <a:pt x="0" y="110123"/>
                  </a:lnTo>
                  <a:cubicBezTo>
                    <a:pt x="0" y="80916"/>
                    <a:pt x="11602" y="52906"/>
                    <a:pt x="32254" y="32254"/>
                  </a:cubicBezTo>
                  <a:cubicBezTo>
                    <a:pt x="52906" y="11602"/>
                    <a:pt x="80916" y="0"/>
                    <a:pt x="110123" y="0"/>
                  </a:cubicBezTo>
                  <a:close/>
                </a:path>
              </a:pathLst>
            </a:custGeom>
            <a:solidFill>
              <a:srgbClr val="C7D0D8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91247" y="-255017"/>
              <a:ext cx="812800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9"/>
                </a:lnSpc>
              </a:pPr>
              <a:r>
                <a:rPr lang="en-US" sz="2999" dirty="0">
                  <a:solidFill>
                    <a:srgbClr val="000000"/>
                  </a:solidFill>
                  <a:latin typeface="Roboto Mono Bold"/>
                </a:rPr>
                <a:t>AUTÓMATAS</a:t>
              </a:r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13619214" y="6241562"/>
            <a:ext cx="0" cy="76150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ES" dirty="0"/>
          </a:p>
        </p:txBody>
      </p:sp>
      <p:sp>
        <p:nvSpPr>
          <p:cNvPr id="21" name="AutoShape 21"/>
          <p:cNvSpPr/>
          <p:nvPr/>
        </p:nvSpPr>
        <p:spPr>
          <a:xfrm flipV="1">
            <a:off x="13619214" y="4599340"/>
            <a:ext cx="0" cy="76150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ES"/>
          </a:p>
        </p:txBody>
      </p:sp>
      <p:sp>
        <p:nvSpPr>
          <p:cNvPr id="22" name="AutoShape 22"/>
          <p:cNvSpPr/>
          <p:nvPr/>
        </p:nvSpPr>
        <p:spPr>
          <a:xfrm flipV="1">
            <a:off x="13619214" y="2956619"/>
            <a:ext cx="0" cy="7615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ES" dirty="0"/>
          </a:p>
        </p:txBody>
      </p:sp>
      <p:sp>
        <p:nvSpPr>
          <p:cNvPr id="23" name="TextBox 23"/>
          <p:cNvSpPr txBox="1"/>
          <p:nvPr/>
        </p:nvSpPr>
        <p:spPr>
          <a:xfrm rot="-5400000">
            <a:off x="-201515" y="929640"/>
            <a:ext cx="1674434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2023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0" y="265720"/>
            <a:ext cx="4185117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Modelado de la actividad de conducción mediante inteligencia artificial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77028" y="2574471"/>
            <a:ext cx="14062069" cy="6581187"/>
          </a:xfrm>
          <a:custGeom>
            <a:avLst/>
            <a:gdLst/>
            <a:ahLst/>
            <a:cxnLst/>
            <a:rect l="l" t="t" r="r" b="b"/>
            <a:pathLst>
              <a:path w="14062069" h="6581187">
                <a:moveTo>
                  <a:pt x="0" y="0"/>
                </a:moveTo>
                <a:lnTo>
                  <a:pt x="14062068" y="0"/>
                </a:lnTo>
                <a:lnTo>
                  <a:pt x="14062068" y="6581187"/>
                </a:lnTo>
                <a:lnTo>
                  <a:pt x="0" y="65811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5" r="-52" b="-654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TextBox 3"/>
          <p:cNvSpPr txBox="1"/>
          <p:nvPr/>
        </p:nvSpPr>
        <p:spPr>
          <a:xfrm>
            <a:off x="6245567" y="1014985"/>
            <a:ext cx="7067419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6000">
                <a:solidFill>
                  <a:srgbClr val="737373"/>
                </a:solidFill>
                <a:latin typeface="The Seasons"/>
              </a:rPr>
              <a:t>ARQUITECTURA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842919" y="888546"/>
            <a:ext cx="65028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9999">
                <a:solidFill>
                  <a:srgbClr val="737373"/>
                </a:solidFill>
                <a:latin typeface="The Seasons"/>
              </a:rPr>
              <a:t>4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-201515" y="929640"/>
            <a:ext cx="1674434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2023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265720"/>
            <a:ext cx="4185117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Modelado de la actividad de conducción mediante inteligencia artificial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40642" y="2269671"/>
            <a:ext cx="7413621" cy="6291388"/>
          </a:xfrm>
          <a:custGeom>
            <a:avLst/>
            <a:gdLst/>
            <a:ahLst/>
            <a:cxnLst/>
            <a:rect l="l" t="t" r="r" b="b"/>
            <a:pathLst>
              <a:path w="7413621" h="6291388">
                <a:moveTo>
                  <a:pt x="0" y="0"/>
                </a:moveTo>
                <a:lnTo>
                  <a:pt x="7413621" y="0"/>
                </a:lnTo>
                <a:lnTo>
                  <a:pt x="7413621" y="6291387"/>
                </a:lnTo>
                <a:lnTo>
                  <a:pt x="0" y="62913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907" r="-112956" b="-11378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>
            <a:off x="735769" y="4314696"/>
            <a:ext cx="6300405" cy="3550505"/>
          </a:xfrm>
          <a:custGeom>
            <a:avLst/>
            <a:gdLst/>
            <a:ahLst/>
            <a:cxnLst/>
            <a:rect l="l" t="t" r="r" b="b"/>
            <a:pathLst>
              <a:path w="6300405" h="3550505">
                <a:moveTo>
                  <a:pt x="0" y="0"/>
                </a:moveTo>
                <a:lnTo>
                  <a:pt x="6300406" y="0"/>
                </a:lnTo>
                <a:lnTo>
                  <a:pt x="6300406" y="3550505"/>
                </a:lnTo>
                <a:lnTo>
                  <a:pt x="0" y="35505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TextBox 4"/>
          <p:cNvSpPr txBox="1"/>
          <p:nvPr/>
        </p:nvSpPr>
        <p:spPr>
          <a:xfrm>
            <a:off x="6245567" y="1014985"/>
            <a:ext cx="7067419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6000">
                <a:solidFill>
                  <a:srgbClr val="737373"/>
                </a:solidFill>
                <a:latin typeface="The Seasons"/>
              </a:rPr>
              <a:t>ARQUITECTURA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35769" y="7931876"/>
            <a:ext cx="8894168" cy="2135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5"/>
              </a:lnSpc>
            </a:pPr>
            <a:r>
              <a:rPr lang="en-US" sz="2411">
                <a:solidFill>
                  <a:srgbClr val="737373"/>
                </a:solidFill>
                <a:latin typeface="The Seasons Bold"/>
              </a:rPr>
              <a:t>Red Long-Short Term Memory (LSTM):</a:t>
            </a:r>
          </a:p>
          <a:p>
            <a:pPr marL="520540" lvl="1" indent="-260270" algn="just">
              <a:lnSpc>
                <a:spcPts val="3375"/>
              </a:lnSpc>
              <a:buFont typeface="Arial"/>
              <a:buChar char="•"/>
            </a:pPr>
            <a:r>
              <a:rPr lang="en-US" sz="2411">
                <a:solidFill>
                  <a:srgbClr val="737373"/>
                </a:solidFill>
                <a:latin typeface="The Seasons"/>
              </a:rPr>
              <a:t>gestiona eficazmente la información a lo largo del tiempo.</a:t>
            </a:r>
          </a:p>
          <a:p>
            <a:pPr marL="520540" lvl="1" indent="-260270" algn="just">
              <a:lnSpc>
                <a:spcPts val="3375"/>
              </a:lnSpc>
              <a:buFont typeface="Arial"/>
              <a:buChar char="•"/>
            </a:pPr>
            <a:r>
              <a:rPr lang="en-US" sz="2411">
                <a:solidFill>
                  <a:srgbClr val="737373"/>
                </a:solidFill>
                <a:latin typeface="The Seasons"/>
              </a:rPr>
              <a:t>Ideal para problemas de secuencias y series temporales.</a:t>
            </a:r>
          </a:p>
          <a:p>
            <a:pPr marL="520540" lvl="1" indent="-260270" algn="just">
              <a:lnSpc>
                <a:spcPts val="3375"/>
              </a:lnSpc>
              <a:buFont typeface="Arial"/>
              <a:buChar char="•"/>
            </a:pPr>
            <a:r>
              <a:rPr lang="en-US" sz="2411">
                <a:solidFill>
                  <a:srgbClr val="737373"/>
                </a:solidFill>
                <a:latin typeface="The Seasons"/>
              </a:rPr>
              <a:t>Capaz de aprender y recordar patrones a corto y largo plazo.</a:t>
            </a:r>
          </a:p>
          <a:p>
            <a:pPr algn="just">
              <a:lnSpc>
                <a:spcPts val="3375"/>
              </a:lnSpc>
            </a:pPr>
            <a:endParaRPr lang="en-US" sz="2411">
              <a:solidFill>
                <a:srgbClr val="737373"/>
              </a:solidFill>
              <a:latin typeface="The Seaso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247452" y="8107491"/>
            <a:ext cx="6132291" cy="2004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737373"/>
                </a:solidFill>
                <a:latin typeface="The Seasons Bold"/>
              </a:rPr>
              <a:t>Dropout: </a:t>
            </a:r>
          </a:p>
          <a:p>
            <a:pPr marL="474979" lvl="1" indent="-237490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737373"/>
                </a:solidFill>
                <a:latin typeface="The Seasons"/>
              </a:rPr>
              <a:t>Ayuda a regularizar y prevenir el sobreajuste.</a:t>
            </a:r>
          </a:p>
          <a:p>
            <a:pPr marL="474979" lvl="1" indent="-237490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737373"/>
                </a:solidFill>
                <a:latin typeface="The Seasons"/>
              </a:rPr>
              <a:t>“apaga” aleatoriamente un porcentaje de neuronas durante el entrenamiento.</a:t>
            </a:r>
          </a:p>
          <a:p>
            <a:pPr marL="474979" lvl="1" indent="-237490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737373"/>
                </a:solidFill>
                <a:latin typeface="The Seasons"/>
              </a:rPr>
              <a:t>Elimina dependencia de otras neuronas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842919" y="888546"/>
            <a:ext cx="65028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9999">
                <a:solidFill>
                  <a:srgbClr val="737373"/>
                </a:solidFill>
                <a:latin typeface="The Seasons"/>
              </a:rPr>
              <a:t>4</a:t>
            </a:r>
          </a:p>
        </p:txBody>
      </p:sp>
      <p:sp>
        <p:nvSpPr>
          <p:cNvPr id="8" name="TextBox 8"/>
          <p:cNvSpPr txBox="1"/>
          <p:nvPr/>
        </p:nvSpPr>
        <p:spPr>
          <a:xfrm rot="-5400000">
            <a:off x="-201515" y="929640"/>
            <a:ext cx="1674434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2023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265720"/>
            <a:ext cx="4185117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Modelado de la actividad de conducción mediante inteligencia artificial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68059" y="2269671"/>
            <a:ext cx="7712477" cy="6988629"/>
          </a:xfrm>
          <a:custGeom>
            <a:avLst/>
            <a:gdLst/>
            <a:ahLst/>
            <a:cxnLst/>
            <a:rect l="l" t="t" r="r" b="b"/>
            <a:pathLst>
              <a:path w="7712477" h="6988629">
                <a:moveTo>
                  <a:pt x="0" y="0"/>
                </a:moveTo>
                <a:lnTo>
                  <a:pt x="7712477" y="0"/>
                </a:lnTo>
                <a:lnTo>
                  <a:pt x="7712477" y="6988629"/>
                </a:lnTo>
                <a:lnTo>
                  <a:pt x="0" y="6988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4053" t="-2694" b="-8653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TextBox 3"/>
          <p:cNvSpPr txBox="1"/>
          <p:nvPr/>
        </p:nvSpPr>
        <p:spPr>
          <a:xfrm>
            <a:off x="6245567" y="1014985"/>
            <a:ext cx="7067419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6000">
                <a:solidFill>
                  <a:srgbClr val="737373"/>
                </a:solidFill>
                <a:latin typeface="The Seasons"/>
              </a:rPr>
              <a:t>ARQUITECTURA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842919" y="888546"/>
            <a:ext cx="65028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9999">
                <a:solidFill>
                  <a:srgbClr val="737373"/>
                </a:solidFill>
                <a:latin typeface="The Seasons"/>
              </a:rPr>
              <a:t>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880536" y="2480390"/>
            <a:ext cx="5254332" cy="2757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737373"/>
                </a:solidFill>
                <a:latin typeface="The Seasons Bold"/>
              </a:rPr>
              <a:t>Softmax: </a:t>
            </a:r>
          </a:p>
          <a:p>
            <a:pPr marL="474979" lvl="1" indent="-237490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737373"/>
                </a:solidFill>
                <a:latin typeface="The Seasons Bold"/>
              </a:rPr>
              <a:t>Utilizada para problemas de clasificación multiclase.</a:t>
            </a:r>
          </a:p>
          <a:p>
            <a:pPr marL="474979" lvl="1" indent="-237490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737373"/>
                </a:solidFill>
                <a:latin typeface="The Seasons Bold"/>
              </a:rPr>
              <a:t>Calcula las probabilidades de pertenencia de cada clase.</a:t>
            </a:r>
          </a:p>
          <a:p>
            <a:pPr marL="474979" lvl="1" indent="-237490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737373"/>
                </a:solidFill>
                <a:latin typeface="The Seasons Bold"/>
              </a:rPr>
              <a:t>Convierte las salidas en una distribución de probabilidad.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4884" y="3048899"/>
            <a:ext cx="5238316" cy="2757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737373"/>
                </a:solidFill>
                <a:latin typeface="The Seasons Bold"/>
              </a:rPr>
              <a:t>Relu: </a:t>
            </a:r>
          </a:p>
          <a:p>
            <a:pPr marL="474979" lvl="1" indent="-237490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737373"/>
                </a:solidFill>
                <a:latin typeface="The Seasons"/>
              </a:rPr>
              <a:t>Función de activación</a:t>
            </a:r>
          </a:p>
          <a:p>
            <a:pPr marL="474979" lvl="1" indent="-237490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737373"/>
                </a:solidFill>
                <a:latin typeface="The Seasons"/>
              </a:rPr>
              <a:t>Se activa si el valor es positivo, apagando las entradas negativas.</a:t>
            </a:r>
          </a:p>
          <a:p>
            <a:pPr marL="474979" lvl="1" indent="-237490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737373"/>
                </a:solidFill>
                <a:latin typeface="The Seasons"/>
              </a:rPr>
              <a:t>proporcionar una mejor representación de los datos de entrada.</a:t>
            </a:r>
          </a:p>
        </p:txBody>
      </p:sp>
      <p:sp>
        <p:nvSpPr>
          <p:cNvPr id="7" name="TextBox 7"/>
          <p:cNvSpPr txBox="1"/>
          <p:nvPr/>
        </p:nvSpPr>
        <p:spPr>
          <a:xfrm rot="-5400000">
            <a:off x="-201515" y="929640"/>
            <a:ext cx="1674434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2023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265720"/>
            <a:ext cx="4185117" cy="37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400">
                <a:solidFill>
                  <a:srgbClr val="737373"/>
                </a:solidFill>
                <a:latin typeface="The Seasons"/>
              </a:rPr>
              <a:t>Modelado de la actividad de conducción mediante inteligencia artificial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799</Words>
  <Application>Microsoft Office PowerPoint</Application>
  <PresentationFormat>Personalizado</PresentationFormat>
  <Paragraphs>231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The Seasons Bold</vt:lpstr>
      <vt:lpstr>Roboto Mono</vt:lpstr>
      <vt:lpstr>League Spartan</vt:lpstr>
      <vt:lpstr>Arial</vt:lpstr>
      <vt:lpstr>Roboto Mono Bold</vt:lpstr>
      <vt:lpstr>Calibri</vt:lpstr>
      <vt:lpstr>The Seasons</vt:lpstr>
      <vt:lpstr>Roboto Mono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TFG</dc:title>
  <cp:lastModifiedBy>Roberto Gutierrez Hernandez</cp:lastModifiedBy>
  <cp:revision>2</cp:revision>
  <dcterms:created xsi:type="dcterms:W3CDTF">2006-08-16T00:00:00Z</dcterms:created>
  <dcterms:modified xsi:type="dcterms:W3CDTF">2023-09-23T17:05:58Z</dcterms:modified>
  <dc:identifier>DAFumR3SRm8</dc:identifier>
</cp:coreProperties>
</file>