
<file path=[Content_Types].xml><?xml version="1.0" encoding="utf-8"?>
<Types xmlns="http://schemas.openxmlformats.org/package/2006/content-types">
  <Default Extension="bin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2" r:id="rId4"/>
    <p:sldId id="272" r:id="rId5"/>
    <p:sldId id="277" r:id="rId6"/>
    <p:sldId id="264" r:id="rId7"/>
    <p:sldId id="266" r:id="rId8"/>
    <p:sldId id="265" r:id="rId9"/>
    <p:sldId id="263" r:id="rId10"/>
    <p:sldId id="268" r:id="rId11"/>
    <p:sldId id="269" r:id="rId12"/>
    <p:sldId id="270" r:id="rId13"/>
    <p:sldId id="271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D13"/>
    <a:srgbClr val="0D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62" d="100"/>
          <a:sy n="62" d="100"/>
        </p:scale>
        <p:origin x="852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517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6567@oetker.com" TargetMode="External"/><Relationship Id="rId2" Type="http://schemas.openxmlformats.org/officeDocument/2006/relationships/hyperlink" Target="mailto:56789@bayer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C%8C%EC%9D%BC:Progress_axis_arrow_2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vecteezy.com/vector-art/56105-dollar-sign-vect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FA8F66-3B85-411D-A2A6-A50DF3026D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example of data being returned after a successful query in Postgres SQL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229" b="4"/>
          <a:stretch/>
        </p:blipFill>
        <p:spPr>
          <a:xfrm>
            <a:off x="-170462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95E25C-06E7-4082-BE92-B571B616BC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5C176-BB0F-4087-B339-FC37356C0B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57916F-271C-4D56-AEDE-0309D1746F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AD4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379349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Drugs megastore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438480" y="4571999"/>
            <a:ext cx="2885979" cy="153468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2AD4EB"/>
                </a:solidFill>
              </a:rPr>
              <a:t>Roberto Belmonte</a:t>
            </a:r>
          </a:p>
          <a:p>
            <a:r>
              <a:rPr lang="es-ES" dirty="0">
                <a:solidFill>
                  <a:srgbClr val="2AD4EB"/>
                </a:solidFill>
              </a:rPr>
              <a:t>Gonzalo calvo</a:t>
            </a:r>
          </a:p>
          <a:p>
            <a:r>
              <a:rPr lang="es-ES" dirty="0">
                <a:solidFill>
                  <a:srgbClr val="2AD4EB"/>
                </a:solidFill>
              </a:rPr>
              <a:t>Laura Cobeña</a:t>
            </a:r>
          </a:p>
          <a:p>
            <a:r>
              <a:rPr lang="es-ES" dirty="0">
                <a:solidFill>
                  <a:srgbClr val="2AD4EB"/>
                </a:solidFill>
              </a:rPr>
              <a:t>Jaime </a:t>
            </a:r>
            <a:r>
              <a:rPr lang="es-ES" dirty="0" err="1">
                <a:solidFill>
                  <a:srgbClr val="2AD4EB"/>
                </a:solidFill>
              </a:rPr>
              <a:t>viniegra</a:t>
            </a:r>
            <a:endParaRPr lang="es-ES" dirty="0">
              <a:solidFill>
                <a:srgbClr val="2AD4EB"/>
              </a:solidFill>
            </a:endParaRPr>
          </a:p>
          <a:p>
            <a:endParaRPr dirty="0">
              <a:solidFill>
                <a:srgbClr val="2AD4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0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03D2EF-20BB-4CA1-B5F3-0F1C5011EE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55469-EF3B-4CAE-B462-AABD93B6A9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8C480-1939-4BD9-8E0D-78FA0FE9D7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4" y="1076195"/>
            <a:ext cx="5120255" cy="972315"/>
          </a:xfrm>
        </p:spPr>
        <p:txBody>
          <a:bodyPr anchor="t">
            <a:normAutofit fontScale="90000"/>
          </a:bodyPr>
          <a:lstStyle/>
          <a:p>
            <a:r>
              <a:rPr lang="en-US" sz="6700" dirty="0">
                <a:solidFill>
                  <a:schemeClr val="accent2"/>
                </a:solidFill>
              </a:rPr>
              <a:t>Tables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69B61BA-AE1E-425D-BFA6-E341B62FB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086470"/>
              </p:ext>
            </p:extLst>
          </p:nvPr>
        </p:nvGraphicFramePr>
        <p:xfrm>
          <a:off x="4153546" y="2048510"/>
          <a:ext cx="7411390" cy="3362236"/>
        </p:xfrm>
        <a:graphic>
          <a:graphicData uri="http://schemas.openxmlformats.org/drawingml/2006/table">
            <a:tbl>
              <a:tblPr/>
              <a:tblGrid>
                <a:gridCol w="881652">
                  <a:extLst>
                    <a:ext uri="{9D8B030D-6E8A-4147-A177-3AD203B41FA5}">
                      <a16:colId xmlns:a16="http://schemas.microsoft.com/office/drawing/2014/main" val="2365369884"/>
                    </a:ext>
                  </a:extLst>
                </a:gridCol>
                <a:gridCol w="1363808">
                  <a:extLst>
                    <a:ext uri="{9D8B030D-6E8A-4147-A177-3AD203B41FA5}">
                      <a16:colId xmlns:a16="http://schemas.microsoft.com/office/drawing/2014/main" val="2599735972"/>
                    </a:ext>
                  </a:extLst>
                </a:gridCol>
                <a:gridCol w="1198495">
                  <a:extLst>
                    <a:ext uri="{9D8B030D-6E8A-4147-A177-3AD203B41FA5}">
                      <a16:colId xmlns:a16="http://schemas.microsoft.com/office/drawing/2014/main" val="978887549"/>
                    </a:ext>
                  </a:extLst>
                </a:gridCol>
                <a:gridCol w="2387808">
                  <a:extLst>
                    <a:ext uri="{9D8B030D-6E8A-4147-A177-3AD203B41FA5}">
                      <a16:colId xmlns:a16="http://schemas.microsoft.com/office/drawing/2014/main" val="1570964290"/>
                    </a:ext>
                  </a:extLst>
                </a:gridCol>
                <a:gridCol w="1579627">
                  <a:extLst>
                    <a:ext uri="{9D8B030D-6E8A-4147-A177-3AD203B41FA5}">
                      <a16:colId xmlns:a16="http://schemas.microsoft.com/office/drawing/2014/main" val="855579433"/>
                    </a:ext>
                  </a:extLst>
                </a:gridCol>
              </a:tblGrid>
              <a:tr h="3886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Telephone 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14206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888888888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56789@bayer.com</a:t>
                      </a:r>
                      <a:endParaRPr lang="es-E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02383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Oetker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696969696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6567@oetker.com</a:t>
                      </a:r>
                      <a:endParaRPr lang="es-E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78775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08117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888511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120291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684168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23195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605621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738960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69271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79612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24230"/>
                  </a:ext>
                </a:extLst>
              </a:tr>
              <a:tr h="199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60704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3EEDB162-7807-416C-AF30-3ED6FE12DE33}"/>
              </a:ext>
            </a:extLst>
          </p:cNvPr>
          <p:cNvSpPr/>
          <p:nvPr/>
        </p:nvSpPr>
        <p:spPr>
          <a:xfrm>
            <a:off x="729978" y="2960186"/>
            <a:ext cx="26935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Provider</a:t>
            </a:r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4588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8412E03-11EE-431C-807A-7A76683AA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22043"/>
              </p:ext>
            </p:extLst>
          </p:nvPr>
        </p:nvGraphicFramePr>
        <p:xfrm>
          <a:off x="702252" y="2236894"/>
          <a:ext cx="6209991" cy="3752350"/>
        </p:xfrm>
        <a:graphic>
          <a:graphicData uri="http://schemas.openxmlformats.org/drawingml/2006/table">
            <a:tbl>
              <a:tblPr/>
              <a:tblGrid>
                <a:gridCol w="1280984">
                  <a:extLst>
                    <a:ext uri="{9D8B030D-6E8A-4147-A177-3AD203B41FA5}">
                      <a16:colId xmlns:a16="http://schemas.microsoft.com/office/drawing/2014/main" val="1593198339"/>
                    </a:ext>
                  </a:extLst>
                </a:gridCol>
                <a:gridCol w="1155671">
                  <a:extLst>
                    <a:ext uri="{9D8B030D-6E8A-4147-A177-3AD203B41FA5}">
                      <a16:colId xmlns:a16="http://schemas.microsoft.com/office/drawing/2014/main" val="1352576081"/>
                    </a:ext>
                  </a:extLst>
                </a:gridCol>
                <a:gridCol w="1545536">
                  <a:extLst>
                    <a:ext uri="{9D8B030D-6E8A-4147-A177-3AD203B41FA5}">
                      <a16:colId xmlns:a16="http://schemas.microsoft.com/office/drawing/2014/main" val="4196728844"/>
                    </a:ext>
                  </a:extLst>
                </a:gridCol>
                <a:gridCol w="1113900">
                  <a:extLst>
                    <a:ext uri="{9D8B030D-6E8A-4147-A177-3AD203B41FA5}">
                      <a16:colId xmlns:a16="http://schemas.microsoft.com/office/drawing/2014/main" val="716150909"/>
                    </a:ext>
                  </a:extLst>
                </a:gridCol>
                <a:gridCol w="1113900">
                  <a:extLst>
                    <a:ext uri="{9D8B030D-6E8A-4147-A177-3AD203B41FA5}">
                      <a16:colId xmlns:a16="http://schemas.microsoft.com/office/drawing/2014/main" val="3511792473"/>
                    </a:ext>
                  </a:extLst>
                </a:gridCol>
              </a:tblGrid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transaction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buying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providerID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25261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04/03/2016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1615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572994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51070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01937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79671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67898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59914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13707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62083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27110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27219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158123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1888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943B7163-B169-4F0F-862B-50D292240F99}"/>
              </a:ext>
            </a:extLst>
          </p:cNvPr>
          <p:cNvSpPr/>
          <p:nvPr/>
        </p:nvSpPr>
        <p:spPr>
          <a:xfrm>
            <a:off x="626110" y="868762"/>
            <a:ext cx="2508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Arrivals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C70DA40-92C4-443F-9887-00BFEF79A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65355"/>
              </p:ext>
            </p:extLst>
          </p:nvPr>
        </p:nvGraphicFramePr>
        <p:xfrm>
          <a:off x="7377193" y="2236894"/>
          <a:ext cx="2882685" cy="3752350"/>
        </p:xfrm>
        <a:graphic>
          <a:graphicData uri="http://schemas.openxmlformats.org/drawingml/2006/table">
            <a:tbl>
              <a:tblPr/>
              <a:tblGrid>
                <a:gridCol w="1348625">
                  <a:extLst>
                    <a:ext uri="{9D8B030D-6E8A-4147-A177-3AD203B41FA5}">
                      <a16:colId xmlns:a16="http://schemas.microsoft.com/office/drawing/2014/main" val="3706367561"/>
                    </a:ext>
                  </a:extLst>
                </a:gridCol>
                <a:gridCol w="1534060">
                  <a:extLst>
                    <a:ext uri="{9D8B030D-6E8A-4147-A177-3AD203B41FA5}">
                      <a16:colId xmlns:a16="http://schemas.microsoft.com/office/drawing/2014/main" val="931250131"/>
                    </a:ext>
                  </a:extLst>
                </a:gridCol>
              </a:tblGrid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drug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transaction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721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345394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809589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55781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04605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8982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937524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28592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884400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29895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2625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91860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96946"/>
                  </a:ext>
                </a:extLst>
              </a:tr>
              <a:tr h="26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121065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113C9B74-A2AA-4832-82CD-90E8008DC1A6}"/>
              </a:ext>
            </a:extLst>
          </p:cNvPr>
          <p:cNvSpPr/>
          <p:nvPr/>
        </p:nvSpPr>
        <p:spPr>
          <a:xfrm>
            <a:off x="7144719" y="822595"/>
            <a:ext cx="2379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err="1"/>
              <a:t>Arrives</a:t>
            </a:r>
            <a:r>
              <a:rPr lang="es-ES" sz="5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389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6B0D1C-EE77-468A-9974-7D761E2F50F4}"/>
              </a:ext>
            </a:extLst>
          </p:cNvPr>
          <p:cNvSpPr txBox="1"/>
          <p:nvPr/>
        </p:nvSpPr>
        <p:spPr>
          <a:xfrm>
            <a:off x="1069968" y="1050143"/>
            <a:ext cx="2037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/>
              <a:t>Drugs</a:t>
            </a:r>
            <a:r>
              <a:rPr lang="es-ES" sz="5400" dirty="0"/>
              <a:t>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D94FF98-9817-4273-B996-F6F1F1710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14797"/>
              </p:ext>
            </p:extLst>
          </p:nvPr>
        </p:nvGraphicFramePr>
        <p:xfrm>
          <a:off x="1039782" y="2231758"/>
          <a:ext cx="5290087" cy="3819018"/>
        </p:xfrm>
        <a:graphic>
          <a:graphicData uri="http://schemas.openxmlformats.org/drawingml/2006/table">
            <a:tbl>
              <a:tblPr/>
              <a:tblGrid>
                <a:gridCol w="702418">
                  <a:extLst>
                    <a:ext uri="{9D8B030D-6E8A-4147-A177-3AD203B41FA5}">
                      <a16:colId xmlns:a16="http://schemas.microsoft.com/office/drawing/2014/main" val="1031374062"/>
                    </a:ext>
                  </a:extLst>
                </a:gridCol>
                <a:gridCol w="954850">
                  <a:extLst>
                    <a:ext uri="{9D8B030D-6E8A-4147-A177-3AD203B41FA5}">
                      <a16:colId xmlns:a16="http://schemas.microsoft.com/office/drawing/2014/main" val="1258126972"/>
                    </a:ext>
                  </a:extLst>
                </a:gridCol>
                <a:gridCol w="1185330">
                  <a:extLst>
                    <a:ext uri="{9D8B030D-6E8A-4147-A177-3AD203B41FA5}">
                      <a16:colId xmlns:a16="http://schemas.microsoft.com/office/drawing/2014/main" val="1192403031"/>
                    </a:ext>
                  </a:extLst>
                </a:gridCol>
                <a:gridCol w="1624342">
                  <a:extLst>
                    <a:ext uri="{9D8B030D-6E8A-4147-A177-3AD203B41FA5}">
                      <a16:colId xmlns:a16="http://schemas.microsoft.com/office/drawing/2014/main" val="3652611168"/>
                    </a:ext>
                  </a:extLst>
                </a:gridCol>
                <a:gridCol w="823147">
                  <a:extLst>
                    <a:ext uri="{9D8B030D-6E8A-4147-A177-3AD203B41FA5}">
                      <a16:colId xmlns:a16="http://schemas.microsoft.com/office/drawing/2014/main" val="374885298"/>
                    </a:ext>
                  </a:extLst>
                </a:gridCol>
              </a:tblGrid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Active Principle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Corridor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01005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Aspirin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monkey....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94521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Ibuprofeno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donkey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453821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Omeoprazol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410726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486914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7930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111520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790804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17357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318573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820761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10635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16042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17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F86EEE-13EC-40C3-89E8-2AF405B0C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01347"/>
              </p:ext>
            </p:extLst>
          </p:nvPr>
        </p:nvGraphicFramePr>
        <p:xfrm>
          <a:off x="7253207" y="2231758"/>
          <a:ext cx="2929180" cy="3819018"/>
        </p:xfrm>
        <a:graphic>
          <a:graphicData uri="http://schemas.openxmlformats.org/drawingml/2006/table">
            <a:tbl>
              <a:tblPr/>
              <a:tblGrid>
                <a:gridCol w="1370377">
                  <a:extLst>
                    <a:ext uri="{9D8B030D-6E8A-4147-A177-3AD203B41FA5}">
                      <a16:colId xmlns:a16="http://schemas.microsoft.com/office/drawing/2014/main" val="3668533361"/>
                    </a:ext>
                  </a:extLst>
                </a:gridCol>
                <a:gridCol w="1558803">
                  <a:extLst>
                    <a:ext uri="{9D8B030D-6E8A-4147-A177-3AD203B41FA5}">
                      <a16:colId xmlns:a16="http://schemas.microsoft.com/office/drawing/2014/main" val="3028003482"/>
                    </a:ext>
                  </a:extLst>
                </a:gridCol>
              </a:tblGrid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drug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transaction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13949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521560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31342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26729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92981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34578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082467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33118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229720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880484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97127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35124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064657"/>
                  </a:ext>
                </a:extLst>
              </a:tr>
              <a:tr h="2727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527330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7351632E-D553-4817-BBFD-16535D47DB11}"/>
              </a:ext>
            </a:extLst>
          </p:cNvPr>
          <p:cNvSpPr/>
          <p:nvPr/>
        </p:nvSpPr>
        <p:spPr>
          <a:xfrm>
            <a:off x="7253207" y="1050143"/>
            <a:ext cx="2541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err="1"/>
              <a:t>Package</a:t>
            </a:r>
            <a:r>
              <a:rPr lang="es-ES" sz="5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063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850D46-AD73-4012-9E69-9CA4FBA9E2F6}"/>
              </a:ext>
            </a:extLst>
          </p:cNvPr>
          <p:cNvSpPr txBox="1"/>
          <p:nvPr/>
        </p:nvSpPr>
        <p:spPr>
          <a:xfrm>
            <a:off x="1123626" y="981909"/>
            <a:ext cx="3983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err="1"/>
              <a:t>Deliveries</a:t>
            </a:r>
            <a:r>
              <a:rPr lang="es-ES" sz="5400" dirty="0"/>
              <a:t>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9E375C8-3D83-4B7F-87E5-26A28A373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58938"/>
              </p:ext>
            </p:extLst>
          </p:nvPr>
        </p:nvGraphicFramePr>
        <p:xfrm>
          <a:off x="1123626" y="2371241"/>
          <a:ext cx="6741764" cy="3274191"/>
        </p:xfrm>
        <a:graphic>
          <a:graphicData uri="http://schemas.openxmlformats.org/drawingml/2006/table">
            <a:tbl>
              <a:tblPr/>
              <a:tblGrid>
                <a:gridCol w="1178714">
                  <a:extLst>
                    <a:ext uri="{9D8B030D-6E8A-4147-A177-3AD203B41FA5}">
                      <a16:colId xmlns:a16="http://schemas.microsoft.com/office/drawing/2014/main" val="2504419204"/>
                    </a:ext>
                  </a:extLst>
                </a:gridCol>
                <a:gridCol w="1545070">
                  <a:extLst>
                    <a:ext uri="{9D8B030D-6E8A-4147-A177-3AD203B41FA5}">
                      <a16:colId xmlns:a16="http://schemas.microsoft.com/office/drawing/2014/main" val="812429213"/>
                    </a:ext>
                  </a:extLst>
                </a:gridCol>
                <a:gridCol w="1469410">
                  <a:extLst>
                    <a:ext uri="{9D8B030D-6E8A-4147-A177-3AD203B41FA5}">
                      <a16:colId xmlns:a16="http://schemas.microsoft.com/office/drawing/2014/main" val="705612942"/>
                    </a:ext>
                  </a:extLst>
                </a:gridCol>
                <a:gridCol w="1274285">
                  <a:extLst>
                    <a:ext uri="{9D8B030D-6E8A-4147-A177-3AD203B41FA5}">
                      <a16:colId xmlns:a16="http://schemas.microsoft.com/office/drawing/2014/main" val="750775547"/>
                    </a:ext>
                  </a:extLst>
                </a:gridCol>
                <a:gridCol w="1274285">
                  <a:extLst>
                    <a:ext uri="{9D8B030D-6E8A-4147-A177-3AD203B41FA5}">
                      <a16:colId xmlns:a16="http://schemas.microsoft.com/office/drawing/2014/main" val="90033802"/>
                    </a:ext>
                  </a:extLst>
                </a:gridCol>
              </a:tblGrid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transaction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selling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client_id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40852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12/10/2017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72546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12/10/2017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02/01/1900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994794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1715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56429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88081"/>
                  </a:ext>
                </a:extLst>
              </a:tr>
              <a:tr h="21859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372464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50178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982050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39346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39287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898883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30199"/>
                  </a:ext>
                </a:extLst>
              </a:tr>
              <a:tr h="23504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0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07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806263F-A28C-4449-A0E4-EFFB8AC70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47203"/>
              </p:ext>
            </p:extLst>
          </p:nvPr>
        </p:nvGraphicFramePr>
        <p:xfrm>
          <a:off x="1094365" y="2275254"/>
          <a:ext cx="6977671" cy="3730032"/>
        </p:xfrm>
        <a:graphic>
          <a:graphicData uri="http://schemas.openxmlformats.org/drawingml/2006/table">
            <a:tbl>
              <a:tblPr/>
              <a:tblGrid>
                <a:gridCol w="677650">
                  <a:extLst>
                    <a:ext uri="{9D8B030D-6E8A-4147-A177-3AD203B41FA5}">
                      <a16:colId xmlns:a16="http://schemas.microsoft.com/office/drawing/2014/main" val="1955416686"/>
                    </a:ext>
                  </a:extLst>
                </a:gridCol>
                <a:gridCol w="931768">
                  <a:extLst>
                    <a:ext uri="{9D8B030D-6E8A-4147-A177-3AD203B41FA5}">
                      <a16:colId xmlns:a16="http://schemas.microsoft.com/office/drawing/2014/main" val="2962089388"/>
                    </a:ext>
                  </a:extLst>
                </a:gridCol>
                <a:gridCol w="1284710">
                  <a:extLst>
                    <a:ext uri="{9D8B030D-6E8A-4147-A177-3AD203B41FA5}">
                      <a16:colId xmlns:a16="http://schemas.microsoft.com/office/drawing/2014/main" val="41026026"/>
                    </a:ext>
                  </a:extLst>
                </a:gridCol>
                <a:gridCol w="1835300">
                  <a:extLst>
                    <a:ext uri="{9D8B030D-6E8A-4147-A177-3AD203B41FA5}">
                      <a16:colId xmlns:a16="http://schemas.microsoft.com/office/drawing/2014/main" val="1961773510"/>
                    </a:ext>
                  </a:extLst>
                </a:gridCol>
                <a:gridCol w="836473">
                  <a:extLst>
                    <a:ext uri="{9D8B030D-6E8A-4147-A177-3AD203B41FA5}">
                      <a16:colId xmlns:a16="http://schemas.microsoft.com/office/drawing/2014/main" val="1705825537"/>
                    </a:ext>
                  </a:extLst>
                </a:gridCol>
                <a:gridCol w="1411770">
                  <a:extLst>
                    <a:ext uri="{9D8B030D-6E8A-4147-A177-3AD203B41FA5}">
                      <a16:colId xmlns:a16="http://schemas.microsoft.com/office/drawing/2014/main" val="1192123976"/>
                    </a:ext>
                  </a:extLst>
                </a:gridCol>
              </a:tblGrid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Payment 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02882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H. La Paz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avndda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paypal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71124"/>
                  </a:ext>
                </a:extLst>
              </a:tr>
              <a:tr h="4558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farmacia "Paca"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avenida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157544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28177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002901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84201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3639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48774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96337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12670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81029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66151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632067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2184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A880FEE-D588-440E-B06C-FDAF66C9BA37}"/>
              </a:ext>
            </a:extLst>
          </p:cNvPr>
          <p:cNvSpPr txBox="1"/>
          <p:nvPr/>
        </p:nvSpPr>
        <p:spPr>
          <a:xfrm>
            <a:off x="1094365" y="852714"/>
            <a:ext cx="44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Client:</a:t>
            </a:r>
          </a:p>
        </p:txBody>
      </p:sp>
    </p:spTree>
    <p:extLst>
      <p:ext uri="{BB962C8B-B14F-4D97-AF65-F5344CB8AC3E}">
        <p14:creationId xmlns:p14="http://schemas.microsoft.com/office/powerpoint/2010/main" val="126619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AF3438B-7F55-4380-AFCF-CBF4277ED1A8}"/>
              </a:ext>
            </a:extLst>
          </p:cNvPr>
          <p:cNvSpPr/>
          <p:nvPr/>
        </p:nvSpPr>
        <p:spPr>
          <a:xfrm>
            <a:off x="818264" y="966692"/>
            <a:ext cx="29387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err="1">
                <a:solidFill>
                  <a:prstClr val="black"/>
                </a:solidFill>
              </a:rPr>
              <a:t>Corridor</a:t>
            </a:r>
            <a:r>
              <a:rPr lang="es-ES" sz="5400" dirty="0">
                <a:solidFill>
                  <a:prstClr val="black"/>
                </a:solidFill>
              </a:rPr>
              <a:t>:</a:t>
            </a:r>
            <a:endParaRPr lang="es-ES" sz="54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BC9B6A5-F0B3-4300-A1AE-2A4F54B46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17237"/>
              </p:ext>
            </p:extLst>
          </p:nvPr>
        </p:nvGraphicFramePr>
        <p:xfrm>
          <a:off x="818264" y="2119112"/>
          <a:ext cx="3720132" cy="3384094"/>
        </p:xfrm>
        <a:graphic>
          <a:graphicData uri="http://schemas.openxmlformats.org/drawingml/2006/table">
            <a:tbl>
              <a:tblPr/>
              <a:tblGrid>
                <a:gridCol w="800746">
                  <a:extLst>
                    <a:ext uri="{9D8B030D-6E8A-4147-A177-3AD203B41FA5}">
                      <a16:colId xmlns:a16="http://schemas.microsoft.com/office/drawing/2014/main" val="3569077545"/>
                    </a:ext>
                  </a:extLst>
                </a:gridCol>
                <a:gridCol w="1568127">
                  <a:extLst>
                    <a:ext uri="{9D8B030D-6E8A-4147-A177-3AD203B41FA5}">
                      <a16:colId xmlns:a16="http://schemas.microsoft.com/office/drawing/2014/main" val="739420941"/>
                    </a:ext>
                  </a:extLst>
                </a:gridCol>
                <a:gridCol w="1351259">
                  <a:extLst>
                    <a:ext uri="{9D8B030D-6E8A-4147-A177-3AD203B41FA5}">
                      <a16:colId xmlns:a16="http://schemas.microsoft.com/office/drawing/2014/main" val="2632346441"/>
                    </a:ext>
                  </a:extLst>
                </a:gridCol>
              </a:tblGrid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Warehouse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088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86441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45302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1737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5988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61928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251015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98095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00156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11457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33259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14641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717897"/>
                  </a:ext>
                </a:extLst>
              </a:tr>
              <a:tr h="2417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55839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096505C-0C52-4F97-9A8C-2457B33E3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3677"/>
              </p:ext>
            </p:extLst>
          </p:nvPr>
        </p:nvGraphicFramePr>
        <p:xfrm>
          <a:off x="6093947" y="2119112"/>
          <a:ext cx="5367554" cy="2232783"/>
        </p:xfrm>
        <a:graphic>
          <a:graphicData uri="http://schemas.openxmlformats.org/drawingml/2006/table">
            <a:tbl>
              <a:tblPr/>
              <a:tblGrid>
                <a:gridCol w="795193">
                  <a:extLst>
                    <a:ext uri="{9D8B030D-6E8A-4147-A177-3AD203B41FA5}">
                      <a16:colId xmlns:a16="http://schemas.microsoft.com/office/drawing/2014/main" val="142288525"/>
                    </a:ext>
                  </a:extLst>
                </a:gridCol>
                <a:gridCol w="911159">
                  <a:extLst>
                    <a:ext uri="{9D8B030D-6E8A-4147-A177-3AD203B41FA5}">
                      <a16:colId xmlns:a16="http://schemas.microsoft.com/office/drawing/2014/main" val="2469465784"/>
                    </a:ext>
                  </a:extLst>
                </a:gridCol>
                <a:gridCol w="1424721">
                  <a:extLst>
                    <a:ext uri="{9D8B030D-6E8A-4147-A177-3AD203B41FA5}">
                      <a16:colId xmlns:a16="http://schemas.microsoft.com/office/drawing/2014/main" val="3060841539"/>
                    </a:ext>
                  </a:extLst>
                </a:gridCol>
                <a:gridCol w="1358455">
                  <a:extLst>
                    <a:ext uri="{9D8B030D-6E8A-4147-A177-3AD203B41FA5}">
                      <a16:colId xmlns:a16="http://schemas.microsoft.com/office/drawing/2014/main" val="309508088"/>
                    </a:ext>
                  </a:extLst>
                </a:gridCol>
                <a:gridCol w="878026">
                  <a:extLst>
                    <a:ext uri="{9D8B030D-6E8A-4147-A177-3AD203B41FA5}">
                      <a16:colId xmlns:a16="http://schemas.microsoft.com/office/drawing/2014/main" val="1881246002"/>
                    </a:ext>
                  </a:extLst>
                </a:gridCol>
              </a:tblGrid>
              <a:tr h="2480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03398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España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Avnd asd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61300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España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68650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8305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23360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72728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027578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70516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530820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337CC25-6E51-48A6-AC35-A260A4F277A7}"/>
              </a:ext>
            </a:extLst>
          </p:cNvPr>
          <p:cNvSpPr/>
          <p:nvPr/>
        </p:nvSpPr>
        <p:spPr>
          <a:xfrm>
            <a:off x="5765544" y="966692"/>
            <a:ext cx="35756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err="1">
                <a:solidFill>
                  <a:prstClr val="black"/>
                </a:solidFill>
              </a:rPr>
              <a:t>Warehouse</a:t>
            </a:r>
            <a:r>
              <a:rPr lang="es-ES" sz="5400" dirty="0">
                <a:solidFill>
                  <a:prstClr val="black"/>
                </a:solidFill>
              </a:rPr>
              <a:t>:</a:t>
            </a:r>
            <a:endParaRPr lang="es-ES" sz="5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6F00D1C-15B0-4059-80BC-AEB7EB27B16A}"/>
              </a:ext>
            </a:extLst>
          </p:cNvPr>
          <p:cNvSpPr/>
          <p:nvPr/>
        </p:nvSpPr>
        <p:spPr>
          <a:xfrm>
            <a:off x="2602962" y="5503210"/>
            <a:ext cx="3035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err="1">
                <a:solidFill>
                  <a:prstClr val="black"/>
                </a:solidFill>
              </a:rPr>
              <a:t>Employee</a:t>
            </a:r>
            <a:r>
              <a:rPr lang="es-ES" sz="5400" dirty="0">
                <a:solidFill>
                  <a:prstClr val="black"/>
                </a:solidFill>
              </a:rPr>
              <a:t>:</a:t>
            </a:r>
            <a:endParaRPr lang="es-ES" sz="54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6F0B319-25CF-4D2A-9780-6649A3810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47649"/>
              </p:ext>
            </p:extLst>
          </p:nvPr>
        </p:nvGraphicFramePr>
        <p:xfrm>
          <a:off x="6093947" y="4364087"/>
          <a:ext cx="5334000" cy="2059305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1708801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414279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498037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10336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9195731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5981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Warehouse 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8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Currito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Currito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47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77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3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451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56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784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28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166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81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9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57E92E-0F9E-4E71-8A9D-70F0D15F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3206858"/>
            <a:ext cx="10972799" cy="27432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646722B-B5D8-4621-9A1A-E64A287FA6AB}"/>
              </a:ext>
            </a:extLst>
          </p:cNvPr>
          <p:cNvSpPr/>
          <p:nvPr/>
        </p:nvSpPr>
        <p:spPr>
          <a:xfrm>
            <a:off x="2605574" y="2362902"/>
            <a:ext cx="5895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5693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03D2EF-20BB-4CA1-B5F3-0F1C5011EE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55469-EF3B-4CAE-B462-AABD93B6A9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8C480-1939-4BD9-8E0D-78FA0FE9D7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INDEX: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Summary of our system’s intent</a:t>
            </a:r>
          </a:p>
          <a:p>
            <a:r>
              <a:rPr lang="en-US" sz="2800" dirty="0"/>
              <a:t>List of our system’s features</a:t>
            </a:r>
          </a:p>
          <a:p>
            <a:r>
              <a:rPr lang="en-US" sz="2800" dirty="0"/>
              <a:t>E-R diagram </a:t>
            </a:r>
          </a:p>
          <a:p>
            <a:r>
              <a:rPr lang="en-US" sz="2800" dirty="0"/>
              <a:t>Tables</a:t>
            </a:r>
          </a:p>
          <a:p>
            <a:r>
              <a:rPr lang="en-US" sz="2800" dirty="0"/>
              <a:t>Progress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414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03D2EF-20BB-4CA1-B5F3-0F1C5011EE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55469-EF3B-4CAE-B462-AABD93B6A9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8C480-1939-4BD9-8E0D-78FA0FE9D7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972315"/>
          </a:xfrm>
        </p:spPr>
        <p:txBody>
          <a:bodyPr anchor="t"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System’s intent: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720" y="2521460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3600" dirty="0"/>
              <a:t>Manage the storage and transactions of drugs inside a company.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47CF5C-3F0C-4AFD-BB28-4AB59B8A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9" y="2741822"/>
            <a:ext cx="5257661" cy="2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1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41359110-E5B0-411E-9B82-B0E1448E8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07034" y="2070857"/>
            <a:ext cx="4241287" cy="2968901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453060B-E035-4CB4-99E9-F44CE773CC9F}"/>
              </a:ext>
            </a:extLst>
          </p:cNvPr>
          <p:cNvSpPr txBox="1"/>
          <p:nvPr/>
        </p:nvSpPr>
        <p:spPr>
          <a:xfrm>
            <a:off x="3607034" y="8174615"/>
            <a:ext cx="283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4" tooltip="http://www.vecteezy.com/vector-art/56105-dollar-sign-vector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5" tooltip="https://creativecommons.org/licenses/by-nc-sa/3.0/"/>
              </a:rPr>
              <a:t>CC BY-NC-SA</a:t>
            </a:r>
            <a:endParaRPr lang="es-ES" sz="9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3B051C-726C-4E50-A394-AA2B2CCA3480}"/>
              </a:ext>
            </a:extLst>
          </p:cNvPr>
          <p:cNvSpPr txBox="1"/>
          <p:nvPr/>
        </p:nvSpPr>
        <p:spPr>
          <a:xfrm>
            <a:off x="800746" y="3163624"/>
            <a:ext cx="1766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BUY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DDBD44-6ED2-4AE0-A3C1-8FFABA3404A8}"/>
              </a:ext>
            </a:extLst>
          </p:cNvPr>
          <p:cNvSpPr txBox="1"/>
          <p:nvPr/>
        </p:nvSpPr>
        <p:spPr>
          <a:xfrm>
            <a:off x="9314481" y="3163624"/>
            <a:ext cx="1875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SELL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C214D7-5A53-4162-A3FC-F6602CE429B2}"/>
              </a:ext>
            </a:extLst>
          </p:cNvPr>
          <p:cNvSpPr txBox="1"/>
          <p:nvPr/>
        </p:nvSpPr>
        <p:spPr>
          <a:xfrm>
            <a:off x="4250713" y="5334373"/>
            <a:ext cx="41380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PROFIT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E356F2-0FDF-4836-A192-64CA8AED1625}"/>
              </a:ext>
            </a:extLst>
          </p:cNvPr>
          <p:cNvSpPr txBox="1"/>
          <p:nvPr/>
        </p:nvSpPr>
        <p:spPr>
          <a:xfrm>
            <a:off x="4577166" y="962861"/>
            <a:ext cx="3037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STORE</a:t>
            </a:r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7D549A8C-39A6-4FF3-BCC4-506DC42C6BDC}"/>
              </a:ext>
            </a:extLst>
          </p:cNvPr>
          <p:cNvSpPr/>
          <p:nvPr/>
        </p:nvSpPr>
        <p:spPr>
          <a:xfrm rot="5400000">
            <a:off x="8103029" y="762985"/>
            <a:ext cx="1912443" cy="2888836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2D9271CA-07E9-4749-9652-2068B582DC2B}"/>
              </a:ext>
            </a:extLst>
          </p:cNvPr>
          <p:cNvSpPr/>
          <p:nvPr/>
        </p:nvSpPr>
        <p:spPr>
          <a:xfrm rot="16200000">
            <a:off x="1626948" y="3791544"/>
            <a:ext cx="1881207" cy="2841359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Flecha: doblada 16">
            <a:extLst>
              <a:ext uri="{FF2B5EF4-FFF2-40B4-BE49-F238E27FC236}">
                <a16:creationId xmlns:a16="http://schemas.microsoft.com/office/drawing/2014/main" id="{A6AB8B06-8BB9-4289-89FA-BCD555E3C92E}"/>
              </a:ext>
            </a:extLst>
          </p:cNvPr>
          <p:cNvSpPr/>
          <p:nvPr/>
        </p:nvSpPr>
        <p:spPr>
          <a:xfrm rot="10800000">
            <a:off x="7346196" y="4432513"/>
            <a:ext cx="3037667" cy="1881207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Flecha: doblada 17">
            <a:extLst>
              <a:ext uri="{FF2B5EF4-FFF2-40B4-BE49-F238E27FC236}">
                <a16:creationId xmlns:a16="http://schemas.microsoft.com/office/drawing/2014/main" id="{40C418CA-BC06-4366-8EEC-A31235A2BDA7}"/>
              </a:ext>
            </a:extLst>
          </p:cNvPr>
          <p:cNvSpPr/>
          <p:nvPr/>
        </p:nvSpPr>
        <p:spPr>
          <a:xfrm>
            <a:off x="1286360" y="1098380"/>
            <a:ext cx="3037667" cy="1881207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4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03D2EF-20BB-4CA1-B5F3-0F1C5011EE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55469-EF3B-4CAE-B462-AABD93B6A9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8C480-1939-4BD9-8E0D-78FA0FE9D7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972315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System’s features: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s-ES" sz="2000" dirty="0"/>
              <a:t>ADD</a:t>
            </a:r>
          </a:p>
          <a:p>
            <a:r>
              <a:rPr lang="es-ES" sz="2000" dirty="0"/>
              <a:t>DELETE</a:t>
            </a:r>
          </a:p>
          <a:p>
            <a:r>
              <a:rPr lang="es-ES" sz="2000" dirty="0"/>
              <a:t>MODIFY</a:t>
            </a:r>
          </a:p>
          <a:p>
            <a:r>
              <a:rPr lang="es-ES" sz="2000" dirty="0"/>
              <a:t>SEARCH</a:t>
            </a:r>
          </a:p>
          <a:p>
            <a:r>
              <a:rPr lang="es-ES" sz="2000" dirty="0"/>
              <a:t>CHANGELOG</a:t>
            </a:r>
          </a:p>
          <a:p>
            <a:r>
              <a:rPr lang="es-ES" sz="2000" dirty="0"/>
              <a:t>SAVE</a:t>
            </a:r>
          </a:p>
          <a:p>
            <a:r>
              <a:rPr lang="es-ES" sz="2000" dirty="0"/>
              <a:t>IMAGE DISPLAY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84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830057-F4EE-412A-8526-36BE1CE18C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AEBA82-E2D4-4653-AEE3-E95B330DDA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6509E-DAF8-4DA0-B09B-FA3FB341C2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E11946-6976-4B44-971A-07BFBE9544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DD9E25-AB50-4F01-9CA6-96497CDE72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7788D3-E467-4E25-A5E9-FD41795BD5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 descr="Imagen que contiene sushi, plato&#10;&#10;Descripción generada con confianza alta">
            <a:extLst>
              <a:ext uri="{FF2B5EF4-FFF2-40B4-BE49-F238E27FC236}">
                <a16:creationId xmlns:a16="http://schemas.microsoft.com/office/drawing/2014/main" id="{5851E57F-A88D-4EC8-A98D-B07F51A54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597" y="1208531"/>
            <a:ext cx="4379938" cy="4735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E-r diagram:</a:t>
            </a:r>
            <a:br>
              <a:rPr lang="en-US" sz="3600">
                <a:solidFill>
                  <a:srgbClr val="FFFFFF"/>
                </a:solidFill>
              </a:rPr>
            </a:br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AEA0F76-9DD0-4BB4-8E3C-2F06F0EC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27" y="858266"/>
            <a:ext cx="11095472" cy="119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86F026-6F42-489D-A43B-10B40E91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41" y="-2163903"/>
            <a:ext cx="11095472" cy="119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3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CBCE0B-556F-46AC-9D3B-0C1109BA2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48264" y="429133"/>
            <a:ext cx="11095472" cy="59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641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WebA9D3</Template>
  <TotalTime>157</TotalTime>
  <Words>265</Words>
  <Application>Microsoft Office PowerPoint</Application>
  <PresentationFormat>Panorámica</PresentationFormat>
  <Paragraphs>534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Dividendo</vt:lpstr>
      <vt:lpstr>Drugs megastore</vt:lpstr>
      <vt:lpstr>INDEX:</vt:lpstr>
      <vt:lpstr>System’s intent: </vt:lpstr>
      <vt:lpstr>Presentación de PowerPoint</vt:lpstr>
      <vt:lpstr>System’s features: </vt:lpstr>
      <vt:lpstr>E-r diagram: </vt:lpstr>
      <vt:lpstr>Presentación de PowerPoint</vt:lpstr>
      <vt:lpstr>Presentación de PowerPoint</vt:lpstr>
      <vt:lpstr>Presentación de PowerPoint</vt:lpstr>
      <vt:lpstr>Tables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megastore</dc:title>
  <dc:creator>Laura Cobeña Lerida</dc:creator>
  <cp:lastModifiedBy>Laura Cobeña Lerida</cp:lastModifiedBy>
  <cp:revision>15</cp:revision>
  <dcterms:created xsi:type="dcterms:W3CDTF">2018-02-13T08:59:37Z</dcterms:created>
  <dcterms:modified xsi:type="dcterms:W3CDTF">2018-02-14T15:31:12Z</dcterms:modified>
</cp:coreProperties>
</file>