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57" r:id="rId4"/>
    <p:sldId id="266" r:id="rId5"/>
    <p:sldId id="268" r:id="rId6"/>
    <p:sldId id="270" r:id="rId7"/>
    <p:sldId id="281" r:id="rId8"/>
    <p:sldId id="269" r:id="rId9"/>
    <p:sldId id="278" r:id="rId10"/>
    <p:sldId id="283" r:id="rId11"/>
    <p:sldId id="275" r:id="rId12"/>
    <p:sldId id="284" r:id="rId13"/>
    <p:sldId id="273" r:id="rId14"/>
    <p:sldId id="274" r:id="rId15"/>
    <p:sldId id="279" r:id="rId16"/>
    <p:sldId id="280" r:id="rId17"/>
    <p:sldId id="276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3939" autoAdjust="0"/>
  </p:normalViewPr>
  <p:slideViewPr>
    <p:cSldViewPr snapToGrid="0">
      <p:cViewPr>
        <p:scale>
          <a:sx n="75" d="100"/>
          <a:sy n="75" d="100"/>
        </p:scale>
        <p:origin x="1277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B9C42-6C45-41A0-8D27-E64B0AE71DE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0A1C7-A763-4922-98F0-0BD5DC7F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89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D5D7B-3722-499B-BD4E-AF353C00F5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97043-248E-411E-9415-96F31CED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6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7043-248E-411E-9415-96F31CED7F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7043-248E-411E-9415-96F31CED7F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1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4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F23A-C0D4-48A8-B2A1-A7F8DA8E5C9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Roberto Rocchetta, r.Rocchetta@tue.nl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A798-D56B-43FD-B941-55375DE076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Over de Technische Universiteit Eindhoven (TU/e) - Technische Universiteit  Eindhoven (TU/e) — AcademicTransf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60" y="0"/>
            <a:ext cx="2539940" cy="8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3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hyperlink" Target="https://github.com/Roberock/ControllerRobus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berock/ControllerRobust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Roberock/ControllerRobust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hyperlink" Target="https://github.com/Roberock/ControllerRobus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hyperlink" Target="https://github.com/Roberock/ControllerRobus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1.png"/><Relationship Id="rId10" Type="http://schemas.openxmlformats.org/officeDocument/2006/relationships/image" Target="../media/image320.png"/><Relationship Id="rId4" Type="http://schemas.openxmlformats.org/officeDocument/2006/relationships/hyperlink" Target="https://github.com/Roberock/ControllerRobust" TargetMode="External"/><Relationship Id="rId9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Roberock/ControllerRobus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ress.2021.107900" TargetMode="External"/><Relationship Id="rId2" Type="http://schemas.openxmlformats.org/officeDocument/2006/relationships/hyperlink" Target="https://doi.org/10.1016/j.ress.2019.106755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Robust control design by </a:t>
            </a:r>
            <a:r>
              <a:rPr lang="en-US" dirty="0" smtClean="0"/>
              <a:t>scenario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206BE"/>
                </a:solidFill>
              </a:rPr>
              <a:t>Roberto Rocchetta, PhD</a:t>
            </a:r>
          </a:p>
          <a:p>
            <a:r>
              <a:rPr lang="en-US" b="1" cap="all" dirty="0" smtClean="0"/>
              <a:t>DEPARTMENT OF MATHEMATICS AND COMPUTER SCIENCE</a:t>
            </a:r>
          </a:p>
          <a:p>
            <a:r>
              <a:rPr lang="en-US" sz="2800" b="1" kern="0" dirty="0">
                <a:solidFill>
                  <a:schemeClr val="accent2"/>
                </a:solidFill>
                <a:latin typeface="Avenir Light"/>
                <a:ea typeface="+mn-ea"/>
                <a:cs typeface="Avenir Light"/>
              </a:rPr>
              <a:t>STOCHASTIC OPERATIONS RESEARCH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ASA Ames Research Center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15" y="5577840"/>
            <a:ext cx="667385" cy="6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1520" y="5726866"/>
            <a:ext cx="673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Acknowledge Dr  Luis G. Crespo, Dr Sean P. Kenny for the kind support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Wie</a:t>
            </a:r>
            <a:r>
              <a:rPr lang="en-US" dirty="0"/>
              <a:t> and D. S. Bernstein, "</a:t>
            </a:r>
            <a:r>
              <a:rPr lang="en-US" i="1" dirty="0"/>
              <a:t>Benchmark Problems for Robust Control Design</a:t>
            </a:r>
            <a:r>
              <a:rPr lang="en-US" dirty="0"/>
              <a:t>," in 1991 American Control Conference, 1991</a:t>
            </a:r>
          </a:p>
        </p:txBody>
      </p:sp>
    </p:spTree>
    <p:extLst>
      <p:ext uri="{BB962C8B-B14F-4D97-AF65-F5344CB8AC3E}">
        <p14:creationId xmlns:p14="http://schemas.microsoft.com/office/powerpoint/2010/main" val="31428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3334"/>
                <a:ext cx="10515600" cy="5023412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100"/>
                  </a:spcAft>
                  <a:buNone/>
                </a:pPr>
                <a:r>
                  <a:rPr lang="en-US" sz="1600" b="1" dirty="0" smtClean="0"/>
                  <a:t>Worst-case performance score: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=1,..,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1600" dirty="0" smtClean="0"/>
                  <a:t>; 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:r>
                  <a:rPr lang="en-US" sz="1600" b="1" dirty="0" smtClean="0"/>
                  <a:t>Worst-case scenario score: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=1,..,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=1,..,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:r>
                  <a:rPr lang="en-US" sz="1600" b="1" dirty="0" smtClean="0"/>
                  <a:t>Failure probability for individual and all requirements: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𝒂𝒍𝒍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 smtClean="0">
                    <a:solidFill>
                      <a:srgbClr val="0206BE"/>
                    </a:solidFill>
                  </a:rPr>
                  <a:t> </a:t>
                </a:r>
                <a:endParaRPr lang="en-US" sz="1600" b="1" dirty="0" smtClean="0"/>
              </a:p>
              <a:p>
                <a:pPr marL="0" indent="0">
                  <a:spcAft>
                    <a:spcPts val="100"/>
                  </a:spcAft>
                  <a:buNone/>
                </a:pPr>
                <a:r>
                  <a:rPr lang="en-US" sz="1600" b="1" dirty="0" smtClean="0"/>
                  <a:t>Severity for individual and all requirements: 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)&gt;0]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𝒂𝒍𝒍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|"/>
                        <m:ctrlP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sz="1600" b="1" i="1" smtClean="0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1600" b="1" i="1" smtClean="0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 smtClean="0">
                    <a:solidFill>
                      <a:srgbClr val="0206BE"/>
                    </a:solidFill>
                  </a:rPr>
                  <a:t> 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3334"/>
                <a:ext cx="10515600" cy="5023412"/>
              </a:xfrm>
              <a:blipFill rotWithShape="0">
                <a:blip r:embed="rId3"/>
                <a:stretch>
                  <a:fillRect l="-290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ars.els-cdn.com/content/image/1-s2.0-S095183202100418X-gr1_lr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78" y="1585732"/>
            <a:ext cx="5336686" cy="42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42878" y="5946768"/>
                <a:ext cx="533668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[⋅]</m:t>
                    </m:r>
                  </m:oMath>
                </a14:m>
                <a:r>
                  <a:rPr lang="en-US" i="1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[⋅]</m:t>
                    </m:r>
                  </m:oMath>
                </a14:m>
                <a:r>
                  <a:rPr lang="en-US" i="1" dirty="0" smtClean="0"/>
                  <a:t> require numerical integration, e.g., via sampling-based methods (but we only have a few samples here)</a:t>
                </a:r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878" y="5946768"/>
                <a:ext cx="5336686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1143" t="-2893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 rot="16200000">
            <a:off x="8775457" y="2862707"/>
            <a:ext cx="192383" cy="645187"/>
          </a:xfrm>
          <a:prstGeom prst="downArrow">
            <a:avLst/>
          </a:prstGeom>
          <a:solidFill>
            <a:srgbClr val="020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06B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8775455" y="3418049"/>
            <a:ext cx="192383" cy="645187"/>
          </a:xfrm>
          <a:prstGeom prst="downArrow">
            <a:avLst/>
          </a:prstGeom>
          <a:solidFill>
            <a:srgbClr val="020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06B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8775456" y="2568567"/>
            <a:ext cx="192383" cy="645187"/>
          </a:xfrm>
          <a:prstGeom prst="downArrow">
            <a:avLst/>
          </a:prstGeom>
          <a:solidFill>
            <a:srgbClr val="020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06B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194242" y="2120716"/>
            <a:ext cx="1580637" cy="1619927"/>
          </a:xfrm>
          <a:custGeom>
            <a:avLst/>
            <a:gdLst>
              <a:gd name="connsiteX0" fmla="*/ 40193 w 1580637"/>
              <a:gd name="connsiteY0" fmla="*/ 1607222 h 1619927"/>
              <a:gd name="connsiteX1" fmla="*/ 90435 w 1580637"/>
              <a:gd name="connsiteY1" fmla="*/ 1577077 h 1619927"/>
              <a:gd name="connsiteX2" fmla="*/ 150725 w 1580637"/>
              <a:gd name="connsiteY2" fmla="*/ 1556981 h 1619927"/>
              <a:gd name="connsiteX3" fmla="*/ 291402 w 1580637"/>
              <a:gd name="connsiteY3" fmla="*/ 1536884 h 1619927"/>
              <a:gd name="connsiteX4" fmla="*/ 492369 w 1580637"/>
              <a:gd name="connsiteY4" fmla="*/ 1506739 h 1619927"/>
              <a:gd name="connsiteX5" fmla="*/ 592853 w 1580637"/>
              <a:gd name="connsiteY5" fmla="*/ 1486642 h 1619927"/>
              <a:gd name="connsiteX6" fmla="*/ 653143 w 1580637"/>
              <a:gd name="connsiteY6" fmla="*/ 1476594 h 1619927"/>
              <a:gd name="connsiteX7" fmla="*/ 693336 w 1580637"/>
              <a:gd name="connsiteY7" fmla="*/ 1466546 h 1619927"/>
              <a:gd name="connsiteX8" fmla="*/ 723481 w 1580637"/>
              <a:gd name="connsiteY8" fmla="*/ 1456497 h 1619927"/>
              <a:gd name="connsiteX9" fmla="*/ 793820 w 1580637"/>
              <a:gd name="connsiteY9" fmla="*/ 1446449 h 1619927"/>
              <a:gd name="connsiteX10" fmla="*/ 823965 w 1580637"/>
              <a:gd name="connsiteY10" fmla="*/ 1436400 h 1619927"/>
              <a:gd name="connsiteX11" fmla="*/ 864158 w 1580637"/>
              <a:gd name="connsiteY11" fmla="*/ 1426352 h 1619927"/>
              <a:gd name="connsiteX12" fmla="*/ 924448 w 1580637"/>
              <a:gd name="connsiteY12" fmla="*/ 1386159 h 1619927"/>
              <a:gd name="connsiteX13" fmla="*/ 984738 w 1580637"/>
              <a:gd name="connsiteY13" fmla="*/ 1335917 h 1619927"/>
              <a:gd name="connsiteX14" fmla="*/ 1034980 w 1580637"/>
              <a:gd name="connsiteY14" fmla="*/ 1275627 h 1619927"/>
              <a:gd name="connsiteX15" fmla="*/ 1055077 w 1580637"/>
              <a:gd name="connsiteY15" fmla="*/ 1195240 h 1619927"/>
              <a:gd name="connsiteX16" fmla="*/ 1065125 w 1580637"/>
              <a:gd name="connsiteY16" fmla="*/ 1124902 h 1619927"/>
              <a:gd name="connsiteX17" fmla="*/ 1085222 w 1580637"/>
              <a:gd name="connsiteY17" fmla="*/ 1084708 h 1619927"/>
              <a:gd name="connsiteX18" fmla="*/ 1095270 w 1580637"/>
              <a:gd name="connsiteY18" fmla="*/ 1034466 h 1619927"/>
              <a:gd name="connsiteX19" fmla="*/ 1115367 w 1580637"/>
              <a:gd name="connsiteY19" fmla="*/ 1004321 h 1619927"/>
              <a:gd name="connsiteX20" fmla="*/ 1125415 w 1580637"/>
              <a:gd name="connsiteY20" fmla="*/ 893789 h 1619927"/>
              <a:gd name="connsiteX21" fmla="*/ 1155560 w 1580637"/>
              <a:gd name="connsiteY21" fmla="*/ 632532 h 1619927"/>
              <a:gd name="connsiteX22" fmla="*/ 1165609 w 1580637"/>
              <a:gd name="connsiteY22" fmla="*/ 511952 h 1619927"/>
              <a:gd name="connsiteX23" fmla="*/ 1185705 w 1580637"/>
              <a:gd name="connsiteY23" fmla="*/ 421517 h 1619927"/>
              <a:gd name="connsiteX24" fmla="*/ 1195754 w 1580637"/>
              <a:gd name="connsiteY24" fmla="*/ 371275 h 1619927"/>
              <a:gd name="connsiteX25" fmla="*/ 1225899 w 1580637"/>
              <a:gd name="connsiteY25" fmla="*/ 341130 h 1619927"/>
              <a:gd name="connsiteX26" fmla="*/ 1245995 w 1580637"/>
              <a:gd name="connsiteY26" fmla="*/ 270792 h 1619927"/>
              <a:gd name="connsiteX27" fmla="*/ 1256044 w 1580637"/>
              <a:gd name="connsiteY27" fmla="*/ 240647 h 1619927"/>
              <a:gd name="connsiteX28" fmla="*/ 1286189 w 1580637"/>
              <a:gd name="connsiteY28" fmla="*/ 160260 h 1619927"/>
              <a:gd name="connsiteX29" fmla="*/ 1306285 w 1580637"/>
              <a:gd name="connsiteY29" fmla="*/ 130115 h 1619927"/>
              <a:gd name="connsiteX30" fmla="*/ 1336431 w 1580637"/>
              <a:gd name="connsiteY30" fmla="*/ 110018 h 1619927"/>
              <a:gd name="connsiteX31" fmla="*/ 1396721 w 1580637"/>
              <a:gd name="connsiteY31" fmla="*/ 49728 h 1619927"/>
              <a:gd name="connsiteX32" fmla="*/ 1547446 w 1580637"/>
              <a:gd name="connsiteY32" fmla="*/ 39680 h 1619927"/>
              <a:gd name="connsiteX33" fmla="*/ 1436914 w 1580637"/>
              <a:gd name="connsiteY33" fmla="*/ 19583 h 1619927"/>
              <a:gd name="connsiteX34" fmla="*/ 482321 w 1580637"/>
              <a:gd name="connsiteY34" fmla="*/ 29631 h 1619927"/>
              <a:gd name="connsiteX35" fmla="*/ 30145 w 1580637"/>
              <a:gd name="connsiteY35" fmla="*/ 140163 h 1619927"/>
              <a:gd name="connsiteX36" fmla="*/ 40193 w 1580637"/>
              <a:gd name="connsiteY36" fmla="*/ 170308 h 1619927"/>
              <a:gd name="connsiteX37" fmla="*/ 30145 w 1580637"/>
              <a:gd name="connsiteY37" fmla="*/ 230598 h 1619927"/>
              <a:gd name="connsiteX38" fmla="*/ 20096 w 1580637"/>
              <a:gd name="connsiteY38" fmla="*/ 280840 h 1619927"/>
              <a:gd name="connsiteX39" fmla="*/ 0 w 1580637"/>
              <a:gd name="connsiteY39" fmla="*/ 522000 h 1619927"/>
              <a:gd name="connsiteX40" fmla="*/ 10048 w 1580637"/>
              <a:gd name="connsiteY40" fmla="*/ 833499 h 1619927"/>
              <a:gd name="connsiteX41" fmla="*/ 20096 w 1580637"/>
              <a:gd name="connsiteY41" fmla="*/ 913886 h 1619927"/>
              <a:gd name="connsiteX42" fmla="*/ 30145 w 1580637"/>
              <a:gd name="connsiteY42" fmla="*/ 1275627 h 1619927"/>
              <a:gd name="connsiteX43" fmla="*/ 40193 w 1580637"/>
              <a:gd name="connsiteY43" fmla="*/ 1345965 h 1619927"/>
              <a:gd name="connsiteX44" fmla="*/ 40193 w 1580637"/>
              <a:gd name="connsiteY44" fmla="*/ 1607222 h 161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80637" h="1619927">
                <a:moveTo>
                  <a:pt x="40193" y="1607222"/>
                </a:moveTo>
                <a:cubicBezTo>
                  <a:pt x="48567" y="1645741"/>
                  <a:pt x="72655" y="1585159"/>
                  <a:pt x="90435" y="1577077"/>
                </a:cubicBezTo>
                <a:cubicBezTo>
                  <a:pt x="109720" y="1568311"/>
                  <a:pt x="130628" y="1563680"/>
                  <a:pt x="150725" y="1556981"/>
                </a:cubicBezTo>
                <a:cubicBezTo>
                  <a:pt x="215973" y="1535232"/>
                  <a:pt x="170301" y="1547893"/>
                  <a:pt x="291402" y="1536884"/>
                </a:cubicBezTo>
                <a:cubicBezTo>
                  <a:pt x="370885" y="1483894"/>
                  <a:pt x="300617" y="1523413"/>
                  <a:pt x="492369" y="1506739"/>
                </a:cubicBezTo>
                <a:cubicBezTo>
                  <a:pt x="553299" y="1501441"/>
                  <a:pt x="541694" y="1496874"/>
                  <a:pt x="592853" y="1486642"/>
                </a:cubicBezTo>
                <a:cubicBezTo>
                  <a:pt x="612831" y="1482646"/>
                  <a:pt x="633165" y="1480590"/>
                  <a:pt x="653143" y="1476594"/>
                </a:cubicBezTo>
                <a:cubicBezTo>
                  <a:pt x="666685" y="1473886"/>
                  <a:pt x="680057" y="1470340"/>
                  <a:pt x="693336" y="1466546"/>
                </a:cubicBezTo>
                <a:cubicBezTo>
                  <a:pt x="703520" y="1463636"/>
                  <a:pt x="713095" y="1458574"/>
                  <a:pt x="723481" y="1456497"/>
                </a:cubicBezTo>
                <a:cubicBezTo>
                  <a:pt x="746705" y="1451852"/>
                  <a:pt x="770374" y="1449798"/>
                  <a:pt x="793820" y="1446449"/>
                </a:cubicBezTo>
                <a:cubicBezTo>
                  <a:pt x="803868" y="1443099"/>
                  <a:pt x="813781" y="1439310"/>
                  <a:pt x="823965" y="1436400"/>
                </a:cubicBezTo>
                <a:cubicBezTo>
                  <a:pt x="837244" y="1432606"/>
                  <a:pt x="851806" y="1432528"/>
                  <a:pt x="864158" y="1426352"/>
                </a:cubicBezTo>
                <a:cubicBezTo>
                  <a:pt x="885761" y="1415550"/>
                  <a:pt x="904351" y="1399557"/>
                  <a:pt x="924448" y="1386159"/>
                </a:cubicBezTo>
                <a:cubicBezTo>
                  <a:pt x="954088" y="1366399"/>
                  <a:pt x="960561" y="1364929"/>
                  <a:pt x="984738" y="1335917"/>
                </a:cubicBezTo>
                <a:cubicBezTo>
                  <a:pt x="1054686" y="1251979"/>
                  <a:pt x="946911" y="1363696"/>
                  <a:pt x="1034980" y="1275627"/>
                </a:cubicBezTo>
                <a:cubicBezTo>
                  <a:pt x="1047921" y="1236802"/>
                  <a:pt x="1046994" y="1243738"/>
                  <a:pt x="1055077" y="1195240"/>
                </a:cubicBezTo>
                <a:cubicBezTo>
                  <a:pt x="1058971" y="1171878"/>
                  <a:pt x="1058893" y="1147751"/>
                  <a:pt x="1065125" y="1124902"/>
                </a:cubicBezTo>
                <a:cubicBezTo>
                  <a:pt x="1069066" y="1110450"/>
                  <a:pt x="1078523" y="1098106"/>
                  <a:pt x="1085222" y="1084708"/>
                </a:cubicBezTo>
                <a:cubicBezTo>
                  <a:pt x="1088571" y="1067961"/>
                  <a:pt x="1089273" y="1050458"/>
                  <a:pt x="1095270" y="1034466"/>
                </a:cubicBezTo>
                <a:cubicBezTo>
                  <a:pt x="1099510" y="1023158"/>
                  <a:pt x="1112837" y="1016130"/>
                  <a:pt x="1115367" y="1004321"/>
                </a:cubicBezTo>
                <a:cubicBezTo>
                  <a:pt x="1123119" y="968146"/>
                  <a:pt x="1121329" y="930559"/>
                  <a:pt x="1125415" y="893789"/>
                </a:cubicBezTo>
                <a:cubicBezTo>
                  <a:pt x="1149460" y="677381"/>
                  <a:pt x="1140280" y="800614"/>
                  <a:pt x="1155560" y="632532"/>
                </a:cubicBezTo>
                <a:cubicBezTo>
                  <a:pt x="1159212" y="592365"/>
                  <a:pt x="1160896" y="552008"/>
                  <a:pt x="1165609" y="511952"/>
                </a:cubicBezTo>
                <a:cubicBezTo>
                  <a:pt x="1169397" y="479752"/>
                  <a:pt x="1178766" y="452741"/>
                  <a:pt x="1185705" y="421517"/>
                </a:cubicBezTo>
                <a:cubicBezTo>
                  <a:pt x="1189410" y="404845"/>
                  <a:pt x="1188116" y="386551"/>
                  <a:pt x="1195754" y="371275"/>
                </a:cubicBezTo>
                <a:cubicBezTo>
                  <a:pt x="1202109" y="358565"/>
                  <a:pt x="1215851" y="351178"/>
                  <a:pt x="1225899" y="341130"/>
                </a:cubicBezTo>
                <a:cubicBezTo>
                  <a:pt x="1249997" y="268832"/>
                  <a:pt x="1220753" y="359139"/>
                  <a:pt x="1245995" y="270792"/>
                </a:cubicBezTo>
                <a:cubicBezTo>
                  <a:pt x="1248905" y="260608"/>
                  <a:pt x="1253134" y="250831"/>
                  <a:pt x="1256044" y="240647"/>
                </a:cubicBezTo>
                <a:cubicBezTo>
                  <a:pt x="1270176" y="191186"/>
                  <a:pt x="1259427" y="207094"/>
                  <a:pt x="1286189" y="160260"/>
                </a:cubicBezTo>
                <a:cubicBezTo>
                  <a:pt x="1292181" y="149775"/>
                  <a:pt x="1297746" y="138654"/>
                  <a:pt x="1306285" y="130115"/>
                </a:cubicBezTo>
                <a:cubicBezTo>
                  <a:pt x="1314825" y="121575"/>
                  <a:pt x="1327405" y="118041"/>
                  <a:pt x="1336431" y="110018"/>
                </a:cubicBezTo>
                <a:cubicBezTo>
                  <a:pt x="1357673" y="91136"/>
                  <a:pt x="1368363" y="51618"/>
                  <a:pt x="1396721" y="49728"/>
                </a:cubicBezTo>
                <a:lnTo>
                  <a:pt x="1547446" y="39680"/>
                </a:lnTo>
                <a:cubicBezTo>
                  <a:pt x="1613364" y="-26238"/>
                  <a:pt x="1583393" y="16895"/>
                  <a:pt x="1436914" y="19583"/>
                </a:cubicBezTo>
                <a:lnTo>
                  <a:pt x="482321" y="29631"/>
                </a:lnTo>
                <a:cubicBezTo>
                  <a:pt x="58137" y="48074"/>
                  <a:pt x="-10377" y="-102965"/>
                  <a:pt x="30145" y="140163"/>
                </a:cubicBezTo>
                <a:cubicBezTo>
                  <a:pt x="31886" y="150611"/>
                  <a:pt x="36844" y="160260"/>
                  <a:pt x="40193" y="170308"/>
                </a:cubicBezTo>
                <a:cubicBezTo>
                  <a:pt x="36844" y="190405"/>
                  <a:pt x="33790" y="210553"/>
                  <a:pt x="30145" y="230598"/>
                </a:cubicBezTo>
                <a:cubicBezTo>
                  <a:pt x="27090" y="247402"/>
                  <a:pt x="22353" y="263911"/>
                  <a:pt x="20096" y="280840"/>
                </a:cubicBezTo>
                <a:cubicBezTo>
                  <a:pt x="11035" y="348799"/>
                  <a:pt x="4535" y="458502"/>
                  <a:pt x="0" y="522000"/>
                </a:cubicBezTo>
                <a:cubicBezTo>
                  <a:pt x="3349" y="625833"/>
                  <a:pt x="4728" y="729748"/>
                  <a:pt x="10048" y="833499"/>
                </a:cubicBezTo>
                <a:cubicBezTo>
                  <a:pt x="11431" y="860468"/>
                  <a:pt x="18870" y="886910"/>
                  <a:pt x="20096" y="913886"/>
                </a:cubicBezTo>
                <a:cubicBezTo>
                  <a:pt x="25573" y="1034388"/>
                  <a:pt x="24540" y="1155130"/>
                  <a:pt x="30145" y="1275627"/>
                </a:cubicBezTo>
                <a:cubicBezTo>
                  <a:pt x="31245" y="1299285"/>
                  <a:pt x="39453" y="1322293"/>
                  <a:pt x="40193" y="1345965"/>
                </a:cubicBezTo>
                <a:cubicBezTo>
                  <a:pt x="42808" y="1429660"/>
                  <a:pt x="31819" y="1568703"/>
                  <a:pt x="40193" y="1607222"/>
                </a:cubicBezTo>
                <a:close/>
              </a:path>
            </a:pathLst>
          </a:custGeom>
          <a:solidFill>
            <a:srgbClr val="0206BE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13948" y="1157118"/>
            <a:ext cx="419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Empirical cumulative distribution function 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6532419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Robustness &amp;Reliability Metrics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198" y="926285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(to compare </a:t>
            </a:r>
            <a:r>
              <a:rPr lang="en-US" sz="2400" dirty="0" smtClean="0"/>
              <a:t>different designs)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0542709" y="2812596"/>
                <a:ext cx="1635319" cy="3955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𝒂𝒍𝒍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709" y="2812596"/>
                <a:ext cx="1635319" cy="395558"/>
              </a:xfrm>
              <a:prstGeom prst="rect">
                <a:avLst/>
              </a:prstGeom>
              <a:blipFill rotWithShape="0"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133876" y="5005111"/>
                <a:ext cx="1274618" cy="369454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876" y="5005111"/>
                <a:ext cx="1274618" cy="369454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36948"/>
            <a:ext cx="7460017" cy="2425468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The challenge problem:</a:t>
            </a:r>
            <a:br>
              <a:rPr lang="en-US" sz="4400" b="1" dirty="0" smtClean="0"/>
            </a:br>
            <a:r>
              <a:rPr lang="en-US" sz="4400" b="1" dirty="0" smtClean="0"/>
              <a:t>Reliability-based design and reliability assessment of a controller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839787" y="6119336"/>
            <a:ext cx="9490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22" name="Picture 21" descr="Julia Logo Icon - Download in Flat Sty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60" y="5831253"/>
            <a:ext cx="796297" cy="7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MATLAB Logo, history, meaning, symbol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" y="5910750"/>
            <a:ext cx="1132987" cy="6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097176" y="6044735"/>
            <a:ext cx="467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linkClick r:id="rId4"/>
              </a:rPr>
              <a:t>https://github.com/Roberock/ControllerRobust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655712" y="2732410"/>
            <a:ext cx="6391008" cy="1886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7312" y="2840656"/>
            <a:ext cx="6289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Goals: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</a:t>
            </a:r>
            <a:r>
              <a:rPr lang="en-US" dirty="0" smtClean="0"/>
              <a:t>the </a:t>
            </a:r>
            <a:r>
              <a:rPr lang="en-US" dirty="0" smtClean="0"/>
              <a:t>controller design for a two-mass spring system from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 system reliability and robustness, e.g., reachability </a:t>
            </a:r>
            <a:r>
              <a:rPr lang="en-US" dirty="0" smtClean="0"/>
              <a:t>of failure </a:t>
            </a:r>
            <a:r>
              <a:rPr lang="en-US" dirty="0" smtClean="0"/>
              <a:t>domains and </a:t>
            </a:r>
            <a:r>
              <a:rPr lang="en-US" dirty="0" smtClean="0"/>
              <a:t>“</a:t>
            </a:r>
            <a:r>
              <a:rPr lang="en-US" dirty="0" smtClean="0"/>
              <a:t>severe” failure regions.</a:t>
            </a:r>
            <a:endParaRPr lang="en-US" dirty="0" smtClean="0"/>
          </a:p>
        </p:txBody>
      </p:sp>
      <p:sp>
        <p:nvSpPr>
          <p:cNvPr id="6" name="Down Arrow 5"/>
          <p:cNvSpPr/>
          <p:nvPr/>
        </p:nvSpPr>
        <p:spPr>
          <a:xfrm>
            <a:off x="960844" y="477335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804" y="1734122"/>
            <a:ext cx="3465476" cy="22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8732475" cy="1059084"/>
          </a:xfrm>
        </p:spPr>
        <p:txBody>
          <a:bodyPr>
            <a:normAutofit/>
          </a:bodyPr>
          <a:lstStyle/>
          <a:p>
            <a:r>
              <a:rPr lang="en-US" dirty="0" smtClean="0"/>
              <a:t>The challenge problem:</a:t>
            </a:r>
            <a:br>
              <a:rPr lang="en-US" dirty="0" smtClean="0"/>
            </a:br>
            <a:r>
              <a:rPr lang="en-US" dirty="0" smtClean="0"/>
              <a:t>Reliability and system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9787" y="1947380"/>
                <a:ext cx="6564433" cy="2053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Reliability model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b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Stability.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Settling time.</a:t>
                </a:r>
                <a:r>
                  <a:rPr lang="en-US" dirty="0" smtClean="0"/>
                  <a:t> position of the mass 2 must fall between ±0.1 from the original state after 15 seconds;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Control effort.</a:t>
                </a:r>
                <a:r>
                  <a:rPr lang="en-US" dirty="0" smtClean="0"/>
                  <a:t> </a:t>
                </a:r>
                <a:r>
                  <a:rPr lang="en-US" dirty="0"/>
                  <a:t>T</a:t>
                </a:r>
                <a:r>
                  <a:rPr lang="en-US" dirty="0" smtClean="0"/>
                  <a:t>he control signal, u, must fall between ±1.</a:t>
                </a:r>
              </a:p>
              <a:p>
                <a:endParaRPr lang="en-US" b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7" y="1947380"/>
                <a:ext cx="6564433" cy="2053896"/>
              </a:xfrm>
              <a:prstGeom prst="rect">
                <a:avLst/>
              </a:prstGeom>
              <a:blipFill rotWithShape="0">
                <a:blip r:embed="rId2"/>
                <a:stretch>
                  <a:fillRect l="-836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9787" y="6119336"/>
            <a:ext cx="9490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68" y="4966411"/>
            <a:ext cx="1843281" cy="782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9787" y="5120889"/>
                <a:ext cx="286136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Dynamic </a:t>
                </a:r>
                <a:r>
                  <a:rPr lang="en-US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model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 smtClean="0">
                    <a:solidFill>
                      <a:srgbClr val="0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7" y="5120889"/>
                <a:ext cx="2861361" cy="391261"/>
              </a:xfrm>
              <a:prstGeom prst="rect">
                <a:avLst/>
              </a:prstGeom>
              <a:blipFill rotWithShape="0">
                <a:blip r:embed="rId4"/>
                <a:stretch>
                  <a:fillRect l="-1919" t="-10938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630" y="5092934"/>
            <a:ext cx="3321074" cy="62543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5395349" y="5357841"/>
            <a:ext cx="2513274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91230" y="5007887"/>
            <a:ext cx="2417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canonical form to </a:t>
            </a:r>
          </a:p>
          <a:p>
            <a:pPr algn="ctr"/>
            <a:r>
              <a:rPr lang="en-US" dirty="0" smtClean="0"/>
              <a:t>transfer-function</a:t>
            </a:r>
          </a:p>
        </p:txBody>
      </p:sp>
      <p:pic>
        <p:nvPicPr>
          <p:cNvPr id="22" name="Picture 21" descr="Julia Logo Icon - Download in Flat Sty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60" y="5831253"/>
            <a:ext cx="796297" cy="7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MATLAB Logo, history, meaning, symbol,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" y="5910750"/>
            <a:ext cx="1132987" cy="6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839787" y="1807971"/>
            <a:ext cx="6282373" cy="1954989"/>
          </a:xfrm>
          <a:prstGeom prst="roundRect">
            <a:avLst/>
          </a:prstGeom>
          <a:solidFill>
            <a:schemeClr val="bg1">
              <a:lumMod val="65000"/>
              <a:alpha val="23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97176" y="6044735"/>
            <a:ext cx="467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linkClick r:id="rId8"/>
              </a:rPr>
              <a:t>https://github.com/Roberock/ControllerRobust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9787" y="4322639"/>
            <a:ext cx="11626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 that the time domain requirements require simulating the time response of the system by numerical integration.</a:t>
            </a:r>
            <a:endParaRPr lang="en-US" dirty="0" smtClean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4008" y="4928392"/>
            <a:ext cx="10644696" cy="811800"/>
          </a:xfrm>
          <a:prstGeom prst="roundRect">
            <a:avLst/>
          </a:prstGeom>
          <a:solidFill>
            <a:schemeClr val="bg1">
              <a:lumMod val="50000"/>
              <a:alpha val="23000"/>
            </a:schemeClr>
          </a:solidFill>
          <a:ln w="38100">
            <a:solidFill>
              <a:srgbClr val="0206B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9804" y="1734122"/>
            <a:ext cx="3465476" cy="22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8732475" cy="1059084"/>
          </a:xfrm>
        </p:spPr>
        <p:txBody>
          <a:bodyPr>
            <a:normAutofit/>
          </a:bodyPr>
          <a:lstStyle/>
          <a:p>
            <a:r>
              <a:rPr lang="en-US" dirty="0" smtClean="0"/>
              <a:t>The challenge problem:</a:t>
            </a:r>
            <a:br>
              <a:rPr lang="en-US" dirty="0" smtClean="0"/>
            </a:br>
            <a:r>
              <a:rPr lang="en-US" dirty="0" smtClean="0"/>
              <a:t>Design parameters and uncertain factors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7" y="2057400"/>
                <a:ext cx="10925493" cy="381158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Design parameters </a:t>
                </a:r>
                <a:r>
                  <a:rPr lang="en-US" sz="2000" b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</a:t>
                </a:r>
                <a:endParaRPr lang="en-US" sz="200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 smtClean="0"/>
                  <a:t>(coefficient of the system transfer function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endParaRPr lang="en-US" sz="20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2000" b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Uncertain </a:t>
                </a:r>
                <a:r>
                  <a:rPr lang="en-US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parameters </a:t>
                </a:r>
                <a:r>
                  <a:rPr lang="en-US" sz="20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en-US" sz="2000" b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nb-NO" sz="20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;</a:t>
                </a:r>
                <a:r>
                  <a:rPr lang="nb-NO" sz="2000" dirty="0"/>
                  <a:t> </a:t>
                </a: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(masses, springs, time delay, control loop lag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The system-state matrices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depend on the uncertain factor:     </a:t>
                </a:r>
              </a:p>
              <a:p>
                <a:r>
                  <a:rPr lang="en-US" sz="2000" dirty="0" smtClean="0">
                    <a:solidFill>
                      <a:srgbClr val="0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7" y="2057400"/>
                <a:ext cx="10925493" cy="3811588"/>
              </a:xfrm>
              <a:blipFill rotWithShape="0">
                <a:blip r:embed="rId2"/>
                <a:stretch>
                  <a:fillRect l="-670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627" y="1839562"/>
            <a:ext cx="4963016" cy="7031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6137" y="5868988"/>
            <a:ext cx="117058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12" name="Picture 11" descr="Julia Logo Icon - Download in Flat Sty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60" y="5831253"/>
            <a:ext cx="796297" cy="7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ATLAB Logo, history, meaning, symbol,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" y="5910750"/>
            <a:ext cx="1132987" cy="6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097176" y="6044735"/>
            <a:ext cx="467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linkClick r:id="rId6"/>
              </a:rPr>
              <a:t>https://github.com/Roberock/ControllerRobust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9804" y="1734122"/>
            <a:ext cx="3465476" cy="22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839788" y="457200"/>
                <a:ext cx="8732475" cy="105908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data set: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400" b="0">
                        <a:effectLst/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400" b="0">
                            <a:effectLst/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>
                            <a:effectLst/>
                            <a:latin typeface="Cambria Math" panose="02040503050406030204" pitchFamily="18" charset="0"/>
                          </a:rPr>
                          <m:t>,..,</m:t>
                        </m:r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9788" y="457200"/>
                <a:ext cx="8732475" cy="1059084"/>
              </a:xfrm>
              <a:blipFill rotWithShape="0">
                <a:blip r:embed="rId2"/>
                <a:stretch>
                  <a:fillRect l="-1816" b="-17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228185" cy="381158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 smtClean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nb-NO" dirty="0"/>
              <a:t> </a:t>
            </a:r>
          </a:p>
          <a:p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70321" y="1533689"/>
                <a:ext cx="601887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Two data sets are provided: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=1000 samples, large uncertainty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=1000 samples, small uncertainty</a:t>
                </a:r>
              </a:p>
              <a:p>
                <a:pPr marL="342900" indent="-342900">
                  <a:buAutoNum type="arabicParenR"/>
                </a:pPr>
                <a:endParaRPr lang="en-US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*Bounds are provided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*Non-trivial dependency structures</a:t>
                </a:r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21" y="1533689"/>
                <a:ext cx="6018878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811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414" y="1533689"/>
            <a:ext cx="9274966" cy="4509861"/>
          </a:xfrm>
          <a:prstGeom prst="rect">
            <a:avLst/>
          </a:prstGeom>
        </p:spPr>
      </p:pic>
      <p:pic>
        <p:nvPicPr>
          <p:cNvPr id="10" name="Picture 9" descr="Julia Logo Icon - Download in Flat Sty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60" y="5831253"/>
            <a:ext cx="796297" cy="7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ATLAB Logo, history, meaning, symbol,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" y="5910750"/>
            <a:ext cx="1132987" cy="6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97176" y="6044735"/>
            <a:ext cx="467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linkClick r:id="rId7"/>
              </a:rPr>
              <a:t>https://github.com/Roberock/ControllerRobust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0880" y="4566597"/>
            <a:ext cx="3442866" cy="10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34" y="4645440"/>
            <a:ext cx="5343525" cy="676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65846" cy="1600200"/>
          </a:xfrm>
        </p:spPr>
        <p:txBody>
          <a:bodyPr/>
          <a:lstStyle/>
          <a:p>
            <a:r>
              <a:rPr lang="en-US" b="1" dirty="0"/>
              <a:t>Four </a:t>
            </a:r>
            <a:r>
              <a:rPr lang="en-US" b="1" dirty="0" smtClean="0"/>
              <a:t>designs from [1]: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59993" y="1386743"/>
                <a:ext cx="4623061" cy="444451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r>
                  <a:rPr lang="en-US" dirty="0" smtClean="0"/>
                  <a:t>Minimizes the worst-case scenario score,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𝐒𝐏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r>
                  <a:rPr lang="en-US" dirty="0" smtClean="0"/>
                  <a:t>Minimizes 95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quantile of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dirty="0" smtClean="0"/>
                  <a:t> distribution</a:t>
                </a:r>
              </a:p>
              <a:p>
                <a:r>
                  <a:rPr lang="en-US" dirty="0" smtClean="0"/>
                  <a:t> 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𝐒𝐏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𝒂𝒍𝒍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𝑵𝒐𝒎𝒊𝒏𝒂𝒍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r>
                  <a:rPr lang="en-US" dirty="0" smtClean="0"/>
                  <a:t>A baseline design</a:t>
                </a:r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Compromise between severity and reliability optimization! Competing reliability requirements!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59993" y="1386743"/>
                <a:ext cx="4623061" cy="4444510"/>
              </a:xfrm>
              <a:blipFill rotWithShape="0">
                <a:blip r:embed="rId3"/>
                <a:stretch>
                  <a:fillRect l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25" y="987425"/>
            <a:ext cx="5419725" cy="3790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0176" y="5978177"/>
            <a:ext cx="5423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smtClean="0"/>
              <a:t>[1] Rocchetta, R., Crespo, L. G., &amp; Kenny, S. P. (2019). Solution of the benchmark control problem by scenario optimization. In Dynamic Systems and Control Conference, USA.</a:t>
            </a:r>
          </a:p>
          <a:p>
            <a:pPr algn="just"/>
            <a:endParaRPr lang="en-US" dirty="0"/>
          </a:p>
        </p:txBody>
      </p:sp>
      <p:pic>
        <p:nvPicPr>
          <p:cNvPr id="12" name="Picture 11" descr="Julia Logo Icon - Download in Flat Sty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60" y="5831253"/>
            <a:ext cx="796297" cy="7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ATLAB Logo, history, meaning, symbol,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" y="5910750"/>
            <a:ext cx="1132987" cy="6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097176" y="6044735"/>
            <a:ext cx="467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linkClick r:id="rId7"/>
              </a:rPr>
              <a:t>https://github.com/Roberock/ControllerRobust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93007" y="1327302"/>
            <a:ext cx="654338" cy="271795"/>
          </a:xfrm>
          <a:prstGeom prst="round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643534" y="753470"/>
            <a:ext cx="5335616" cy="600393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Designs Names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063212" y="1333658"/>
            <a:ext cx="798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Scores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862277" y="2836079"/>
            <a:ext cx="1329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The design </a:t>
            </a:r>
          </a:p>
          <a:p>
            <a:pPr algn="ctr"/>
            <a:r>
              <a:rPr lang="en-US" b="1" dirty="0" smtClean="0"/>
              <a:t>parameters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46981" y="1659801"/>
            <a:ext cx="766946" cy="27179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928389" y="1967290"/>
            <a:ext cx="654338" cy="518691"/>
          </a:xfrm>
          <a:prstGeom prst="round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928389" y="1347270"/>
            <a:ext cx="654338" cy="271795"/>
          </a:xfrm>
          <a:prstGeom prst="roundRect">
            <a:avLst/>
          </a:prstGeom>
          <a:solidFill>
            <a:srgbClr val="FFC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0042958" y="1333658"/>
            <a:ext cx="685220" cy="285407"/>
          </a:xfrm>
          <a:prstGeom prst="round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027920" y="1959525"/>
            <a:ext cx="669376" cy="265515"/>
          </a:xfrm>
          <a:prstGeom prst="round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596121" y="1940682"/>
            <a:ext cx="737466" cy="242311"/>
          </a:xfrm>
          <a:prstGeom prst="round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0029038" y="2236267"/>
            <a:ext cx="654338" cy="271795"/>
          </a:xfrm>
          <a:prstGeom prst="roundRect">
            <a:avLst/>
          </a:prstGeom>
          <a:solidFill>
            <a:srgbClr val="FFC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393007" y="1967290"/>
            <a:ext cx="692782" cy="549603"/>
          </a:xfrm>
          <a:prstGeom prst="roundRect">
            <a:avLst/>
          </a:prstGeom>
          <a:solidFill>
            <a:srgbClr val="FFC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596122" y="1677243"/>
            <a:ext cx="737466" cy="24043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587336" y="1361344"/>
            <a:ext cx="746251" cy="24411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015223" y="1645887"/>
            <a:ext cx="713913" cy="27179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596121" y="2245428"/>
            <a:ext cx="739008" cy="271465"/>
          </a:xfrm>
          <a:prstGeom prst="roundRect">
            <a:avLst/>
          </a:prstGeom>
          <a:solidFill>
            <a:srgbClr val="FFC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928389" y="1657280"/>
            <a:ext cx="654338" cy="271795"/>
          </a:xfrm>
          <a:prstGeom prst="roundRect">
            <a:avLst/>
          </a:prstGeom>
          <a:solidFill>
            <a:srgbClr val="FFC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908543" y="4301522"/>
            <a:ext cx="106680" cy="50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1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resulting from previous works [1]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20176" y="5978177"/>
            <a:ext cx="5423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smtClean="0"/>
              <a:t>[1] Rocchetta, R., Crespo, L. G., &amp; Kenny, S. P. (2019). Solution of the benchmark control problem by scenario optimization. In Dynamic Systems and Control Conference, USA.</a:t>
            </a:r>
          </a:p>
          <a:p>
            <a:pPr algn="just"/>
            <a:endParaRPr lang="en-US" dirty="0"/>
          </a:p>
        </p:txBody>
      </p:sp>
      <p:pic>
        <p:nvPicPr>
          <p:cNvPr id="12" name="Picture 11" descr="Julia Logo Icon - Download in Flat Sty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60" y="5831253"/>
            <a:ext cx="796297" cy="7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ATLAB Logo, history, meaning, symbol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" y="5910750"/>
            <a:ext cx="1132987" cy="6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097176" y="6044735"/>
            <a:ext cx="467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linkClick r:id="rId4"/>
              </a:rPr>
              <a:t>https://github.com/Roberock/ControllerRobust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760" y="1770983"/>
            <a:ext cx="7371715" cy="3963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85581" y="5520061"/>
            <a:ext cx="161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Mass first body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80618" y="3371183"/>
            <a:ext cx="1391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Mass second</a:t>
            </a:r>
          </a:p>
          <a:p>
            <a:pPr algn="ctr"/>
            <a:r>
              <a:rPr lang="en-US" dirty="0" smtClean="0"/>
              <a:t> body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374640" y="2509520"/>
            <a:ext cx="1635760" cy="861663"/>
          </a:xfrm>
          <a:prstGeom prst="ellipse">
            <a:avLst/>
          </a:prstGeom>
          <a:solidFill>
            <a:schemeClr val="bg1">
              <a:lumMod val="85000"/>
              <a:alpha val="19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05906" y="2940351"/>
            <a:ext cx="2568735" cy="52420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1211" y="320835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616734" y="880525"/>
                <a:ext cx="44432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Failure domain, </a:t>
                </a:r>
                <a:endParaRPr lang="en-US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𝒏𝒐𝒎𝒊𝒏𝒂𝒍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i="1" dirty="0" smtClean="0">
                    <a:solidFill>
                      <a:srgbClr val="FF0000"/>
                    </a:solidFill>
                  </a:rPr>
                  <a:t> 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734" y="880525"/>
                <a:ext cx="4443254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097" t="-4717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52690" y="3786554"/>
                <a:ext cx="411968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solidFill>
                      <a:srgbClr val="0206BE"/>
                    </a:solidFill>
                  </a:rPr>
                  <a:t>Safe domain </a:t>
                </a:r>
                <a:endParaRPr lang="en-US" b="1" i="1" dirty="0" smtClean="0">
                  <a:solidFill>
                    <a:srgbClr val="0206BE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𝑺𝑷</m:t>
                        </m:r>
                        <m:r>
                          <a:rPr lang="en-US" b="1" i="1" dirty="0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dirty="0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𝟎𝟓</m:t>
                        </m:r>
                        <m:r>
                          <a:rPr lang="en-US" b="1" i="1" dirty="0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1" i="1" dirty="0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i="1" dirty="0" smtClean="0">
                    <a:solidFill>
                      <a:srgbClr val="0206BE"/>
                    </a:solidFill>
                  </a:rPr>
                  <a:t> </a:t>
                </a:r>
                <a:endParaRPr lang="en-US" b="1" i="1" dirty="0">
                  <a:solidFill>
                    <a:srgbClr val="0206BE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0" y="3786554"/>
                <a:ext cx="4119686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333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5616734" y="1526856"/>
            <a:ext cx="11906" cy="741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380618" y="4217385"/>
            <a:ext cx="1994023" cy="1309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0805051" y="3752516"/>
                <a:ext cx="559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SP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051" y="3752516"/>
                <a:ext cx="55906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0600372" y="2146918"/>
                <a:ext cx="874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SP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372" y="2146918"/>
                <a:ext cx="87434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067509" y="2146918"/>
                <a:ext cx="11377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𝑁𝑜𝑚𝑖𝑛𝑎𝑙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509" y="2146918"/>
                <a:ext cx="113774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6405" y="2172781"/>
                <a:ext cx="287202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Also note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 smtClean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 smtClean="0">
                    <a:solidFill>
                      <a:srgbClr val="FF0000"/>
                    </a:solidFill>
                  </a:rPr>
                  <a:t>are non-convex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i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endParaRPr lang="en-US" b="1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05" y="2172781"/>
                <a:ext cx="2872029" cy="923330"/>
              </a:xfrm>
              <a:prstGeom prst="rect">
                <a:avLst/>
              </a:prstGeom>
              <a:blipFill rotWithShape="0">
                <a:blip r:embed="rId11"/>
                <a:stretch>
                  <a:fillRect l="-169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63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4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8732475" cy="1059084"/>
          </a:xfrm>
        </p:spPr>
        <p:txBody>
          <a:bodyPr>
            <a:normAutofit/>
          </a:bodyPr>
          <a:lstStyle/>
          <a:p>
            <a:r>
              <a:rPr lang="en-US" dirty="0" smtClean="0"/>
              <a:t>Concluding discussion on challenges a few remarks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11352213" cy="3811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b="1" dirty="0" smtClean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nb-NO" dirty="0"/>
          </a:p>
        </p:txBody>
      </p:sp>
      <p:sp>
        <p:nvSpPr>
          <p:cNvPr id="2" name="Rectangle 1"/>
          <p:cNvSpPr/>
          <p:nvPr/>
        </p:nvSpPr>
        <p:spPr>
          <a:xfrm>
            <a:off x="486137" y="5868988"/>
            <a:ext cx="117058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12" name="Picture 11" descr="Julia Logo Icon - Download in Flat Sty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60" y="5831253"/>
            <a:ext cx="796297" cy="7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ATLAB Logo, history, meaning, symbol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" y="5910750"/>
            <a:ext cx="1132987" cy="6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097176" y="6044735"/>
            <a:ext cx="467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linkClick r:id="rId4"/>
              </a:rPr>
              <a:t>https://github.com/Roberock/ControllerRobust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9787" y="1762760"/>
            <a:ext cx="1023969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Value of information </a:t>
            </a:r>
            <a:r>
              <a:rPr lang="en-US" sz="1600" b="1" i="1" dirty="0" smtClean="0">
                <a:solidFill>
                  <a:srgbClr val="FF0000"/>
                </a:solidFill>
              </a:rPr>
              <a:t>&amp; uncertainty </a:t>
            </a:r>
            <a:r>
              <a:rPr lang="en-US" sz="1600" b="1" i="1" dirty="0" smtClean="0">
                <a:solidFill>
                  <a:srgbClr val="FF0000"/>
                </a:solidFill>
              </a:rPr>
              <a:t>characterization challenges:</a:t>
            </a:r>
          </a:p>
          <a:p>
            <a:r>
              <a:rPr lang="en-US" sz="1600" b="1" i="1" dirty="0" smtClean="0"/>
              <a:t>How to use the available data in the best way?  Shall we prescribe a model for the uncertainty?</a:t>
            </a:r>
          </a:p>
          <a:p>
            <a:r>
              <a:rPr lang="en-US" sz="1600" b="1" i="1" dirty="0" smtClean="0"/>
              <a:t>How to keep track of the value of information in the initial data set (only 1k samples) ?</a:t>
            </a:r>
          </a:p>
          <a:p>
            <a:r>
              <a:rPr lang="en-US" sz="1600" b="1" i="1" dirty="0" smtClean="0"/>
              <a:t>The data present some complex dependency structures. Can we account for this?</a:t>
            </a:r>
          </a:p>
          <a:p>
            <a:endParaRPr lang="en-US" sz="1600" b="1" i="1" dirty="0" smtClean="0">
              <a:solidFill>
                <a:srgbClr val="FF0000"/>
              </a:solidFill>
            </a:endParaRPr>
          </a:p>
          <a:p>
            <a:r>
              <a:rPr lang="en-US" sz="1600" b="1" i="1" dirty="0" smtClean="0">
                <a:solidFill>
                  <a:srgbClr val="FF0000"/>
                </a:solidFill>
              </a:rPr>
              <a:t>Reliability challenges: </a:t>
            </a:r>
            <a:r>
              <a:rPr lang="en-US" sz="1600" b="1" i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Competing </a:t>
            </a:r>
            <a:r>
              <a:rPr lang="en-US" sz="1600" b="1" i="1" dirty="0"/>
              <a:t>reliability </a:t>
            </a:r>
            <a:r>
              <a:rPr lang="en-US" sz="1600" b="1" i="1" dirty="0" smtClean="0"/>
              <a:t>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Robustness and reliability (competing) </a:t>
            </a:r>
            <a:endParaRPr lang="en-US" sz="16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Estimation </a:t>
            </a:r>
            <a:r>
              <a:rPr lang="en-US" sz="1600" b="1" i="1" dirty="0" smtClean="0"/>
              <a:t>of </a:t>
            </a:r>
            <a:r>
              <a:rPr lang="en-US" sz="1600" b="1" i="1" dirty="0" smtClean="0"/>
              <a:t>failure probability from set-based characterization (</a:t>
            </a:r>
            <a:r>
              <a:rPr lang="en-US" sz="1600" b="1" i="1" dirty="0"/>
              <a:t>reachability of </a:t>
            </a:r>
            <a:r>
              <a:rPr lang="en-US" sz="1600" b="1" i="1" dirty="0" smtClean="0"/>
              <a:t>failure sets)</a:t>
            </a:r>
            <a:endParaRPr lang="en-US" sz="1600" b="1" i="1" dirty="0" smtClean="0"/>
          </a:p>
          <a:p>
            <a:endParaRPr lang="en-US" sz="1600" b="1" i="1" dirty="0" smtClean="0"/>
          </a:p>
          <a:p>
            <a:r>
              <a:rPr lang="en-US" sz="1600" b="1" i="1" dirty="0" smtClean="0">
                <a:solidFill>
                  <a:srgbClr val="FF0000"/>
                </a:solidFill>
              </a:rPr>
              <a:t>Robust vs Reliable design optimization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Need to define an appropriate </a:t>
            </a:r>
            <a:r>
              <a:rPr lang="en-US" sz="1600" b="1" i="1" dirty="0"/>
              <a:t>optimization </a:t>
            </a:r>
            <a:r>
              <a:rPr lang="en-US" sz="1600" b="1" i="1" dirty="0" smtClean="0"/>
              <a:t>program (minimize or constrain severity/reliability/worst-cases?)</a:t>
            </a:r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Probabilities and expectations are step-wise discontinuous (gradient based optimizer are inapplicable). </a:t>
            </a:r>
            <a:endParaRPr lang="en-US" sz="1600" b="1" i="1" dirty="0"/>
          </a:p>
          <a:p>
            <a:endParaRPr lang="en-US" sz="2400" b="1" i="1" dirty="0" smtClean="0"/>
          </a:p>
          <a:p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615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0875" y="2235201"/>
            <a:ext cx="64693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[1] Rocchetta, R., Crespo, L. G., &amp; Kenny, S. P. (2019). </a:t>
            </a:r>
            <a:r>
              <a:rPr lang="en-US" sz="1400" dirty="0" smtClean="0"/>
              <a:t>“</a:t>
            </a:r>
            <a:r>
              <a:rPr lang="en-US" sz="1400" i="1" dirty="0" smtClean="0"/>
              <a:t>Solution </a:t>
            </a:r>
            <a:r>
              <a:rPr lang="en-US" sz="1400" i="1" dirty="0"/>
              <a:t>of the benchmark control problem by scenario </a:t>
            </a:r>
            <a:r>
              <a:rPr lang="en-US" sz="1400" i="1" dirty="0" smtClean="0"/>
              <a:t>optimization”,</a:t>
            </a:r>
            <a:r>
              <a:rPr lang="en-US" sz="1400" dirty="0" smtClean="0"/>
              <a:t> </a:t>
            </a:r>
            <a:r>
              <a:rPr lang="en-US" sz="1400" dirty="0"/>
              <a:t>In Dynamic Systems and Control Conference, USA</a:t>
            </a:r>
            <a:r>
              <a:rPr lang="en-US" sz="1400" dirty="0" smtClean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[</a:t>
            </a:r>
            <a:r>
              <a:rPr lang="en-US" sz="1400" dirty="0"/>
              <a:t>2] B. </a:t>
            </a:r>
            <a:r>
              <a:rPr lang="en-US" sz="1400" dirty="0" err="1"/>
              <a:t>Wie</a:t>
            </a:r>
            <a:r>
              <a:rPr lang="en-US" sz="1400" dirty="0"/>
              <a:t> and D. S. Bernstein, "</a:t>
            </a:r>
            <a:r>
              <a:rPr lang="en-US" sz="1400" i="1" dirty="0"/>
              <a:t>Benchmark Problems for Robust Control Design</a:t>
            </a:r>
            <a:r>
              <a:rPr lang="en-US" sz="1400" dirty="0"/>
              <a:t>," in 1991 American Control Conference, </a:t>
            </a:r>
            <a:r>
              <a:rPr lang="en-US" sz="1400" dirty="0" smtClean="0"/>
              <a:t>1991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[3] </a:t>
            </a:r>
            <a:r>
              <a:rPr lang="en-GB" sz="1400" dirty="0"/>
              <a:t>Roberto Rocchetta, Luis G. Crespo, Sean P. Kenny, “</a:t>
            </a:r>
            <a:r>
              <a:rPr lang="en-GB" sz="1400" i="1" dirty="0"/>
              <a:t>A scenario optimization approach to reliability-based design</a:t>
            </a:r>
            <a:r>
              <a:rPr lang="en-GB" sz="1400" dirty="0"/>
              <a:t>”, Reliability Engineering &amp; System Safety, Volume 196, 2020, </a:t>
            </a:r>
            <a:r>
              <a:rPr lang="en-GB" sz="1400" u="sng" dirty="0">
                <a:hlinkClick r:id="rId2"/>
              </a:rPr>
              <a:t>https://doi.org/10.1016/j.ress.2019.106755</a:t>
            </a:r>
            <a:r>
              <a:rPr lang="en-GB" sz="1400" b="1" dirty="0"/>
              <a:t> </a:t>
            </a:r>
            <a:r>
              <a:rPr lang="en-US" sz="1400" b="1" dirty="0"/>
              <a:t> </a:t>
            </a:r>
            <a:endParaRPr lang="en-US" sz="1400" dirty="0"/>
          </a:p>
          <a:p>
            <a:pPr algn="just"/>
            <a:endParaRPr lang="en-US" sz="1400" dirty="0" smtClean="0"/>
          </a:p>
          <a:p>
            <a:pPr lvl="0" fontAlgn="ctr"/>
            <a:r>
              <a:rPr lang="en-US" sz="1400" dirty="0" smtClean="0"/>
              <a:t>[</a:t>
            </a:r>
            <a:r>
              <a:rPr lang="en-US" sz="1400" dirty="0"/>
              <a:t>4]</a:t>
            </a:r>
            <a:r>
              <a:rPr lang="en-GB" sz="1400" dirty="0"/>
              <a:t> R. Rocchetta, Luis G. Crespo</a:t>
            </a:r>
            <a:r>
              <a:rPr lang="en-GB" sz="1400" i="1" dirty="0"/>
              <a:t>, “A scenario optimization approach to reliability-based and risk-based design: soft-constrained modulation of failure probability bounds”,</a:t>
            </a:r>
            <a:r>
              <a:rPr lang="en-GB" sz="1400" dirty="0"/>
              <a:t> Reliability Engineering &amp; System Safety,</a:t>
            </a:r>
            <a:r>
              <a:rPr lang="en-GB" sz="1400" i="1" dirty="0"/>
              <a:t> </a:t>
            </a:r>
            <a:r>
              <a:rPr lang="en-GB" sz="1400" dirty="0">
                <a:hlinkClick r:id="rId3" tooltip="Persistent link using digital object identifier"/>
              </a:rPr>
              <a:t>https://doi.org/10.1016/j.ress.2021.107900</a:t>
            </a:r>
            <a:r>
              <a:rPr lang="en-GB" sz="1400" i="1" dirty="0"/>
              <a:t> </a:t>
            </a:r>
            <a:r>
              <a:rPr lang="en-US" sz="1400" b="1" dirty="0" smtClean="0"/>
              <a:t> </a:t>
            </a:r>
            <a:endParaRPr lang="en-US" sz="1400" dirty="0"/>
          </a:p>
          <a:p>
            <a:pPr lvl="0"/>
            <a:r>
              <a:rPr lang="en-GB" sz="1400" dirty="0" smtClean="0"/>
              <a:t> </a:t>
            </a:r>
            <a:endParaRPr lang="en-GB" sz="1400" b="1" dirty="0"/>
          </a:p>
          <a:p>
            <a:pPr algn="just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94" y="2309640"/>
            <a:ext cx="3418466" cy="3849005"/>
          </a:xfrm>
          <a:prstGeom prst="rect">
            <a:avLst/>
          </a:prstGeom>
        </p:spPr>
      </p:pic>
      <p:pic>
        <p:nvPicPr>
          <p:cNvPr id="7" name="Picture 6" descr="MATLAB Logo, history, meaning, symbol,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55" y="2439062"/>
            <a:ext cx="653163" cy="36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Julia Logo Icon - Download in Flat Sty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57" y="4710496"/>
            <a:ext cx="614957" cy="61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1690688"/>
                <a:ext cx="11772900" cy="47603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Given a numerical model of a dynamic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 smtClean="0">
                    <a:solidFill>
                      <a:srgbClr val="000000"/>
                    </a:solidFill>
                  </a:rPr>
                  <a:t> a reliability </a:t>
                </a:r>
                <a:r>
                  <a:rPr lang="en-US" sz="2400" dirty="0">
                    <a:solidFill>
                      <a:srgbClr val="000000"/>
                    </a:solidFill>
                  </a:rPr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and</a:t>
                </a:r>
                <a:r>
                  <a:rPr lang="en-US" sz="1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a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of experimental observations</a:t>
                </a:r>
                <a:r>
                  <a:rPr lang="en-US" sz="2400" b="0" dirty="0" smtClean="0">
                    <a:solidFill>
                      <a:srgbClr val="000000"/>
                    </a:solidFill>
                  </a:rPr>
                  <a:t> </a:t>
                </a:r>
                <a:endParaRPr lang="en-US" sz="2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=1,..,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We want to find a reliable design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that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maximizes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the probability of satisfactory </a:t>
                </a:r>
                <a:r>
                  <a:rPr lang="en-US" sz="2400" dirty="0">
                    <a:solidFill>
                      <a:srgbClr val="000000"/>
                    </a:solidFill>
                  </a:rPr>
                  <a:t>performance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reliability</a:t>
                </a:r>
                <a:r>
                  <a:rPr lang="en-US" sz="2400" dirty="0">
                    <a:solidFill>
                      <a:srgbClr val="000000"/>
                    </a:solidFill>
                  </a:rPr>
                  <a:t>) while avoids catastrophic failures 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robustness against worst-case scenarios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In contrast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, the random factors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are inherently variable and non-tunable.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690688"/>
                <a:ext cx="11772900" cy="4760370"/>
              </a:xfrm>
              <a:blipFill rotWithShape="0">
                <a:blip r:embed="rId3"/>
                <a:stretch>
                  <a:fillRect l="-829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101"/>
            <a:ext cx="10515600" cy="3598385"/>
          </a:xfrm>
          <a:prstGeom prst="rect">
            <a:avLst/>
          </a:prstGeom>
        </p:spPr>
      </p:pic>
      <p:cxnSp>
        <p:nvCxnSpPr>
          <p:cNvPr id="28" name="Curved Connector 27"/>
          <p:cNvCxnSpPr/>
          <p:nvPr/>
        </p:nvCxnSpPr>
        <p:spPr>
          <a:xfrm rot="16200000" flipV="1">
            <a:off x="6903720" y="3479800"/>
            <a:ext cx="30480" cy="10160"/>
          </a:xfrm>
          <a:prstGeom prst="curvedConnector3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903720" y="2733577"/>
            <a:ext cx="1600200" cy="1045943"/>
          </a:xfrm>
          <a:custGeom>
            <a:avLst/>
            <a:gdLst>
              <a:gd name="connsiteX0" fmla="*/ 0 w 1600200"/>
              <a:gd name="connsiteY0" fmla="*/ 1045943 h 1045943"/>
              <a:gd name="connsiteX1" fmla="*/ 325120 w 1600200"/>
              <a:gd name="connsiteY1" fmla="*/ 4543 h 1045943"/>
              <a:gd name="connsiteX2" fmla="*/ 655320 w 1600200"/>
              <a:gd name="connsiteY2" fmla="*/ 664943 h 1045943"/>
              <a:gd name="connsiteX3" fmla="*/ 828040 w 1600200"/>
              <a:gd name="connsiteY3" fmla="*/ 619223 h 1045943"/>
              <a:gd name="connsiteX4" fmla="*/ 1051560 w 1600200"/>
              <a:gd name="connsiteY4" fmla="*/ 908783 h 1045943"/>
              <a:gd name="connsiteX5" fmla="*/ 1310640 w 1600200"/>
              <a:gd name="connsiteY5" fmla="*/ 537943 h 1045943"/>
              <a:gd name="connsiteX6" fmla="*/ 1579880 w 1600200"/>
              <a:gd name="connsiteY6" fmla="*/ 984983 h 1045943"/>
              <a:gd name="connsiteX7" fmla="*/ 1579880 w 1600200"/>
              <a:gd name="connsiteY7" fmla="*/ 984983 h 1045943"/>
              <a:gd name="connsiteX8" fmla="*/ 1600200 w 1600200"/>
              <a:gd name="connsiteY8" fmla="*/ 1045943 h 104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200" h="1045943">
                <a:moveTo>
                  <a:pt x="0" y="1045943"/>
                </a:moveTo>
                <a:cubicBezTo>
                  <a:pt x="107950" y="556993"/>
                  <a:pt x="215900" y="68043"/>
                  <a:pt x="325120" y="4543"/>
                </a:cubicBezTo>
                <a:cubicBezTo>
                  <a:pt x="434340" y="-58957"/>
                  <a:pt x="571500" y="562496"/>
                  <a:pt x="655320" y="664943"/>
                </a:cubicBezTo>
                <a:cubicBezTo>
                  <a:pt x="739140" y="767390"/>
                  <a:pt x="762000" y="578583"/>
                  <a:pt x="828040" y="619223"/>
                </a:cubicBezTo>
                <a:cubicBezTo>
                  <a:pt x="894080" y="659863"/>
                  <a:pt x="971127" y="922330"/>
                  <a:pt x="1051560" y="908783"/>
                </a:cubicBezTo>
                <a:cubicBezTo>
                  <a:pt x="1131993" y="895236"/>
                  <a:pt x="1222587" y="525243"/>
                  <a:pt x="1310640" y="537943"/>
                </a:cubicBezTo>
                <a:cubicBezTo>
                  <a:pt x="1398693" y="550643"/>
                  <a:pt x="1579880" y="984983"/>
                  <a:pt x="1579880" y="984983"/>
                </a:cubicBezTo>
                <a:lnTo>
                  <a:pt x="1579880" y="984983"/>
                </a:lnTo>
                <a:lnTo>
                  <a:pt x="1600200" y="1045943"/>
                </a:ln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913880" y="2423160"/>
            <a:ext cx="1910080" cy="1321940"/>
          </a:xfrm>
          <a:custGeom>
            <a:avLst/>
            <a:gdLst>
              <a:gd name="connsiteX0" fmla="*/ 0 w 1910080"/>
              <a:gd name="connsiteY0" fmla="*/ 665486 h 676786"/>
              <a:gd name="connsiteX1" fmla="*/ 132080 w 1910080"/>
              <a:gd name="connsiteY1" fmla="*/ 6 h 676786"/>
              <a:gd name="connsiteX2" fmla="*/ 269240 w 1910080"/>
              <a:gd name="connsiteY2" fmla="*/ 675646 h 676786"/>
              <a:gd name="connsiteX3" fmla="*/ 375920 w 1910080"/>
              <a:gd name="connsiteY3" fmla="*/ 172726 h 676786"/>
              <a:gd name="connsiteX4" fmla="*/ 558800 w 1910080"/>
              <a:gd name="connsiteY4" fmla="*/ 640086 h 676786"/>
              <a:gd name="connsiteX5" fmla="*/ 756920 w 1910080"/>
              <a:gd name="connsiteY5" fmla="*/ 233686 h 676786"/>
              <a:gd name="connsiteX6" fmla="*/ 1026160 w 1910080"/>
              <a:gd name="connsiteY6" fmla="*/ 538486 h 676786"/>
              <a:gd name="connsiteX7" fmla="*/ 1203960 w 1910080"/>
              <a:gd name="connsiteY7" fmla="*/ 223526 h 676786"/>
              <a:gd name="connsiteX8" fmla="*/ 1478280 w 1910080"/>
              <a:gd name="connsiteY8" fmla="*/ 645166 h 676786"/>
              <a:gd name="connsiteX9" fmla="*/ 1696720 w 1910080"/>
              <a:gd name="connsiteY9" fmla="*/ 223526 h 676786"/>
              <a:gd name="connsiteX10" fmla="*/ 1910080 w 1910080"/>
              <a:gd name="connsiteY10" fmla="*/ 670566 h 67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10080" h="676786">
                <a:moveTo>
                  <a:pt x="0" y="665486"/>
                </a:moveTo>
                <a:cubicBezTo>
                  <a:pt x="43603" y="331899"/>
                  <a:pt x="87207" y="-1687"/>
                  <a:pt x="132080" y="6"/>
                </a:cubicBezTo>
                <a:cubicBezTo>
                  <a:pt x="176953" y="1699"/>
                  <a:pt x="228600" y="646859"/>
                  <a:pt x="269240" y="675646"/>
                </a:cubicBezTo>
                <a:cubicBezTo>
                  <a:pt x="309880" y="704433"/>
                  <a:pt x="327660" y="178653"/>
                  <a:pt x="375920" y="172726"/>
                </a:cubicBezTo>
                <a:cubicBezTo>
                  <a:pt x="424180" y="166799"/>
                  <a:pt x="495300" y="629926"/>
                  <a:pt x="558800" y="640086"/>
                </a:cubicBezTo>
                <a:cubicBezTo>
                  <a:pt x="622300" y="650246"/>
                  <a:pt x="679027" y="250619"/>
                  <a:pt x="756920" y="233686"/>
                </a:cubicBezTo>
                <a:cubicBezTo>
                  <a:pt x="834813" y="216753"/>
                  <a:pt x="951653" y="540179"/>
                  <a:pt x="1026160" y="538486"/>
                </a:cubicBezTo>
                <a:cubicBezTo>
                  <a:pt x="1100667" y="536793"/>
                  <a:pt x="1128607" y="205746"/>
                  <a:pt x="1203960" y="223526"/>
                </a:cubicBezTo>
                <a:cubicBezTo>
                  <a:pt x="1279313" y="241306"/>
                  <a:pt x="1396153" y="645166"/>
                  <a:pt x="1478280" y="645166"/>
                </a:cubicBezTo>
                <a:cubicBezTo>
                  <a:pt x="1560407" y="645166"/>
                  <a:pt x="1624753" y="219293"/>
                  <a:pt x="1696720" y="223526"/>
                </a:cubicBezTo>
                <a:cubicBezTo>
                  <a:pt x="1768687" y="227759"/>
                  <a:pt x="1864360" y="607913"/>
                  <a:pt x="1910080" y="670566"/>
                </a:cubicBez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915401" y="214498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uncertain scenarios affect the system’s response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775046" y="5132494"/>
                <a:ext cx="4903810" cy="978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design parameters,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uncertain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factors</a:t>
                </a:r>
                <a:endParaRPr lang="en-US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response </a:t>
                </a:r>
                <a:r>
                  <a:rPr lang="en-US" dirty="0">
                    <a:solidFill>
                      <a:srgbClr val="000000"/>
                    </a:solidFill>
                  </a:rPr>
                  <a:t>at time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 2,…,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046" y="5132494"/>
                <a:ext cx="4903810" cy="978409"/>
              </a:xfrm>
              <a:prstGeom prst="rect">
                <a:avLst/>
              </a:prstGeom>
              <a:blipFill rotWithShape="0">
                <a:blip r:embed="rId3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988291" y="4717094"/>
            <a:ext cx="1856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123979" y="4135490"/>
            <a:ext cx="1487055" cy="573711"/>
          </a:xfrm>
          <a:custGeom>
            <a:avLst/>
            <a:gdLst>
              <a:gd name="connsiteX0" fmla="*/ 0 w 1487055"/>
              <a:gd name="connsiteY0" fmla="*/ 573711 h 573711"/>
              <a:gd name="connsiteX1" fmla="*/ 498764 w 1487055"/>
              <a:gd name="connsiteY1" fmla="*/ 1057 h 573711"/>
              <a:gd name="connsiteX2" fmla="*/ 951346 w 1487055"/>
              <a:gd name="connsiteY2" fmla="*/ 435166 h 573711"/>
              <a:gd name="connsiteX3" fmla="*/ 1487055 w 1487055"/>
              <a:gd name="connsiteY3" fmla="*/ 573711 h 57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7055" h="573711">
                <a:moveTo>
                  <a:pt x="0" y="573711"/>
                </a:moveTo>
                <a:cubicBezTo>
                  <a:pt x="170103" y="298929"/>
                  <a:pt x="340206" y="24148"/>
                  <a:pt x="498764" y="1057"/>
                </a:cubicBezTo>
                <a:cubicBezTo>
                  <a:pt x="657322" y="-22034"/>
                  <a:pt x="786631" y="339724"/>
                  <a:pt x="951346" y="435166"/>
                </a:cubicBezTo>
                <a:cubicBezTo>
                  <a:pt x="1116061" y="530608"/>
                  <a:pt x="1385455" y="538305"/>
                  <a:pt x="1487055" y="573711"/>
                </a:cubicBezTo>
              </a:path>
            </a:pathLst>
          </a:cu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426016" y="4701309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016" y="4701309"/>
                <a:ext cx="37003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xplosion 1 11"/>
          <p:cNvSpPr/>
          <p:nvPr/>
        </p:nvSpPr>
        <p:spPr>
          <a:xfrm>
            <a:off x="2009291" y="4621844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 1 13"/>
          <p:cNvSpPr/>
          <p:nvPr/>
        </p:nvSpPr>
        <p:spPr>
          <a:xfrm>
            <a:off x="1481819" y="4621844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/>
          <p:cNvSpPr/>
          <p:nvPr/>
        </p:nvSpPr>
        <p:spPr>
          <a:xfrm>
            <a:off x="1753764" y="4621844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0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102"/>
            <a:ext cx="10515600" cy="3598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09508" y="6019002"/>
                <a:ext cx="9325337" cy="422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a vector of performance scores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reliability requirements.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508" y="6019002"/>
                <a:ext cx="9325337" cy="422936"/>
              </a:xfrm>
              <a:prstGeom prst="rect">
                <a:avLst/>
              </a:prstGeom>
              <a:blipFill rotWithShape="0">
                <a:blip r:embed="rId3"/>
                <a:stretch>
                  <a:fillRect t="-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102"/>
            <a:ext cx="10515600" cy="3598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93170" y="4717094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g1&lt;0 (safe)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93170" y="5061822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g2&lt;0 (safe)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360" y="761252"/>
            <a:ext cx="2100099" cy="1858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809508" y="6019002"/>
                <a:ext cx="9325337" cy="422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a vector of performance scores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reliability requirements.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508" y="6019002"/>
                <a:ext cx="9325337" cy="422936"/>
              </a:xfrm>
              <a:prstGeom prst="rect">
                <a:avLst/>
              </a:prstGeom>
              <a:blipFill rotWithShape="0">
                <a:blip r:embed="rId4"/>
                <a:stretch>
                  <a:fillRect t="-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102"/>
            <a:ext cx="10515600" cy="3598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93170" y="4717094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g1&lt;0 (safe)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93170" y="5061822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g2&lt;0 (safe)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9391" y="2202102"/>
            <a:ext cx="14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g2&gt;0 (failure)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360" y="761252"/>
            <a:ext cx="2100099" cy="185887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52799" y="2620123"/>
            <a:ext cx="126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g1&lt;0 (safe)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09508" y="6019002"/>
                <a:ext cx="9325337" cy="422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a vector of performance scores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reliability requirements.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508" y="6019002"/>
                <a:ext cx="9325337" cy="422936"/>
              </a:xfrm>
              <a:prstGeom prst="rect">
                <a:avLst/>
              </a:prstGeom>
              <a:blipFill rotWithShape="0">
                <a:blip r:embed="rId4"/>
                <a:stretch>
                  <a:fillRect t="-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xplosion 1 14"/>
          <p:cNvSpPr/>
          <p:nvPr/>
        </p:nvSpPr>
        <p:spPr>
          <a:xfrm>
            <a:off x="10012680" y="1500187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102"/>
            <a:ext cx="10515600" cy="3598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93170" y="4717094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g1&lt;0 (safe)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93170" y="5061822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g2&lt;0 (safe)</a:t>
            </a:r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6903720" y="3479800"/>
            <a:ext cx="30480" cy="10160"/>
          </a:xfrm>
          <a:prstGeom prst="curvedConnector3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903720" y="2733577"/>
            <a:ext cx="1600200" cy="1045943"/>
          </a:xfrm>
          <a:custGeom>
            <a:avLst/>
            <a:gdLst>
              <a:gd name="connsiteX0" fmla="*/ 0 w 1600200"/>
              <a:gd name="connsiteY0" fmla="*/ 1045943 h 1045943"/>
              <a:gd name="connsiteX1" fmla="*/ 325120 w 1600200"/>
              <a:gd name="connsiteY1" fmla="*/ 4543 h 1045943"/>
              <a:gd name="connsiteX2" fmla="*/ 655320 w 1600200"/>
              <a:gd name="connsiteY2" fmla="*/ 664943 h 1045943"/>
              <a:gd name="connsiteX3" fmla="*/ 828040 w 1600200"/>
              <a:gd name="connsiteY3" fmla="*/ 619223 h 1045943"/>
              <a:gd name="connsiteX4" fmla="*/ 1051560 w 1600200"/>
              <a:gd name="connsiteY4" fmla="*/ 908783 h 1045943"/>
              <a:gd name="connsiteX5" fmla="*/ 1310640 w 1600200"/>
              <a:gd name="connsiteY5" fmla="*/ 537943 h 1045943"/>
              <a:gd name="connsiteX6" fmla="*/ 1579880 w 1600200"/>
              <a:gd name="connsiteY6" fmla="*/ 984983 h 1045943"/>
              <a:gd name="connsiteX7" fmla="*/ 1579880 w 1600200"/>
              <a:gd name="connsiteY7" fmla="*/ 984983 h 1045943"/>
              <a:gd name="connsiteX8" fmla="*/ 1600200 w 1600200"/>
              <a:gd name="connsiteY8" fmla="*/ 1045943 h 104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200" h="1045943">
                <a:moveTo>
                  <a:pt x="0" y="1045943"/>
                </a:moveTo>
                <a:cubicBezTo>
                  <a:pt x="107950" y="556993"/>
                  <a:pt x="215900" y="68043"/>
                  <a:pt x="325120" y="4543"/>
                </a:cubicBezTo>
                <a:cubicBezTo>
                  <a:pt x="434340" y="-58957"/>
                  <a:pt x="571500" y="562496"/>
                  <a:pt x="655320" y="664943"/>
                </a:cubicBezTo>
                <a:cubicBezTo>
                  <a:pt x="739140" y="767390"/>
                  <a:pt x="762000" y="578583"/>
                  <a:pt x="828040" y="619223"/>
                </a:cubicBezTo>
                <a:cubicBezTo>
                  <a:pt x="894080" y="659863"/>
                  <a:pt x="971127" y="922330"/>
                  <a:pt x="1051560" y="908783"/>
                </a:cubicBezTo>
                <a:cubicBezTo>
                  <a:pt x="1131993" y="895236"/>
                  <a:pt x="1222587" y="525243"/>
                  <a:pt x="1310640" y="537943"/>
                </a:cubicBezTo>
                <a:cubicBezTo>
                  <a:pt x="1398693" y="550643"/>
                  <a:pt x="1579880" y="984983"/>
                  <a:pt x="1579880" y="984983"/>
                </a:cubicBezTo>
                <a:lnTo>
                  <a:pt x="1579880" y="984983"/>
                </a:lnTo>
                <a:lnTo>
                  <a:pt x="1600200" y="1045943"/>
                </a:ln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913880" y="2423160"/>
            <a:ext cx="1910080" cy="1321940"/>
          </a:xfrm>
          <a:custGeom>
            <a:avLst/>
            <a:gdLst>
              <a:gd name="connsiteX0" fmla="*/ 0 w 1910080"/>
              <a:gd name="connsiteY0" fmla="*/ 665486 h 676786"/>
              <a:gd name="connsiteX1" fmla="*/ 132080 w 1910080"/>
              <a:gd name="connsiteY1" fmla="*/ 6 h 676786"/>
              <a:gd name="connsiteX2" fmla="*/ 269240 w 1910080"/>
              <a:gd name="connsiteY2" fmla="*/ 675646 h 676786"/>
              <a:gd name="connsiteX3" fmla="*/ 375920 w 1910080"/>
              <a:gd name="connsiteY3" fmla="*/ 172726 h 676786"/>
              <a:gd name="connsiteX4" fmla="*/ 558800 w 1910080"/>
              <a:gd name="connsiteY4" fmla="*/ 640086 h 676786"/>
              <a:gd name="connsiteX5" fmla="*/ 756920 w 1910080"/>
              <a:gd name="connsiteY5" fmla="*/ 233686 h 676786"/>
              <a:gd name="connsiteX6" fmla="*/ 1026160 w 1910080"/>
              <a:gd name="connsiteY6" fmla="*/ 538486 h 676786"/>
              <a:gd name="connsiteX7" fmla="*/ 1203960 w 1910080"/>
              <a:gd name="connsiteY7" fmla="*/ 223526 h 676786"/>
              <a:gd name="connsiteX8" fmla="*/ 1478280 w 1910080"/>
              <a:gd name="connsiteY8" fmla="*/ 645166 h 676786"/>
              <a:gd name="connsiteX9" fmla="*/ 1696720 w 1910080"/>
              <a:gd name="connsiteY9" fmla="*/ 223526 h 676786"/>
              <a:gd name="connsiteX10" fmla="*/ 1910080 w 1910080"/>
              <a:gd name="connsiteY10" fmla="*/ 670566 h 67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10080" h="676786">
                <a:moveTo>
                  <a:pt x="0" y="665486"/>
                </a:moveTo>
                <a:cubicBezTo>
                  <a:pt x="43603" y="331899"/>
                  <a:pt x="87207" y="-1687"/>
                  <a:pt x="132080" y="6"/>
                </a:cubicBezTo>
                <a:cubicBezTo>
                  <a:pt x="176953" y="1699"/>
                  <a:pt x="228600" y="646859"/>
                  <a:pt x="269240" y="675646"/>
                </a:cubicBezTo>
                <a:cubicBezTo>
                  <a:pt x="309880" y="704433"/>
                  <a:pt x="327660" y="178653"/>
                  <a:pt x="375920" y="172726"/>
                </a:cubicBezTo>
                <a:cubicBezTo>
                  <a:pt x="424180" y="166799"/>
                  <a:pt x="495300" y="629926"/>
                  <a:pt x="558800" y="640086"/>
                </a:cubicBezTo>
                <a:cubicBezTo>
                  <a:pt x="622300" y="650246"/>
                  <a:pt x="679027" y="250619"/>
                  <a:pt x="756920" y="233686"/>
                </a:cubicBezTo>
                <a:cubicBezTo>
                  <a:pt x="834813" y="216753"/>
                  <a:pt x="951653" y="540179"/>
                  <a:pt x="1026160" y="538486"/>
                </a:cubicBezTo>
                <a:cubicBezTo>
                  <a:pt x="1100667" y="536793"/>
                  <a:pt x="1128607" y="205746"/>
                  <a:pt x="1203960" y="223526"/>
                </a:cubicBezTo>
                <a:cubicBezTo>
                  <a:pt x="1279313" y="241306"/>
                  <a:pt x="1396153" y="645166"/>
                  <a:pt x="1478280" y="645166"/>
                </a:cubicBezTo>
                <a:cubicBezTo>
                  <a:pt x="1560407" y="645166"/>
                  <a:pt x="1624753" y="219293"/>
                  <a:pt x="1696720" y="223526"/>
                </a:cubicBezTo>
                <a:cubicBezTo>
                  <a:pt x="1768687" y="227759"/>
                  <a:pt x="1864360" y="607913"/>
                  <a:pt x="1910080" y="670566"/>
                </a:cubicBez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360" y="761252"/>
            <a:ext cx="2100099" cy="1858871"/>
          </a:xfrm>
          <a:prstGeom prst="rect">
            <a:avLst/>
          </a:prstGeom>
        </p:spPr>
      </p:pic>
      <p:sp>
        <p:nvSpPr>
          <p:cNvPr id="16" name="Explosion 1 15"/>
          <p:cNvSpPr/>
          <p:nvPr/>
        </p:nvSpPr>
        <p:spPr>
          <a:xfrm>
            <a:off x="10157460" y="1637468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10712450" y="1058367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/>
          <p:cNvSpPr/>
          <p:nvPr/>
        </p:nvSpPr>
        <p:spPr>
          <a:xfrm>
            <a:off x="10012680" y="1500187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734068" y="5935082"/>
                <a:ext cx="662329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Ideally, an optimal design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pushes the realization of g in the safe region,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(and far away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from severe failure)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068" y="5935082"/>
                <a:ext cx="6623292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460" t="-5172" r="-11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988291" y="4717094"/>
            <a:ext cx="1856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123979" y="4135490"/>
            <a:ext cx="1487055" cy="573711"/>
          </a:xfrm>
          <a:custGeom>
            <a:avLst/>
            <a:gdLst>
              <a:gd name="connsiteX0" fmla="*/ 0 w 1487055"/>
              <a:gd name="connsiteY0" fmla="*/ 573711 h 573711"/>
              <a:gd name="connsiteX1" fmla="*/ 498764 w 1487055"/>
              <a:gd name="connsiteY1" fmla="*/ 1057 h 573711"/>
              <a:gd name="connsiteX2" fmla="*/ 951346 w 1487055"/>
              <a:gd name="connsiteY2" fmla="*/ 435166 h 573711"/>
              <a:gd name="connsiteX3" fmla="*/ 1487055 w 1487055"/>
              <a:gd name="connsiteY3" fmla="*/ 573711 h 57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7055" h="573711">
                <a:moveTo>
                  <a:pt x="0" y="573711"/>
                </a:moveTo>
                <a:cubicBezTo>
                  <a:pt x="170103" y="298929"/>
                  <a:pt x="340206" y="24148"/>
                  <a:pt x="498764" y="1057"/>
                </a:cubicBezTo>
                <a:cubicBezTo>
                  <a:pt x="657322" y="-22034"/>
                  <a:pt x="786631" y="339724"/>
                  <a:pt x="951346" y="435166"/>
                </a:cubicBezTo>
                <a:cubicBezTo>
                  <a:pt x="1116061" y="530608"/>
                  <a:pt x="1385455" y="538305"/>
                  <a:pt x="1487055" y="573711"/>
                </a:cubicBezTo>
              </a:path>
            </a:pathLst>
          </a:cu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426016" y="4701309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016" y="4701309"/>
                <a:ext cx="37003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xplosion 1 21"/>
          <p:cNvSpPr/>
          <p:nvPr/>
        </p:nvSpPr>
        <p:spPr>
          <a:xfrm>
            <a:off x="2009291" y="4621844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xplosion 1 22"/>
          <p:cNvSpPr/>
          <p:nvPr/>
        </p:nvSpPr>
        <p:spPr>
          <a:xfrm>
            <a:off x="1481819" y="4621844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xplosion 1 23"/>
          <p:cNvSpPr/>
          <p:nvPr/>
        </p:nvSpPr>
        <p:spPr>
          <a:xfrm>
            <a:off x="1753764" y="4621844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8862440">
            <a:off x="9718465" y="1021508"/>
            <a:ext cx="1167548" cy="760872"/>
            <a:chOff x="9841918" y="3374618"/>
            <a:chExt cx="1167548" cy="760872"/>
          </a:xfrm>
        </p:grpSpPr>
        <p:sp>
          <p:nvSpPr>
            <p:cNvPr id="6" name="Freeform 5"/>
            <p:cNvSpPr/>
            <p:nvPr/>
          </p:nvSpPr>
          <p:spPr>
            <a:xfrm>
              <a:off x="9841918" y="3374618"/>
              <a:ext cx="1167548" cy="760872"/>
            </a:xfrm>
            <a:custGeom>
              <a:avLst/>
              <a:gdLst>
                <a:gd name="connsiteX0" fmla="*/ 50514 w 2428713"/>
                <a:gd name="connsiteY0" fmla="*/ 688749 h 1437726"/>
                <a:gd name="connsiteX1" fmla="*/ 858234 w 2428713"/>
                <a:gd name="connsiteY1" fmla="*/ 1435509 h 1437726"/>
                <a:gd name="connsiteX2" fmla="*/ 2412714 w 2428713"/>
                <a:gd name="connsiteY2" fmla="*/ 886869 h 1437726"/>
                <a:gd name="connsiteX3" fmla="*/ 1620234 w 2428713"/>
                <a:gd name="connsiteY3" fmla="*/ 2949 h 1437726"/>
                <a:gd name="connsiteX4" fmla="*/ 873474 w 2428713"/>
                <a:gd name="connsiteY4" fmla="*/ 597309 h 1437726"/>
                <a:gd name="connsiteX5" fmla="*/ 172434 w 2428713"/>
                <a:gd name="connsiteY5" fmla="*/ 505869 h 1437726"/>
                <a:gd name="connsiteX6" fmla="*/ 50514 w 2428713"/>
                <a:gd name="connsiteY6" fmla="*/ 688749 h 143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8713" h="1437726">
                  <a:moveTo>
                    <a:pt x="50514" y="688749"/>
                  </a:moveTo>
                  <a:cubicBezTo>
                    <a:pt x="164814" y="843689"/>
                    <a:pt x="464534" y="1402489"/>
                    <a:pt x="858234" y="1435509"/>
                  </a:cubicBezTo>
                  <a:cubicBezTo>
                    <a:pt x="1251934" y="1468529"/>
                    <a:pt x="2285714" y="1125629"/>
                    <a:pt x="2412714" y="886869"/>
                  </a:cubicBezTo>
                  <a:cubicBezTo>
                    <a:pt x="2539714" y="648109"/>
                    <a:pt x="1876774" y="51209"/>
                    <a:pt x="1620234" y="2949"/>
                  </a:cubicBezTo>
                  <a:cubicBezTo>
                    <a:pt x="1363694" y="-45311"/>
                    <a:pt x="1114774" y="513489"/>
                    <a:pt x="873474" y="597309"/>
                  </a:cubicBezTo>
                  <a:cubicBezTo>
                    <a:pt x="632174" y="681129"/>
                    <a:pt x="312134" y="485549"/>
                    <a:pt x="172434" y="505869"/>
                  </a:cubicBezTo>
                  <a:cubicBezTo>
                    <a:pt x="32734" y="526189"/>
                    <a:pt x="-63786" y="533809"/>
                    <a:pt x="50514" y="6887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solidFill>
                <a:schemeClr val="tx1"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994286" y="3509824"/>
              <a:ext cx="814062" cy="539391"/>
            </a:xfrm>
            <a:custGeom>
              <a:avLst/>
              <a:gdLst>
                <a:gd name="connsiteX0" fmla="*/ 50514 w 2428713"/>
                <a:gd name="connsiteY0" fmla="*/ 688749 h 1437726"/>
                <a:gd name="connsiteX1" fmla="*/ 858234 w 2428713"/>
                <a:gd name="connsiteY1" fmla="*/ 1435509 h 1437726"/>
                <a:gd name="connsiteX2" fmla="*/ 2412714 w 2428713"/>
                <a:gd name="connsiteY2" fmla="*/ 886869 h 1437726"/>
                <a:gd name="connsiteX3" fmla="*/ 1620234 w 2428713"/>
                <a:gd name="connsiteY3" fmla="*/ 2949 h 1437726"/>
                <a:gd name="connsiteX4" fmla="*/ 873474 w 2428713"/>
                <a:gd name="connsiteY4" fmla="*/ 597309 h 1437726"/>
                <a:gd name="connsiteX5" fmla="*/ 172434 w 2428713"/>
                <a:gd name="connsiteY5" fmla="*/ 505869 h 1437726"/>
                <a:gd name="connsiteX6" fmla="*/ 50514 w 2428713"/>
                <a:gd name="connsiteY6" fmla="*/ 688749 h 143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8713" h="1437726">
                  <a:moveTo>
                    <a:pt x="50514" y="688749"/>
                  </a:moveTo>
                  <a:cubicBezTo>
                    <a:pt x="164814" y="843689"/>
                    <a:pt x="464534" y="1402489"/>
                    <a:pt x="858234" y="1435509"/>
                  </a:cubicBezTo>
                  <a:cubicBezTo>
                    <a:pt x="1251934" y="1468529"/>
                    <a:pt x="2285714" y="1125629"/>
                    <a:pt x="2412714" y="886869"/>
                  </a:cubicBezTo>
                  <a:cubicBezTo>
                    <a:pt x="2539714" y="648109"/>
                    <a:pt x="1876774" y="51209"/>
                    <a:pt x="1620234" y="2949"/>
                  </a:cubicBezTo>
                  <a:cubicBezTo>
                    <a:pt x="1363694" y="-45311"/>
                    <a:pt x="1114774" y="513489"/>
                    <a:pt x="873474" y="597309"/>
                  </a:cubicBezTo>
                  <a:cubicBezTo>
                    <a:pt x="632174" y="681129"/>
                    <a:pt x="312134" y="485549"/>
                    <a:pt x="172434" y="505869"/>
                  </a:cubicBezTo>
                  <a:cubicBezTo>
                    <a:pt x="32734" y="526189"/>
                    <a:pt x="-63786" y="533809"/>
                    <a:pt x="50514" y="6887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solidFill>
                <a:schemeClr val="tx1"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0206990" y="3722758"/>
              <a:ext cx="277442" cy="172492"/>
            </a:xfrm>
            <a:custGeom>
              <a:avLst/>
              <a:gdLst>
                <a:gd name="connsiteX0" fmla="*/ 50514 w 2428713"/>
                <a:gd name="connsiteY0" fmla="*/ 688749 h 1437726"/>
                <a:gd name="connsiteX1" fmla="*/ 858234 w 2428713"/>
                <a:gd name="connsiteY1" fmla="*/ 1435509 h 1437726"/>
                <a:gd name="connsiteX2" fmla="*/ 2412714 w 2428713"/>
                <a:gd name="connsiteY2" fmla="*/ 886869 h 1437726"/>
                <a:gd name="connsiteX3" fmla="*/ 1620234 w 2428713"/>
                <a:gd name="connsiteY3" fmla="*/ 2949 h 1437726"/>
                <a:gd name="connsiteX4" fmla="*/ 873474 w 2428713"/>
                <a:gd name="connsiteY4" fmla="*/ 597309 h 1437726"/>
                <a:gd name="connsiteX5" fmla="*/ 172434 w 2428713"/>
                <a:gd name="connsiteY5" fmla="*/ 505869 h 1437726"/>
                <a:gd name="connsiteX6" fmla="*/ 50514 w 2428713"/>
                <a:gd name="connsiteY6" fmla="*/ 688749 h 143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8713" h="1437726">
                  <a:moveTo>
                    <a:pt x="50514" y="688749"/>
                  </a:moveTo>
                  <a:cubicBezTo>
                    <a:pt x="164814" y="843689"/>
                    <a:pt x="464534" y="1402489"/>
                    <a:pt x="858234" y="1435509"/>
                  </a:cubicBezTo>
                  <a:cubicBezTo>
                    <a:pt x="1251934" y="1468529"/>
                    <a:pt x="2285714" y="1125629"/>
                    <a:pt x="2412714" y="886869"/>
                  </a:cubicBezTo>
                  <a:cubicBezTo>
                    <a:pt x="2539714" y="648109"/>
                    <a:pt x="1876774" y="51209"/>
                    <a:pt x="1620234" y="2949"/>
                  </a:cubicBezTo>
                  <a:cubicBezTo>
                    <a:pt x="1363694" y="-45311"/>
                    <a:pt x="1114774" y="513489"/>
                    <a:pt x="873474" y="597309"/>
                  </a:cubicBezTo>
                  <a:cubicBezTo>
                    <a:pt x="632174" y="681129"/>
                    <a:pt x="312134" y="485549"/>
                    <a:pt x="172434" y="505869"/>
                  </a:cubicBezTo>
                  <a:cubicBezTo>
                    <a:pt x="32734" y="526189"/>
                    <a:pt x="-63786" y="533809"/>
                    <a:pt x="50514" y="6887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solidFill>
                <a:schemeClr val="tx1"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91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102"/>
            <a:ext cx="10515600" cy="3598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93170" y="4717094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g1&lt;0 (safe)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93170" y="5061822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g2&lt;0 (safe)</a:t>
            </a:r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6903720" y="3479800"/>
            <a:ext cx="30480" cy="10160"/>
          </a:xfrm>
          <a:prstGeom prst="curvedConnector3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958330" y="3302000"/>
            <a:ext cx="2145030" cy="319722"/>
          </a:xfrm>
          <a:custGeom>
            <a:avLst/>
            <a:gdLst>
              <a:gd name="connsiteX0" fmla="*/ 0 w 1600200"/>
              <a:gd name="connsiteY0" fmla="*/ 1045943 h 1045943"/>
              <a:gd name="connsiteX1" fmla="*/ 325120 w 1600200"/>
              <a:gd name="connsiteY1" fmla="*/ 4543 h 1045943"/>
              <a:gd name="connsiteX2" fmla="*/ 655320 w 1600200"/>
              <a:gd name="connsiteY2" fmla="*/ 664943 h 1045943"/>
              <a:gd name="connsiteX3" fmla="*/ 828040 w 1600200"/>
              <a:gd name="connsiteY3" fmla="*/ 619223 h 1045943"/>
              <a:gd name="connsiteX4" fmla="*/ 1051560 w 1600200"/>
              <a:gd name="connsiteY4" fmla="*/ 908783 h 1045943"/>
              <a:gd name="connsiteX5" fmla="*/ 1310640 w 1600200"/>
              <a:gd name="connsiteY5" fmla="*/ 537943 h 1045943"/>
              <a:gd name="connsiteX6" fmla="*/ 1579880 w 1600200"/>
              <a:gd name="connsiteY6" fmla="*/ 984983 h 1045943"/>
              <a:gd name="connsiteX7" fmla="*/ 1579880 w 1600200"/>
              <a:gd name="connsiteY7" fmla="*/ 984983 h 1045943"/>
              <a:gd name="connsiteX8" fmla="*/ 1600200 w 1600200"/>
              <a:gd name="connsiteY8" fmla="*/ 1045943 h 104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200" h="1045943">
                <a:moveTo>
                  <a:pt x="0" y="1045943"/>
                </a:moveTo>
                <a:cubicBezTo>
                  <a:pt x="107950" y="556993"/>
                  <a:pt x="215900" y="68043"/>
                  <a:pt x="325120" y="4543"/>
                </a:cubicBezTo>
                <a:cubicBezTo>
                  <a:pt x="434340" y="-58957"/>
                  <a:pt x="571500" y="562496"/>
                  <a:pt x="655320" y="664943"/>
                </a:cubicBezTo>
                <a:cubicBezTo>
                  <a:pt x="739140" y="767390"/>
                  <a:pt x="762000" y="578583"/>
                  <a:pt x="828040" y="619223"/>
                </a:cubicBezTo>
                <a:cubicBezTo>
                  <a:pt x="894080" y="659863"/>
                  <a:pt x="971127" y="922330"/>
                  <a:pt x="1051560" y="908783"/>
                </a:cubicBezTo>
                <a:cubicBezTo>
                  <a:pt x="1131993" y="895236"/>
                  <a:pt x="1222587" y="525243"/>
                  <a:pt x="1310640" y="537943"/>
                </a:cubicBezTo>
                <a:cubicBezTo>
                  <a:pt x="1398693" y="550643"/>
                  <a:pt x="1579880" y="984983"/>
                  <a:pt x="1579880" y="984983"/>
                </a:cubicBezTo>
                <a:lnTo>
                  <a:pt x="1579880" y="984983"/>
                </a:lnTo>
                <a:lnTo>
                  <a:pt x="1600200" y="1045943"/>
                </a:ln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913880" y="3167404"/>
            <a:ext cx="1910080" cy="577695"/>
          </a:xfrm>
          <a:custGeom>
            <a:avLst/>
            <a:gdLst>
              <a:gd name="connsiteX0" fmla="*/ 0 w 1910080"/>
              <a:gd name="connsiteY0" fmla="*/ 665486 h 676786"/>
              <a:gd name="connsiteX1" fmla="*/ 132080 w 1910080"/>
              <a:gd name="connsiteY1" fmla="*/ 6 h 676786"/>
              <a:gd name="connsiteX2" fmla="*/ 269240 w 1910080"/>
              <a:gd name="connsiteY2" fmla="*/ 675646 h 676786"/>
              <a:gd name="connsiteX3" fmla="*/ 375920 w 1910080"/>
              <a:gd name="connsiteY3" fmla="*/ 172726 h 676786"/>
              <a:gd name="connsiteX4" fmla="*/ 558800 w 1910080"/>
              <a:gd name="connsiteY4" fmla="*/ 640086 h 676786"/>
              <a:gd name="connsiteX5" fmla="*/ 756920 w 1910080"/>
              <a:gd name="connsiteY5" fmla="*/ 233686 h 676786"/>
              <a:gd name="connsiteX6" fmla="*/ 1026160 w 1910080"/>
              <a:gd name="connsiteY6" fmla="*/ 538486 h 676786"/>
              <a:gd name="connsiteX7" fmla="*/ 1203960 w 1910080"/>
              <a:gd name="connsiteY7" fmla="*/ 223526 h 676786"/>
              <a:gd name="connsiteX8" fmla="*/ 1478280 w 1910080"/>
              <a:gd name="connsiteY8" fmla="*/ 645166 h 676786"/>
              <a:gd name="connsiteX9" fmla="*/ 1696720 w 1910080"/>
              <a:gd name="connsiteY9" fmla="*/ 223526 h 676786"/>
              <a:gd name="connsiteX10" fmla="*/ 1910080 w 1910080"/>
              <a:gd name="connsiteY10" fmla="*/ 670566 h 67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10080" h="676786">
                <a:moveTo>
                  <a:pt x="0" y="665486"/>
                </a:moveTo>
                <a:cubicBezTo>
                  <a:pt x="43603" y="331899"/>
                  <a:pt x="87207" y="-1687"/>
                  <a:pt x="132080" y="6"/>
                </a:cubicBezTo>
                <a:cubicBezTo>
                  <a:pt x="176953" y="1699"/>
                  <a:pt x="228600" y="646859"/>
                  <a:pt x="269240" y="675646"/>
                </a:cubicBezTo>
                <a:cubicBezTo>
                  <a:pt x="309880" y="704433"/>
                  <a:pt x="327660" y="178653"/>
                  <a:pt x="375920" y="172726"/>
                </a:cubicBezTo>
                <a:cubicBezTo>
                  <a:pt x="424180" y="166799"/>
                  <a:pt x="495300" y="629926"/>
                  <a:pt x="558800" y="640086"/>
                </a:cubicBezTo>
                <a:cubicBezTo>
                  <a:pt x="622300" y="650246"/>
                  <a:pt x="679027" y="250619"/>
                  <a:pt x="756920" y="233686"/>
                </a:cubicBezTo>
                <a:cubicBezTo>
                  <a:pt x="834813" y="216753"/>
                  <a:pt x="951653" y="540179"/>
                  <a:pt x="1026160" y="538486"/>
                </a:cubicBezTo>
                <a:cubicBezTo>
                  <a:pt x="1100667" y="536793"/>
                  <a:pt x="1128607" y="205746"/>
                  <a:pt x="1203960" y="223526"/>
                </a:cubicBezTo>
                <a:cubicBezTo>
                  <a:pt x="1279313" y="241306"/>
                  <a:pt x="1396153" y="645166"/>
                  <a:pt x="1478280" y="645166"/>
                </a:cubicBezTo>
                <a:cubicBezTo>
                  <a:pt x="1560407" y="645166"/>
                  <a:pt x="1624753" y="219293"/>
                  <a:pt x="1696720" y="223526"/>
                </a:cubicBezTo>
                <a:cubicBezTo>
                  <a:pt x="1768687" y="227759"/>
                  <a:pt x="1864360" y="607913"/>
                  <a:pt x="1910080" y="670566"/>
                </a:cubicBez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360" y="761252"/>
            <a:ext cx="2100099" cy="1858871"/>
          </a:xfrm>
          <a:prstGeom prst="rect">
            <a:avLst/>
          </a:prstGeom>
        </p:spPr>
      </p:pic>
      <p:sp>
        <p:nvSpPr>
          <p:cNvPr id="15" name="Explosion 1 14"/>
          <p:cNvSpPr/>
          <p:nvPr/>
        </p:nvSpPr>
        <p:spPr>
          <a:xfrm>
            <a:off x="10012680" y="1500187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10085070" y="1920974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9638030" y="1971188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734068" y="5935082"/>
                <a:ext cx="662329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Ideally, an optimal design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pushes the realization of g in the safe region, (and far away from severe failure)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068" y="5935082"/>
                <a:ext cx="6623292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460" t="-5172" r="-11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3869" y="4533495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869" y="4533495"/>
                <a:ext cx="3577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988291" y="4717094"/>
            <a:ext cx="1856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1123979" y="4135490"/>
            <a:ext cx="1487055" cy="573711"/>
          </a:xfrm>
          <a:custGeom>
            <a:avLst/>
            <a:gdLst>
              <a:gd name="connsiteX0" fmla="*/ 0 w 1487055"/>
              <a:gd name="connsiteY0" fmla="*/ 573711 h 573711"/>
              <a:gd name="connsiteX1" fmla="*/ 498764 w 1487055"/>
              <a:gd name="connsiteY1" fmla="*/ 1057 h 573711"/>
              <a:gd name="connsiteX2" fmla="*/ 951346 w 1487055"/>
              <a:gd name="connsiteY2" fmla="*/ 435166 h 573711"/>
              <a:gd name="connsiteX3" fmla="*/ 1487055 w 1487055"/>
              <a:gd name="connsiteY3" fmla="*/ 573711 h 57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7055" h="573711">
                <a:moveTo>
                  <a:pt x="0" y="573711"/>
                </a:moveTo>
                <a:cubicBezTo>
                  <a:pt x="170103" y="298929"/>
                  <a:pt x="340206" y="24148"/>
                  <a:pt x="498764" y="1057"/>
                </a:cubicBezTo>
                <a:cubicBezTo>
                  <a:pt x="657322" y="-22034"/>
                  <a:pt x="786631" y="339724"/>
                  <a:pt x="951346" y="435166"/>
                </a:cubicBezTo>
                <a:cubicBezTo>
                  <a:pt x="1116061" y="530608"/>
                  <a:pt x="1385455" y="538305"/>
                  <a:pt x="1487055" y="573711"/>
                </a:cubicBezTo>
              </a:path>
            </a:pathLst>
          </a:cu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426016" y="4701309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016" y="4701309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xplosion 1 23"/>
          <p:cNvSpPr/>
          <p:nvPr/>
        </p:nvSpPr>
        <p:spPr>
          <a:xfrm>
            <a:off x="2009291" y="4621844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1481819" y="4621844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/>
          <p:cNvSpPr/>
          <p:nvPr/>
        </p:nvSpPr>
        <p:spPr>
          <a:xfrm>
            <a:off x="1753764" y="4621844"/>
            <a:ext cx="144780" cy="190500"/>
          </a:xfrm>
          <a:prstGeom prst="irregularSeal1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6414423">
            <a:off x="9490531" y="1652421"/>
            <a:ext cx="1024449" cy="686300"/>
            <a:chOff x="10087877" y="3374621"/>
            <a:chExt cx="842258" cy="1033237"/>
          </a:xfrm>
        </p:grpSpPr>
        <p:sp>
          <p:nvSpPr>
            <p:cNvPr id="28" name="Freeform 27"/>
            <p:cNvSpPr/>
            <p:nvPr/>
          </p:nvSpPr>
          <p:spPr>
            <a:xfrm>
              <a:off x="10087877" y="3374621"/>
              <a:ext cx="842258" cy="1033237"/>
            </a:xfrm>
            <a:custGeom>
              <a:avLst/>
              <a:gdLst>
                <a:gd name="connsiteX0" fmla="*/ 50514 w 2428713"/>
                <a:gd name="connsiteY0" fmla="*/ 688749 h 1437726"/>
                <a:gd name="connsiteX1" fmla="*/ 858234 w 2428713"/>
                <a:gd name="connsiteY1" fmla="*/ 1435509 h 1437726"/>
                <a:gd name="connsiteX2" fmla="*/ 2412714 w 2428713"/>
                <a:gd name="connsiteY2" fmla="*/ 886869 h 1437726"/>
                <a:gd name="connsiteX3" fmla="*/ 1620234 w 2428713"/>
                <a:gd name="connsiteY3" fmla="*/ 2949 h 1437726"/>
                <a:gd name="connsiteX4" fmla="*/ 873474 w 2428713"/>
                <a:gd name="connsiteY4" fmla="*/ 597309 h 1437726"/>
                <a:gd name="connsiteX5" fmla="*/ 172434 w 2428713"/>
                <a:gd name="connsiteY5" fmla="*/ 505869 h 1437726"/>
                <a:gd name="connsiteX6" fmla="*/ 50514 w 2428713"/>
                <a:gd name="connsiteY6" fmla="*/ 688749 h 143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8713" h="1437726">
                  <a:moveTo>
                    <a:pt x="50514" y="688749"/>
                  </a:moveTo>
                  <a:cubicBezTo>
                    <a:pt x="164814" y="843689"/>
                    <a:pt x="464534" y="1402489"/>
                    <a:pt x="858234" y="1435509"/>
                  </a:cubicBezTo>
                  <a:cubicBezTo>
                    <a:pt x="1251934" y="1468529"/>
                    <a:pt x="2285714" y="1125629"/>
                    <a:pt x="2412714" y="886869"/>
                  </a:cubicBezTo>
                  <a:cubicBezTo>
                    <a:pt x="2539714" y="648109"/>
                    <a:pt x="1876774" y="51209"/>
                    <a:pt x="1620234" y="2949"/>
                  </a:cubicBezTo>
                  <a:cubicBezTo>
                    <a:pt x="1363694" y="-45311"/>
                    <a:pt x="1114774" y="513489"/>
                    <a:pt x="873474" y="597309"/>
                  </a:cubicBezTo>
                  <a:cubicBezTo>
                    <a:pt x="632174" y="681129"/>
                    <a:pt x="312134" y="485549"/>
                    <a:pt x="172434" y="505869"/>
                  </a:cubicBezTo>
                  <a:cubicBezTo>
                    <a:pt x="32734" y="526189"/>
                    <a:pt x="-63786" y="533809"/>
                    <a:pt x="50514" y="6887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solidFill>
                <a:schemeClr val="tx1"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318035" y="3639414"/>
              <a:ext cx="554466" cy="678691"/>
            </a:xfrm>
            <a:custGeom>
              <a:avLst/>
              <a:gdLst>
                <a:gd name="connsiteX0" fmla="*/ 50514 w 2428713"/>
                <a:gd name="connsiteY0" fmla="*/ 688749 h 1437726"/>
                <a:gd name="connsiteX1" fmla="*/ 858234 w 2428713"/>
                <a:gd name="connsiteY1" fmla="*/ 1435509 h 1437726"/>
                <a:gd name="connsiteX2" fmla="*/ 2412714 w 2428713"/>
                <a:gd name="connsiteY2" fmla="*/ 886869 h 1437726"/>
                <a:gd name="connsiteX3" fmla="*/ 1620234 w 2428713"/>
                <a:gd name="connsiteY3" fmla="*/ 2949 h 1437726"/>
                <a:gd name="connsiteX4" fmla="*/ 873474 w 2428713"/>
                <a:gd name="connsiteY4" fmla="*/ 597309 h 1437726"/>
                <a:gd name="connsiteX5" fmla="*/ 172434 w 2428713"/>
                <a:gd name="connsiteY5" fmla="*/ 505869 h 1437726"/>
                <a:gd name="connsiteX6" fmla="*/ 50514 w 2428713"/>
                <a:gd name="connsiteY6" fmla="*/ 688749 h 143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8713" h="1437726">
                  <a:moveTo>
                    <a:pt x="50514" y="688749"/>
                  </a:moveTo>
                  <a:cubicBezTo>
                    <a:pt x="164814" y="843689"/>
                    <a:pt x="464534" y="1402489"/>
                    <a:pt x="858234" y="1435509"/>
                  </a:cubicBezTo>
                  <a:cubicBezTo>
                    <a:pt x="1251934" y="1468529"/>
                    <a:pt x="2285714" y="1125629"/>
                    <a:pt x="2412714" y="886869"/>
                  </a:cubicBezTo>
                  <a:cubicBezTo>
                    <a:pt x="2539714" y="648109"/>
                    <a:pt x="1876774" y="51209"/>
                    <a:pt x="1620234" y="2949"/>
                  </a:cubicBezTo>
                  <a:cubicBezTo>
                    <a:pt x="1363694" y="-45311"/>
                    <a:pt x="1114774" y="513489"/>
                    <a:pt x="873474" y="597309"/>
                  </a:cubicBezTo>
                  <a:cubicBezTo>
                    <a:pt x="632174" y="681129"/>
                    <a:pt x="312134" y="485549"/>
                    <a:pt x="172434" y="505869"/>
                  </a:cubicBezTo>
                  <a:cubicBezTo>
                    <a:pt x="32734" y="526189"/>
                    <a:pt x="-63786" y="533809"/>
                    <a:pt x="50514" y="6887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solidFill>
                <a:schemeClr val="tx1"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0394104" y="3906018"/>
              <a:ext cx="410664" cy="280598"/>
            </a:xfrm>
            <a:custGeom>
              <a:avLst/>
              <a:gdLst>
                <a:gd name="connsiteX0" fmla="*/ 50514 w 2428713"/>
                <a:gd name="connsiteY0" fmla="*/ 688749 h 1437726"/>
                <a:gd name="connsiteX1" fmla="*/ 858234 w 2428713"/>
                <a:gd name="connsiteY1" fmla="*/ 1435509 h 1437726"/>
                <a:gd name="connsiteX2" fmla="*/ 2412714 w 2428713"/>
                <a:gd name="connsiteY2" fmla="*/ 886869 h 1437726"/>
                <a:gd name="connsiteX3" fmla="*/ 1620234 w 2428713"/>
                <a:gd name="connsiteY3" fmla="*/ 2949 h 1437726"/>
                <a:gd name="connsiteX4" fmla="*/ 873474 w 2428713"/>
                <a:gd name="connsiteY4" fmla="*/ 597309 h 1437726"/>
                <a:gd name="connsiteX5" fmla="*/ 172434 w 2428713"/>
                <a:gd name="connsiteY5" fmla="*/ 505869 h 1437726"/>
                <a:gd name="connsiteX6" fmla="*/ 50514 w 2428713"/>
                <a:gd name="connsiteY6" fmla="*/ 688749 h 143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8713" h="1437726">
                  <a:moveTo>
                    <a:pt x="50514" y="688749"/>
                  </a:moveTo>
                  <a:cubicBezTo>
                    <a:pt x="164814" y="843689"/>
                    <a:pt x="464534" y="1402489"/>
                    <a:pt x="858234" y="1435509"/>
                  </a:cubicBezTo>
                  <a:cubicBezTo>
                    <a:pt x="1251934" y="1468529"/>
                    <a:pt x="2285714" y="1125629"/>
                    <a:pt x="2412714" y="886869"/>
                  </a:cubicBezTo>
                  <a:cubicBezTo>
                    <a:pt x="2539714" y="648109"/>
                    <a:pt x="1876774" y="51209"/>
                    <a:pt x="1620234" y="2949"/>
                  </a:cubicBezTo>
                  <a:cubicBezTo>
                    <a:pt x="1363694" y="-45311"/>
                    <a:pt x="1114774" y="513489"/>
                    <a:pt x="873474" y="597309"/>
                  </a:cubicBezTo>
                  <a:cubicBezTo>
                    <a:pt x="632174" y="681129"/>
                    <a:pt x="312134" y="485549"/>
                    <a:pt x="172434" y="505869"/>
                  </a:cubicBezTo>
                  <a:cubicBezTo>
                    <a:pt x="32734" y="526189"/>
                    <a:pt x="-63786" y="533809"/>
                    <a:pt x="50514" y="6887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solidFill>
                <a:schemeClr val="tx1"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8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6532419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Robustness &amp;Reliability Metrics</a:t>
            </a:r>
            <a:br>
              <a:rPr lang="en-US" sz="3600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2555" y="1816952"/>
                <a:ext cx="10515600" cy="5023412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100"/>
                  </a:spcAft>
                  <a:buNone/>
                </a:pPr>
                <a:r>
                  <a:rPr lang="en-US" sz="1600" b="1" dirty="0" smtClean="0"/>
                  <a:t>Worst-case performance score: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=1,..,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1600" dirty="0" smtClean="0"/>
                  <a:t>; 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:r>
                  <a:rPr lang="en-US" sz="1600" b="1" dirty="0" smtClean="0"/>
                  <a:t>Worst-case scenario score: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=1,..,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sz="1600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sz="1600" b="1" i="1">
                        <a:solidFill>
                          <a:srgbClr val="0206BE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1" i="1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600" b="1" i="1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sz="1600" b="1" i="1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,..,</m:t>
                            </m:r>
                            <m:r>
                              <a:rPr lang="en-US" sz="1600" b="1" i="1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lim>
                        </m:limLow>
                      </m:fName>
                      <m:e>
                        <m:r>
                          <a:rPr lang="en-US" sz="1600" b="1" i="1" smtClean="0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func>
                    <m:d>
                      <m:dPr>
                        <m:ctrlPr>
                          <a:rPr lang="en-US" sz="1600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600" b="1">
                            <a:solidFill>
                              <a:srgbClr val="0206B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206BE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spcAft>
                    <a:spcPts val="100"/>
                  </a:spcAft>
                  <a:buNone/>
                </a:pPr>
                <a:r>
                  <a:rPr lang="en-US" sz="1600" b="1" dirty="0" smtClean="0"/>
                  <a:t> </a:t>
                </a:r>
                <a:endParaRPr lang="en-US" sz="1600" dirty="0" smtClean="0"/>
              </a:p>
              <a:p>
                <a:pPr marL="0" indent="0">
                  <a:spcAft>
                    <a:spcPts val="100"/>
                  </a:spcAft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555" y="1816952"/>
                <a:ext cx="10515600" cy="5023412"/>
              </a:xfrm>
              <a:blipFill rotWithShape="0">
                <a:blip r:embed="rId2"/>
                <a:stretch>
                  <a:fillRect l="-290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ars.els-cdn.com/content/image/1-s2.0-S095183202100418X-gr1_lr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78" y="1585732"/>
            <a:ext cx="5336686" cy="42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42878" y="5946768"/>
                <a:ext cx="533668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[⋅]</m:t>
                    </m:r>
                  </m:oMath>
                </a14:m>
                <a:r>
                  <a:rPr lang="en-US" i="1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[⋅]</m:t>
                    </m:r>
                  </m:oMath>
                </a14:m>
                <a:r>
                  <a:rPr lang="en-US" i="1" dirty="0" smtClean="0"/>
                  <a:t> require numerical integration, e.g., via sampling-based methods (but we only have a few samples here)</a:t>
                </a:r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878" y="5946768"/>
                <a:ext cx="5336686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143" t="-2893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213948" y="1157118"/>
            <a:ext cx="419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Empirical cumulative distribution function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0133876" y="5005111"/>
                <a:ext cx="1274618" cy="369454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876" y="5005111"/>
                <a:ext cx="1274618" cy="369454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8198" y="926285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(to compare </a:t>
            </a:r>
            <a:r>
              <a:rPr lang="en-US" sz="2400" dirty="0" smtClean="0"/>
              <a:t>different designs)</a:t>
            </a:r>
            <a:endParaRPr lang="en-US" sz="2400" dirty="0"/>
          </a:p>
        </p:txBody>
      </p:sp>
      <p:sp>
        <p:nvSpPr>
          <p:cNvPr id="12" name="Down Arrow 11"/>
          <p:cNvSpPr/>
          <p:nvPr/>
        </p:nvSpPr>
        <p:spPr>
          <a:xfrm>
            <a:off x="10842893" y="1463000"/>
            <a:ext cx="192383" cy="645187"/>
          </a:xfrm>
          <a:prstGeom prst="downArrow">
            <a:avLst/>
          </a:prstGeom>
          <a:solidFill>
            <a:srgbClr val="020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06B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0396598" y="1449011"/>
            <a:ext cx="192383" cy="645187"/>
          </a:xfrm>
          <a:prstGeom prst="downArrow">
            <a:avLst/>
          </a:prstGeom>
          <a:solidFill>
            <a:srgbClr val="020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06B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1556619" y="1449011"/>
            <a:ext cx="192383" cy="645187"/>
          </a:xfrm>
          <a:prstGeom prst="downArrow">
            <a:avLst/>
          </a:prstGeom>
          <a:solidFill>
            <a:srgbClr val="020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06B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0542709" y="2812596"/>
                <a:ext cx="1635319" cy="3955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𝒂𝒍𝒍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709" y="2812596"/>
                <a:ext cx="1635319" cy="395558"/>
              </a:xfrm>
              <a:prstGeom prst="rect">
                <a:avLst/>
              </a:prstGeom>
              <a:blipFill rotWithShape="0"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848</Words>
  <Application>Microsoft Office PowerPoint</Application>
  <PresentationFormat>Widescreen</PresentationFormat>
  <Paragraphs>182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Light</vt:lpstr>
      <vt:lpstr>Calibri</vt:lpstr>
      <vt:lpstr>Calibri Light</vt:lpstr>
      <vt:lpstr>Cambria Math</vt:lpstr>
      <vt:lpstr>Office Theme</vt:lpstr>
      <vt:lpstr>Robust control design by scenario optimization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Robustness &amp;Reliability Metrics </vt:lpstr>
      <vt:lpstr>Robustness &amp;Reliability Metrics </vt:lpstr>
      <vt:lpstr>The challenge problem: Reliability-based design and reliability assessment of a controller</vt:lpstr>
      <vt:lpstr>The challenge problem: Reliability and system model</vt:lpstr>
      <vt:lpstr>The challenge problem: Design parameters and uncertain factors</vt:lpstr>
      <vt:lpstr>The data set: D=\{δ_i \}_(i=1,..,N) </vt:lpstr>
      <vt:lpstr>Four designs from [1]:  </vt:lpstr>
      <vt:lpstr>Design resulting from previous works [1]</vt:lpstr>
      <vt:lpstr>Concluding discussion on challenges a few remarks  </vt:lpstr>
      <vt:lpstr>Thank you for listening!</vt:lpstr>
    </vt:vector>
  </TitlesOfParts>
  <Company>BCF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Rocchetta, Roberto</dc:creator>
  <cp:lastModifiedBy>Rocchetta, R.</cp:lastModifiedBy>
  <cp:revision>95</cp:revision>
  <dcterms:created xsi:type="dcterms:W3CDTF">2021-12-07T13:51:43Z</dcterms:created>
  <dcterms:modified xsi:type="dcterms:W3CDTF">2021-12-09T17:39:46Z</dcterms:modified>
</cp:coreProperties>
</file>